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58" r:id="rId6"/>
    <p:sldId id="260" r:id="rId7"/>
    <p:sldId id="263" r:id="rId8"/>
    <p:sldId id="262" r:id="rId9"/>
    <p:sldId id="264" r:id="rId10"/>
    <p:sldId id="266" r:id="rId11"/>
    <p:sldId id="268" r:id="rId12"/>
    <p:sldId id="269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33D6D-ACC0-46BF-B570-5E618B068EC7}" v="7" dt="2025-05-11T10:25:29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 autoAdjust="0"/>
    <p:restoredTop sz="94651" autoAdjust="0"/>
  </p:normalViewPr>
  <p:slideViewPr>
    <p:cSldViewPr snapToGrid="0">
      <p:cViewPr varScale="1">
        <p:scale>
          <a:sx n="111" d="100"/>
          <a:sy n="111" d="100"/>
        </p:scale>
        <p:origin x="115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ng H. Vu" userId="0ed70bca-e2c2-4b0f-abb0-9fbd74d8278f" providerId="ADAL" clId="{37D33D6D-ACC0-46BF-B570-5E618B068EC7}"/>
    <pc:docChg chg="undo redo custSel addSld delSld modSld">
      <pc:chgData name="Trung H. Vu" userId="0ed70bca-e2c2-4b0f-abb0-9fbd74d8278f" providerId="ADAL" clId="{37D33D6D-ACC0-46BF-B570-5E618B068EC7}" dt="2025-05-11T10:25:32.167" v="4822" actId="122"/>
      <pc:docMkLst>
        <pc:docMk/>
      </pc:docMkLst>
      <pc:sldChg chg="addSp modSp mod">
        <pc:chgData name="Trung H. Vu" userId="0ed70bca-e2c2-4b0f-abb0-9fbd74d8278f" providerId="ADAL" clId="{37D33D6D-ACC0-46BF-B570-5E618B068EC7}" dt="2025-05-11T10:25:32.167" v="4822" actId="122"/>
        <pc:sldMkLst>
          <pc:docMk/>
          <pc:sldMk cId="1016587387" sldId="256"/>
        </pc:sldMkLst>
        <pc:spChg chg="add mod">
          <ac:chgData name="Trung H. Vu" userId="0ed70bca-e2c2-4b0f-abb0-9fbd74d8278f" providerId="ADAL" clId="{37D33D6D-ACC0-46BF-B570-5E618B068EC7}" dt="2025-05-11T10:25:32.167" v="4822" actId="122"/>
          <ac:spMkLst>
            <pc:docMk/>
            <pc:sldMk cId="1016587387" sldId="256"/>
            <ac:spMk id="5" creationId="{19D6BF7F-8AB0-A5C5-03FC-EDF2A6232ABB}"/>
          </ac:spMkLst>
        </pc:spChg>
      </pc:sldChg>
      <pc:sldChg chg="modSp mod">
        <pc:chgData name="Trung H. Vu" userId="0ed70bca-e2c2-4b0f-abb0-9fbd74d8278f" providerId="ADAL" clId="{37D33D6D-ACC0-46BF-B570-5E618B068EC7}" dt="2025-05-11T09:03:02.475" v="4744" actId="20577"/>
        <pc:sldMkLst>
          <pc:docMk/>
          <pc:sldMk cId="1439493502" sldId="258"/>
        </pc:sldMkLst>
        <pc:spChg chg="mod">
          <ac:chgData name="Trung H. Vu" userId="0ed70bca-e2c2-4b0f-abb0-9fbd74d8278f" providerId="ADAL" clId="{37D33D6D-ACC0-46BF-B570-5E618B068EC7}" dt="2025-05-11T09:03:02.475" v="4744" actId="20577"/>
          <ac:spMkLst>
            <pc:docMk/>
            <pc:sldMk cId="1439493502" sldId="258"/>
            <ac:spMk id="3" creationId="{4CB5A20D-B8E6-8F4B-0EB5-FCC0882BF9B4}"/>
          </ac:spMkLst>
        </pc:spChg>
      </pc:sldChg>
      <pc:sldChg chg="modSp mod">
        <pc:chgData name="Trung H. Vu" userId="0ed70bca-e2c2-4b0f-abb0-9fbd74d8278f" providerId="ADAL" clId="{37D33D6D-ACC0-46BF-B570-5E618B068EC7}" dt="2025-05-11T09:04:11.792" v="4752" actId="20577"/>
        <pc:sldMkLst>
          <pc:docMk/>
          <pc:sldMk cId="528707647" sldId="260"/>
        </pc:sldMkLst>
        <pc:spChg chg="mod">
          <ac:chgData name="Trung H. Vu" userId="0ed70bca-e2c2-4b0f-abb0-9fbd74d8278f" providerId="ADAL" clId="{37D33D6D-ACC0-46BF-B570-5E618B068EC7}" dt="2025-05-11T09:04:11.792" v="4752" actId="20577"/>
          <ac:spMkLst>
            <pc:docMk/>
            <pc:sldMk cId="528707647" sldId="260"/>
            <ac:spMk id="3" creationId="{F530066B-9EE1-557D-16BB-91BAE687DB01}"/>
          </ac:spMkLst>
        </pc:spChg>
      </pc:sldChg>
      <pc:sldChg chg="modSp mod">
        <pc:chgData name="Trung H. Vu" userId="0ed70bca-e2c2-4b0f-abb0-9fbd74d8278f" providerId="ADAL" clId="{37D33D6D-ACC0-46BF-B570-5E618B068EC7}" dt="2025-05-11T08:58:22.949" v="4739" actId="20577"/>
        <pc:sldMkLst>
          <pc:docMk/>
          <pc:sldMk cId="296879762" sldId="261"/>
        </pc:sldMkLst>
        <pc:spChg chg="mod">
          <ac:chgData name="Trung H. Vu" userId="0ed70bca-e2c2-4b0f-abb0-9fbd74d8278f" providerId="ADAL" clId="{37D33D6D-ACC0-46BF-B570-5E618B068EC7}" dt="2025-05-11T08:58:22.949" v="4739" actId="20577"/>
          <ac:spMkLst>
            <pc:docMk/>
            <pc:sldMk cId="296879762" sldId="261"/>
            <ac:spMk id="3" creationId="{81C93672-D461-FDD3-50C2-EFC1B3FE47E3}"/>
          </ac:spMkLst>
        </pc:spChg>
      </pc:sldChg>
      <pc:sldChg chg="modSp mod">
        <pc:chgData name="Trung H. Vu" userId="0ed70bca-e2c2-4b0f-abb0-9fbd74d8278f" providerId="ADAL" clId="{37D33D6D-ACC0-46BF-B570-5E618B068EC7}" dt="2025-05-11T07:57:11.226" v="1266" actId="20577"/>
        <pc:sldMkLst>
          <pc:docMk/>
          <pc:sldMk cId="793590369" sldId="265"/>
        </pc:sldMkLst>
        <pc:spChg chg="mod">
          <ac:chgData name="Trung H. Vu" userId="0ed70bca-e2c2-4b0f-abb0-9fbd74d8278f" providerId="ADAL" clId="{37D33D6D-ACC0-46BF-B570-5E618B068EC7}" dt="2025-05-11T07:57:11.226" v="1266" actId="20577"/>
          <ac:spMkLst>
            <pc:docMk/>
            <pc:sldMk cId="793590369" sldId="265"/>
            <ac:spMk id="3" creationId="{375383D2-2798-B69A-CACE-38323ED891B6}"/>
          </ac:spMkLst>
        </pc:spChg>
      </pc:sldChg>
      <pc:sldChg chg="modSp mod">
        <pc:chgData name="Trung H. Vu" userId="0ed70bca-e2c2-4b0f-abb0-9fbd74d8278f" providerId="ADAL" clId="{37D33D6D-ACC0-46BF-B570-5E618B068EC7}" dt="2025-05-11T09:08:36.557" v="4754" actId="20577"/>
        <pc:sldMkLst>
          <pc:docMk/>
          <pc:sldMk cId="3296436841" sldId="268"/>
        </pc:sldMkLst>
        <pc:spChg chg="mod">
          <ac:chgData name="Trung H. Vu" userId="0ed70bca-e2c2-4b0f-abb0-9fbd74d8278f" providerId="ADAL" clId="{37D33D6D-ACC0-46BF-B570-5E618B068EC7}" dt="2025-05-11T09:08:36.557" v="4754" actId="20577"/>
          <ac:spMkLst>
            <pc:docMk/>
            <pc:sldMk cId="3296436841" sldId="268"/>
            <ac:spMk id="3" creationId="{554243B0-3B4A-8EEE-9C16-268D73CDE542}"/>
          </ac:spMkLst>
        </pc:spChg>
      </pc:sldChg>
      <pc:sldChg chg="modSp mod">
        <pc:chgData name="Trung H. Vu" userId="0ed70bca-e2c2-4b0f-abb0-9fbd74d8278f" providerId="ADAL" clId="{37D33D6D-ACC0-46BF-B570-5E618B068EC7}" dt="2025-05-11T09:13:15.345" v="4797"/>
        <pc:sldMkLst>
          <pc:docMk/>
          <pc:sldMk cId="3094989728" sldId="270"/>
        </pc:sldMkLst>
        <pc:spChg chg="mod">
          <ac:chgData name="Trung H. Vu" userId="0ed70bca-e2c2-4b0f-abb0-9fbd74d8278f" providerId="ADAL" clId="{37D33D6D-ACC0-46BF-B570-5E618B068EC7}" dt="2025-05-11T09:11:18.481" v="4783" actId="20577"/>
          <ac:spMkLst>
            <pc:docMk/>
            <pc:sldMk cId="3094989728" sldId="270"/>
            <ac:spMk id="2" creationId="{4EE51F0F-5140-D1CF-6341-951BDF32D8E6}"/>
          </ac:spMkLst>
        </pc:spChg>
        <pc:spChg chg="mod">
          <ac:chgData name="Trung H. Vu" userId="0ed70bca-e2c2-4b0f-abb0-9fbd74d8278f" providerId="ADAL" clId="{37D33D6D-ACC0-46BF-B570-5E618B068EC7}" dt="2025-05-11T09:13:15.345" v="4797"/>
          <ac:spMkLst>
            <pc:docMk/>
            <pc:sldMk cId="3094989728" sldId="270"/>
            <ac:spMk id="3" creationId="{AC86EDA8-8797-1DF4-B525-01558A233075}"/>
          </ac:spMkLst>
        </pc:spChg>
      </pc:sldChg>
      <pc:sldChg chg="modSp mod">
        <pc:chgData name="Trung H. Vu" userId="0ed70bca-e2c2-4b0f-abb0-9fbd74d8278f" providerId="ADAL" clId="{37D33D6D-ACC0-46BF-B570-5E618B068EC7}" dt="2025-05-11T09:49:15.590" v="4817" actId="20577"/>
        <pc:sldMkLst>
          <pc:docMk/>
          <pc:sldMk cId="2866266424" sldId="271"/>
        </pc:sldMkLst>
        <pc:spChg chg="mod">
          <ac:chgData name="Trung H. Vu" userId="0ed70bca-e2c2-4b0f-abb0-9fbd74d8278f" providerId="ADAL" clId="{37D33D6D-ACC0-46BF-B570-5E618B068EC7}" dt="2025-05-11T09:49:15.590" v="4817" actId="20577"/>
          <ac:spMkLst>
            <pc:docMk/>
            <pc:sldMk cId="2866266424" sldId="271"/>
            <ac:spMk id="3" creationId="{FEA96EB5-F4C6-9A52-F399-4BB6500B9AEA}"/>
          </ac:spMkLst>
        </pc:spChg>
      </pc:sldChg>
      <pc:sldChg chg="del">
        <pc:chgData name="Trung H. Vu" userId="0ed70bca-e2c2-4b0f-abb0-9fbd74d8278f" providerId="ADAL" clId="{37D33D6D-ACC0-46BF-B570-5E618B068EC7}" dt="2025-05-11T06:36:44.041" v="621" actId="47"/>
        <pc:sldMkLst>
          <pc:docMk/>
          <pc:sldMk cId="2026948928" sldId="272"/>
        </pc:sldMkLst>
      </pc:sldChg>
      <pc:sldChg chg="modSp new mod">
        <pc:chgData name="Trung H. Vu" userId="0ed70bca-e2c2-4b0f-abb0-9fbd74d8278f" providerId="ADAL" clId="{37D33D6D-ACC0-46BF-B570-5E618B068EC7}" dt="2025-05-11T08:24:55.279" v="2169" actId="20577"/>
        <pc:sldMkLst>
          <pc:docMk/>
          <pc:sldMk cId="3290707963" sldId="272"/>
        </pc:sldMkLst>
        <pc:spChg chg="mod">
          <ac:chgData name="Trung H. Vu" userId="0ed70bca-e2c2-4b0f-abb0-9fbd74d8278f" providerId="ADAL" clId="{37D33D6D-ACC0-46BF-B570-5E618B068EC7}" dt="2025-05-11T08:22:06.479" v="1733" actId="20577"/>
          <ac:spMkLst>
            <pc:docMk/>
            <pc:sldMk cId="3290707963" sldId="272"/>
            <ac:spMk id="2" creationId="{CC1633F7-DE39-BA9E-6847-49E6D0E6008C}"/>
          </ac:spMkLst>
        </pc:spChg>
        <pc:spChg chg="mod">
          <ac:chgData name="Trung H. Vu" userId="0ed70bca-e2c2-4b0f-abb0-9fbd74d8278f" providerId="ADAL" clId="{37D33D6D-ACC0-46BF-B570-5E618B068EC7}" dt="2025-05-11T08:24:55.279" v="2169" actId="20577"/>
          <ac:spMkLst>
            <pc:docMk/>
            <pc:sldMk cId="3290707963" sldId="272"/>
            <ac:spMk id="3" creationId="{11071F25-46ED-3EFD-C78F-3840244ACCB1}"/>
          </ac:spMkLst>
        </pc:spChg>
      </pc:sldChg>
      <pc:sldChg chg="new del">
        <pc:chgData name="Trung H. Vu" userId="0ed70bca-e2c2-4b0f-abb0-9fbd74d8278f" providerId="ADAL" clId="{37D33D6D-ACC0-46BF-B570-5E618B068EC7}" dt="2025-05-11T08:20:18.396" v="1719" actId="47"/>
        <pc:sldMkLst>
          <pc:docMk/>
          <pc:sldMk cId="1954246995" sldId="273"/>
        </pc:sldMkLst>
      </pc:sldChg>
      <pc:sldChg chg="modSp new mod">
        <pc:chgData name="Trung H. Vu" userId="0ed70bca-e2c2-4b0f-abb0-9fbd74d8278f" providerId="ADAL" clId="{37D33D6D-ACC0-46BF-B570-5E618B068EC7}" dt="2025-05-11T09:18:12.811" v="4816" actId="20577"/>
        <pc:sldMkLst>
          <pc:docMk/>
          <pc:sldMk cId="4247513206" sldId="273"/>
        </pc:sldMkLst>
        <pc:spChg chg="mod">
          <ac:chgData name="Trung H. Vu" userId="0ed70bca-e2c2-4b0f-abb0-9fbd74d8278f" providerId="ADAL" clId="{37D33D6D-ACC0-46BF-B570-5E618B068EC7}" dt="2025-05-11T08:22:20.885" v="1777" actId="20577"/>
          <ac:spMkLst>
            <pc:docMk/>
            <pc:sldMk cId="4247513206" sldId="273"/>
            <ac:spMk id="2" creationId="{7A3EB66F-2E1C-68EE-DB92-AFA7195EFD18}"/>
          </ac:spMkLst>
        </pc:spChg>
        <pc:spChg chg="mod">
          <ac:chgData name="Trung H. Vu" userId="0ed70bca-e2c2-4b0f-abb0-9fbd74d8278f" providerId="ADAL" clId="{37D33D6D-ACC0-46BF-B570-5E618B068EC7}" dt="2025-05-11T09:18:12.811" v="4816" actId="20577"/>
          <ac:spMkLst>
            <pc:docMk/>
            <pc:sldMk cId="4247513206" sldId="273"/>
            <ac:spMk id="3" creationId="{2E54549E-7B19-58EA-EBBD-30C64C544F64}"/>
          </ac:spMkLst>
        </pc:spChg>
      </pc:sldChg>
      <pc:sldChg chg="modSp new mod">
        <pc:chgData name="Trung H. Vu" userId="0ed70bca-e2c2-4b0f-abb0-9fbd74d8278f" providerId="ADAL" clId="{37D33D6D-ACC0-46BF-B570-5E618B068EC7}" dt="2025-05-11T08:45:59.824" v="4487" actId="20577"/>
        <pc:sldMkLst>
          <pc:docMk/>
          <pc:sldMk cId="4127672622" sldId="274"/>
        </pc:sldMkLst>
        <pc:spChg chg="mod">
          <ac:chgData name="Trung H. Vu" userId="0ed70bca-e2c2-4b0f-abb0-9fbd74d8278f" providerId="ADAL" clId="{37D33D6D-ACC0-46BF-B570-5E618B068EC7}" dt="2025-05-11T08:33:52.775" v="2806" actId="20577"/>
          <ac:spMkLst>
            <pc:docMk/>
            <pc:sldMk cId="4127672622" sldId="274"/>
            <ac:spMk id="2" creationId="{F7CB45C3-CB0E-4373-F2E3-C3EBCDD5F2BC}"/>
          </ac:spMkLst>
        </pc:spChg>
        <pc:spChg chg="mod">
          <ac:chgData name="Trung H. Vu" userId="0ed70bca-e2c2-4b0f-abb0-9fbd74d8278f" providerId="ADAL" clId="{37D33D6D-ACC0-46BF-B570-5E618B068EC7}" dt="2025-05-11T08:45:59.824" v="4487" actId="20577"/>
          <ac:spMkLst>
            <pc:docMk/>
            <pc:sldMk cId="4127672622" sldId="274"/>
            <ac:spMk id="3" creationId="{0357E09D-7A6E-DC9F-D43A-1678C836F5BA}"/>
          </ac:spMkLst>
        </pc:spChg>
      </pc:sldChg>
      <pc:sldChg chg="modSp new mod">
        <pc:chgData name="Trung H. Vu" userId="0ed70bca-e2c2-4b0f-abb0-9fbd74d8278f" providerId="ADAL" clId="{37D33D6D-ACC0-46BF-B570-5E618B068EC7}" dt="2025-05-11T08:38:38.582" v="3633" actId="20577"/>
        <pc:sldMkLst>
          <pc:docMk/>
          <pc:sldMk cId="1433531585" sldId="275"/>
        </pc:sldMkLst>
        <pc:spChg chg="mod">
          <ac:chgData name="Trung H. Vu" userId="0ed70bca-e2c2-4b0f-abb0-9fbd74d8278f" providerId="ADAL" clId="{37D33D6D-ACC0-46BF-B570-5E618B068EC7}" dt="2025-05-11T08:35:48.307" v="3060" actId="20577"/>
          <ac:spMkLst>
            <pc:docMk/>
            <pc:sldMk cId="1433531585" sldId="275"/>
            <ac:spMk id="2" creationId="{E0EE2DB5-FF66-F5FE-731C-BE58BD791B16}"/>
          </ac:spMkLst>
        </pc:spChg>
        <pc:spChg chg="mod">
          <ac:chgData name="Trung H. Vu" userId="0ed70bca-e2c2-4b0f-abb0-9fbd74d8278f" providerId="ADAL" clId="{37D33D6D-ACC0-46BF-B570-5E618B068EC7}" dt="2025-05-11T08:38:38.582" v="3633" actId="20577"/>
          <ac:spMkLst>
            <pc:docMk/>
            <pc:sldMk cId="1433531585" sldId="275"/>
            <ac:spMk id="3" creationId="{FEA5BFA1-6741-E4AE-B987-F53A295EB04D}"/>
          </ac:spMkLst>
        </pc:spChg>
      </pc:sldChg>
      <pc:sldChg chg="modSp new mod">
        <pc:chgData name="Trung H. Vu" userId="0ed70bca-e2c2-4b0f-abb0-9fbd74d8278f" providerId="ADAL" clId="{37D33D6D-ACC0-46BF-B570-5E618B068EC7}" dt="2025-05-11T08:42:29.389" v="4019" actId="20577"/>
        <pc:sldMkLst>
          <pc:docMk/>
          <pc:sldMk cId="2751356179" sldId="276"/>
        </pc:sldMkLst>
        <pc:spChg chg="mod">
          <ac:chgData name="Trung H. Vu" userId="0ed70bca-e2c2-4b0f-abb0-9fbd74d8278f" providerId="ADAL" clId="{37D33D6D-ACC0-46BF-B570-5E618B068EC7}" dt="2025-05-11T08:39:24.572" v="3655" actId="20577"/>
          <ac:spMkLst>
            <pc:docMk/>
            <pc:sldMk cId="2751356179" sldId="276"/>
            <ac:spMk id="2" creationId="{AA273D50-B291-1C99-C8C5-8FFA127915D2}"/>
          </ac:spMkLst>
        </pc:spChg>
        <pc:spChg chg="mod">
          <ac:chgData name="Trung H. Vu" userId="0ed70bca-e2c2-4b0f-abb0-9fbd74d8278f" providerId="ADAL" clId="{37D33D6D-ACC0-46BF-B570-5E618B068EC7}" dt="2025-05-11T08:42:29.389" v="4019" actId="20577"/>
          <ac:spMkLst>
            <pc:docMk/>
            <pc:sldMk cId="2751356179" sldId="276"/>
            <ac:spMk id="3" creationId="{3286FCF6-402C-88E4-A880-0B1D8C959C24}"/>
          </ac:spMkLst>
        </pc:spChg>
      </pc:sldChg>
      <pc:sldChg chg="modSp new mod">
        <pc:chgData name="Trung H. Vu" userId="0ed70bca-e2c2-4b0f-abb0-9fbd74d8278f" providerId="ADAL" clId="{37D33D6D-ACC0-46BF-B570-5E618B068EC7}" dt="2025-05-11T08:47:23.361" v="4677" actId="20577"/>
        <pc:sldMkLst>
          <pc:docMk/>
          <pc:sldMk cId="4111536427" sldId="277"/>
        </pc:sldMkLst>
        <pc:spChg chg="mod">
          <ac:chgData name="Trung H. Vu" userId="0ed70bca-e2c2-4b0f-abb0-9fbd74d8278f" providerId="ADAL" clId="{37D33D6D-ACC0-46BF-B570-5E618B068EC7}" dt="2025-05-11T08:42:46.361" v="4047" actId="20577"/>
          <ac:spMkLst>
            <pc:docMk/>
            <pc:sldMk cId="4111536427" sldId="277"/>
            <ac:spMk id="2" creationId="{560E351D-50ED-12FA-6C5F-C0C2851416D3}"/>
          </ac:spMkLst>
        </pc:spChg>
        <pc:spChg chg="mod">
          <ac:chgData name="Trung H. Vu" userId="0ed70bca-e2c2-4b0f-abb0-9fbd74d8278f" providerId="ADAL" clId="{37D33D6D-ACC0-46BF-B570-5E618B068EC7}" dt="2025-05-11T08:47:23.361" v="4677" actId="20577"/>
          <ac:spMkLst>
            <pc:docMk/>
            <pc:sldMk cId="4111536427" sldId="277"/>
            <ac:spMk id="3" creationId="{E36AFB85-3BBA-680F-1554-32EC897AA4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BBA8-6D66-13AA-A79B-1D6A22339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71A5B-163F-4269-07ED-FFF1C829D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767C7-30D6-8BB8-F471-3135FDDD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8F34A-0642-7B02-4D3C-2751BE27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F368-A15A-6B76-2DB2-B8131816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6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995B-E1CD-02E1-12E6-58E67120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B897D-E66F-D661-C07D-755EAD9B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895C-BB54-A8B3-3DA5-16D1B3E5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819A-0AA2-BEB0-39BB-66D9E70D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F9F3-8F62-4258-CF8C-2E9C2C3B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1734D-5571-BA9F-104D-339ECDB26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FDE2A-9A7E-56D6-2C7D-B3957F767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E4859-301D-82E8-8BDB-0900033F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8AA09-E9B6-F2AB-BC1F-0F21DD29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7221-C183-7A5B-7852-AEF143A7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6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748D-F3E8-AA09-4751-5A1C677C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4630-977F-9AED-BDDC-67CCDE4F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0821-3DE4-2F05-3261-2AA2B1C6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43812-7239-7193-876A-12CDB3F9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FF2-F565-7D47-72B6-F5860153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419B-9DA5-ACAE-9F00-AF4568BF0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BD462-3CAD-D466-9745-63C7F5F71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1C92A-A23F-FED0-C154-114039D2E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6E5F-C54C-1554-B262-9014AAAB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E836-D746-47FD-48D7-43A31384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9C77-7154-DEBC-9D55-15DC6245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3C17-E059-94C1-5075-990D45596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30DC6-E8B4-916A-B948-A7D8C4F7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4D7ED-6D8A-C8E5-F89F-C9B3EE78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691D-94F6-30F4-6084-E7950F14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DED54-0919-2395-3525-076A45B9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0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DF9D-AF13-59C0-4967-31A9130C5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FAD8-3C8F-8BFA-C513-45332B2B5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682C3-E953-B4BE-1600-F8FCEEB23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1CD22-3F2B-CBD1-FAE2-566CD80B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1EBF3F-FFE0-341C-5FCF-CC464008E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982E4-257A-58AE-FDF9-D220F3C0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9D506-F7FC-A5CE-BC63-B693E6DD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90CFB-8518-DE7D-BB6D-2E42D4DCB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7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61F5-61B2-09C0-BD9A-35FC11FB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57FCDF-AB20-1B38-981B-52AA06A8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74FC2-5831-18D6-B8FC-5CC41120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A1928-D3C5-E5E1-0994-284D2ED0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196A6-C544-DFC8-7C77-234C58EC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A800C-8578-A5C4-1ACA-86213372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0CCF-28F5-E85D-14C0-2FC61C36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2D60-724B-0873-00B9-4F824889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8E87-A929-ED8D-12B5-05F0A397B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145B6-F8C0-9123-8107-8E6321664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B3350-59F1-66CC-88E4-9E9C4C414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09883-B28C-C69A-E9A0-CD5F6555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BECCB-7D7F-62DA-F285-59B24DCE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3330-091A-F556-319F-BBCE6914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FFB65-9F37-D90B-5785-CAAAC67C3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A8137-4BBB-6881-4121-A5101378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41AC0-7827-25D3-8B68-3BAC316E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2D9C5-E144-F84E-30EF-2EE81FD6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09207-D122-7472-01E0-B3E51535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5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58198-77F9-E4DF-24DE-F8A0292C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48313-C6CA-9E7F-0A3C-F76F721F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A03CC-7F41-B5E3-3D90-9E05FEEA7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F546E-4275-427F-8DFB-B912FA9E895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278F-7CE3-B2B1-55C9-D9A24E752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311F-62FA-E8F5-2553-E5C2D1765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D454A-0E92-4891-9798-E21436C251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8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qrfxJBg3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at-is/quantum-computing/" TargetMode="External"/><Relationship Id="rId7" Type="http://schemas.openxmlformats.org/officeDocument/2006/relationships/hyperlink" Target="https://medium.com/qiskit/what-are-qiskit-primitives-9bf63c1eacc7" TargetMode="External"/><Relationship Id="rId2" Type="http://schemas.openxmlformats.org/officeDocument/2006/relationships/hyperlink" Target="https://www.ibm.com/think/topics/quantum-comp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iskit-community.github.io/qiskit-nature/howtos/vqe_ucc.html" TargetMode="External"/><Relationship Id="rId5" Type="http://schemas.openxmlformats.org/officeDocument/2006/relationships/hyperlink" Target="https://qiskit-community.github.io/qiskit-nature/tutorials/01_electronic_structure.html" TargetMode="External"/><Relationship Id="rId4" Type="http://schemas.openxmlformats.org/officeDocument/2006/relationships/hyperlink" Target="https://www.energy.gov/science/articles/creating-heart-quantum-computer-developing-qubits#:~:text=To%20create%20a%20qubit%2C%20scientists,%2C%20entanglement%2C%20and%20other%20properti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1CD0-DC7E-FD68-8278-F38B6936B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Computing for Drug Discovery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C1740-6F5D-9EA4-773D-EA3B311C9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Trung Vu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6BF7F-8AB0-A5C5-03FC-EDF2A6232ABB}"/>
              </a:ext>
            </a:extLst>
          </p:cNvPr>
          <p:cNvSpPr txBox="1"/>
          <p:nvPr/>
        </p:nvSpPr>
        <p:spPr>
          <a:xfrm>
            <a:off x="3048573" y="4586715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https://youtu.be/UqrfxJBg3cA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1658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038D-0460-253A-A9B5-8482C592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4A39-DC85-A123-3C31-48B8C7936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AI and ML</a:t>
            </a:r>
          </a:p>
          <a:p>
            <a:pPr lvl="1"/>
            <a:r>
              <a:rPr lang="en-US" dirty="0"/>
              <a:t>Enhance ML algorithms and enable stronger AI models due to quantum computers’ greater computational capability</a:t>
            </a:r>
          </a:p>
          <a:p>
            <a:r>
              <a:rPr lang="en-US" dirty="0"/>
              <a:t>Optimization problems</a:t>
            </a:r>
          </a:p>
          <a:p>
            <a:pPr lvl="1"/>
            <a:r>
              <a:rPr lang="en-US" dirty="0"/>
              <a:t>Can find optimal solutions for problems in logistics, finance, etc.</a:t>
            </a:r>
          </a:p>
          <a:p>
            <a:pPr lvl="1"/>
            <a:r>
              <a:rPr lang="en-US" dirty="0"/>
              <a:t>E.g. portfolio optimization, financial modeling, warehouse logistics</a:t>
            </a:r>
          </a:p>
          <a:p>
            <a:r>
              <a:rPr lang="en-US" dirty="0"/>
              <a:t>Cryptography</a:t>
            </a:r>
          </a:p>
          <a:p>
            <a:pPr lvl="1"/>
            <a:r>
              <a:rPr lang="en-US" dirty="0"/>
              <a:t>Can break current encryptions fast, but also create stronger ones</a:t>
            </a:r>
          </a:p>
          <a:p>
            <a:r>
              <a:rPr lang="en-US" dirty="0"/>
              <a:t>Drug discovery</a:t>
            </a:r>
          </a:p>
          <a:p>
            <a:pPr lvl="1"/>
            <a:r>
              <a:rPr lang="en-US" i="1" dirty="0"/>
              <a:t>(will expand on in next slides)</a:t>
            </a:r>
          </a:p>
        </p:txBody>
      </p:sp>
    </p:spTree>
    <p:extLst>
      <p:ext uri="{BB962C8B-B14F-4D97-AF65-F5344CB8AC3E}">
        <p14:creationId xmlns:p14="http://schemas.microsoft.com/office/powerpoint/2010/main" val="405598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E38E-E6BB-4CDB-3CD3-92D0274A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Drug Discovery?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43B0-3B4A-8EEE-9C16-268D73CD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Drug discovery is a field in the medical industry that involves discovering new medications</a:t>
            </a:r>
          </a:p>
          <a:p>
            <a:pPr lvl="1"/>
            <a:r>
              <a:rPr lang="en-US" dirty="0"/>
              <a:t>How cures to diseases (e.g. COVID-19) are found</a:t>
            </a:r>
          </a:p>
          <a:p>
            <a:r>
              <a:rPr lang="en-US" dirty="0"/>
              <a:t>Traditionally done using physical testing of compounds</a:t>
            </a:r>
          </a:p>
          <a:p>
            <a:pPr lvl="1"/>
            <a:r>
              <a:rPr lang="en-US" dirty="0"/>
              <a:t>Put experimental compound on trays with each of the testing compounds </a:t>
            </a:r>
            <a:r>
              <a:rPr lang="en-US" dirty="0">
                <a:sym typeface="Wingdings" panose="05000000000000000000" pitchFamily="2" charset="2"/>
              </a:rPr>
              <a:t> wait  record results  repeat</a:t>
            </a:r>
            <a:endParaRPr lang="en-US" dirty="0"/>
          </a:p>
          <a:p>
            <a:pPr lvl="1"/>
            <a:r>
              <a:rPr lang="en-US" dirty="0"/>
              <a:t>This is a very time-consuming process</a:t>
            </a:r>
          </a:p>
          <a:p>
            <a:r>
              <a:rPr lang="en-US" dirty="0"/>
              <a:t>Technological evolutions moved physical process to software</a:t>
            </a:r>
          </a:p>
          <a:p>
            <a:pPr lvl="1"/>
            <a:r>
              <a:rPr lang="en-US" dirty="0"/>
              <a:t>Virtual screening and docking allows for faster experimentation (a few seconds)</a:t>
            </a:r>
          </a:p>
          <a:p>
            <a:pPr lvl="1"/>
            <a:r>
              <a:rPr lang="en-US" dirty="0"/>
              <a:t>However, there are over 10</a:t>
            </a:r>
            <a:r>
              <a:rPr lang="en-US" baseline="30000" dirty="0"/>
              <a:t>16 </a:t>
            </a:r>
            <a:r>
              <a:rPr lang="en-US" dirty="0"/>
              <a:t>compounds out there </a:t>
            </a:r>
            <a:r>
              <a:rPr lang="en-US" dirty="0">
                <a:sym typeface="Wingdings" panose="05000000000000000000" pitchFamily="2" charset="2"/>
              </a:rPr>
              <a:t> lots of time overall</a:t>
            </a:r>
          </a:p>
          <a:p>
            <a:r>
              <a:rPr lang="en-US" dirty="0">
                <a:sym typeface="Wingdings" panose="05000000000000000000" pitchFamily="2" charset="2"/>
              </a:rPr>
              <a:t>GPU computing and AI can help, but both have limitations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3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2F2C-21FF-9CCA-3B68-949EE07D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Drug Discovery in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7E21-780C-D8B7-6963-70DA7B675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Heart of drug discovery is to understand molecular behavior</a:t>
            </a:r>
          </a:p>
          <a:p>
            <a:pPr lvl="1"/>
            <a:r>
              <a:rPr lang="en-US" dirty="0"/>
              <a:t>How do molecules interact? What is their stability? Energy state? Etc.</a:t>
            </a:r>
          </a:p>
          <a:p>
            <a:pPr lvl="1"/>
            <a:r>
              <a:rPr lang="en-US" dirty="0"/>
              <a:t>Notice that these questions are fundamental traits of a quantum computing problem</a:t>
            </a:r>
          </a:p>
          <a:p>
            <a:r>
              <a:rPr lang="en-US" dirty="0"/>
              <a:t>Simulating molecules and materials at unprecedented levels of detail via quantum computing can lead to discovery of new drugs not possible with GPU and/or AI</a:t>
            </a:r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Calculating ground state energies to identify most stable configuration(s)</a:t>
            </a:r>
          </a:p>
          <a:p>
            <a:pPr lvl="1"/>
            <a:r>
              <a:rPr lang="en-US" dirty="0"/>
              <a:t>Identify binding energies between a drug and target protein</a:t>
            </a:r>
          </a:p>
          <a:p>
            <a:pPr lvl="1"/>
            <a:r>
              <a:rPr lang="en-US" dirty="0"/>
              <a:t>Predict reaction rates to different candidate drugs</a:t>
            </a:r>
          </a:p>
          <a:p>
            <a:r>
              <a:rPr lang="en-US" dirty="0"/>
              <a:t>The more simulations and results we get, the faster, cheaper, and more successful drug design will be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7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0372-3606-0074-B418-55C87448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Qiskit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83D2-2798-B69A-CACE-38323ED89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</a:t>
            </a:r>
            <a:r>
              <a:rPr lang="en-US" dirty="0" err="1"/>
              <a:t>Qiskit</a:t>
            </a:r>
            <a:r>
              <a:rPr lang="en-US" dirty="0"/>
              <a:t> – an open-source SDK for working with quantum computers at level of circuits, pulses, and application modules</a:t>
            </a:r>
          </a:p>
          <a:p>
            <a:r>
              <a:rPr lang="en-US" dirty="0"/>
              <a:t>Allows building of quantum circuits, simulation (locally or cloud), executing on real quantum hardware (cloud), and post-analysis</a:t>
            </a:r>
          </a:p>
          <a:p>
            <a:r>
              <a:rPr lang="en-US" dirty="0"/>
              <a:t>Contains various libraries for specific applications</a:t>
            </a:r>
          </a:p>
          <a:p>
            <a:pPr lvl="1"/>
            <a:r>
              <a:rPr lang="en-US" dirty="0" err="1"/>
              <a:t>qiskit</a:t>
            </a:r>
            <a:r>
              <a:rPr lang="en-US" dirty="0"/>
              <a:t>-algorithms </a:t>
            </a:r>
            <a:r>
              <a:rPr lang="en-US" dirty="0">
                <a:sym typeface="Wingdings" panose="05000000000000000000" pitchFamily="2" charset="2"/>
              </a:rPr>
              <a:t> algorithms like Grover (search) and VQE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qiskit</a:t>
            </a:r>
            <a:r>
              <a:rPr lang="en-US" dirty="0">
                <a:sym typeface="Wingdings" panose="05000000000000000000" pitchFamily="2" charset="2"/>
              </a:rPr>
              <a:t>-nature many methods for chemistry and physics problems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qiskit</a:t>
            </a:r>
            <a:r>
              <a:rPr lang="en-US" dirty="0">
                <a:sym typeface="Wingdings" panose="05000000000000000000" pitchFamily="2" charset="2"/>
              </a:rPr>
              <a:t>-primitives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qiskit</a:t>
            </a:r>
            <a:r>
              <a:rPr lang="en-US" dirty="0">
                <a:sym typeface="Wingdings" panose="05000000000000000000" pitchFamily="2" charset="2"/>
              </a:rPr>
              <a:t>-circuit  collection of circuits and building blocks for algorithms or benchmarks (e.g. EfficientSU2)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9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1F0F-5140-D1CF-6341-951BDF32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Estimating Electronic Ground State Energy of H</a:t>
            </a:r>
            <a:r>
              <a:rPr lang="en-US" baseline="-25000" dirty="0"/>
              <a:t>2</a:t>
            </a:r>
            <a:r>
              <a:rPr lang="en-US" dirty="0"/>
              <a:t> using VQE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EDA8-8797-1DF4-B525-01558A23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Goal: find electronic ground state energy (lowest possible energy) of Hydrogen molecule H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Why:</a:t>
            </a:r>
          </a:p>
          <a:p>
            <a:pPr lvl="1"/>
            <a:r>
              <a:rPr lang="en-US" dirty="0"/>
              <a:t>Electronic ground state energy helps determine molecule’s stability, reactivity, and binding affinity which helps predict its behavior in the body and its potential as a drug candidate</a:t>
            </a:r>
          </a:p>
          <a:p>
            <a:pPr lvl="1"/>
            <a:r>
              <a:rPr lang="en-US" dirty="0"/>
              <a:t>Electronic ground state energy of H</a:t>
            </a:r>
            <a:r>
              <a:rPr lang="en-US" baseline="-25000" dirty="0"/>
              <a:t>2</a:t>
            </a:r>
            <a:r>
              <a:rPr lang="en-US" dirty="0"/>
              <a:t> can be easily calculated classically, but H</a:t>
            </a:r>
            <a:r>
              <a:rPr lang="en-US" baseline="-25000" dirty="0"/>
              <a:t>2</a:t>
            </a:r>
            <a:r>
              <a:rPr lang="en-US" dirty="0"/>
              <a:t> is the “hello world” of molecules</a:t>
            </a:r>
          </a:p>
          <a:p>
            <a:pPr lvl="1"/>
            <a:r>
              <a:rPr lang="en-US" dirty="0"/>
              <a:t>Electronic ground state energy of more complex molecules cannot be calculated as easily</a:t>
            </a:r>
          </a:p>
          <a:p>
            <a:pPr lvl="1"/>
            <a:r>
              <a:rPr lang="en-US" dirty="0"/>
              <a:t>Demo shows process that can be applied to other, more complex, molecules</a:t>
            </a:r>
          </a:p>
          <a:p>
            <a:r>
              <a:rPr lang="en-US" dirty="0"/>
              <a:t>What is VQE?</a:t>
            </a:r>
          </a:p>
          <a:p>
            <a:pPr lvl="1"/>
            <a:r>
              <a:rPr lang="en-US" dirty="0"/>
              <a:t>Variational quantum </a:t>
            </a:r>
            <a:r>
              <a:rPr lang="en-US" dirty="0" err="1"/>
              <a:t>eigensolver</a:t>
            </a:r>
            <a:r>
              <a:rPr lang="en-US" dirty="0"/>
              <a:t> (VQE)</a:t>
            </a:r>
          </a:p>
          <a:p>
            <a:pPr lvl="1"/>
            <a:r>
              <a:rPr lang="en-US" dirty="0"/>
              <a:t>A hybrid quantum-classical algorithm</a:t>
            </a:r>
          </a:p>
          <a:p>
            <a:pPr lvl="1"/>
            <a:r>
              <a:rPr lang="en-US" dirty="0"/>
              <a:t>Hybrid part </a:t>
            </a:r>
            <a:r>
              <a:rPr lang="en-US" dirty="0">
                <a:sym typeface="Wingdings" panose="05000000000000000000" pitchFamily="2" charset="2"/>
              </a:rPr>
              <a:t> prepared parameterized trial wavefunction (ansatz) and measures its energy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Classical part  optimizes parameters of the ansatz to find lowest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89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8FD9-DA6B-0CD3-5512-751465C8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High-Level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6EB5-F4C6-9A52-F399-4BB6500B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ym typeface="Wingdings" panose="05000000000000000000" pitchFamily="2" charset="2"/>
              </a:rPr>
              <a:t>#1 Create Hamiltonian for H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Hamiltonian describes the energy of the molecule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at ~0.735 Angstrom can have its energy operator represented using 2 qubits</a:t>
            </a:r>
          </a:p>
          <a:p>
            <a:r>
              <a:rPr lang="en-US" dirty="0">
                <a:sym typeface="Wingdings" panose="05000000000000000000" pitchFamily="2" charset="2"/>
              </a:rPr>
              <a:t>#2  Initialize Ansatz circuit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Ansatz circuit is a parametrized quantum circuit that creates our trial wavefunction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EfficientSU2 used for demo; hardware-efficient ansatz suitable for chemistry problems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ansatz circuits include UCC and UCCSD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When fed to the VQE, VQE will try to find the best parameters for the ansatz</a:t>
            </a:r>
          </a:p>
          <a:p>
            <a:r>
              <a:rPr lang="en-US" dirty="0">
                <a:sym typeface="Wingdings" panose="05000000000000000000" pitchFamily="2" charset="2"/>
              </a:rPr>
              <a:t>#3 Initialize optimizer and estimator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Sequential least squares programming (SLSQP) optimizer commonly used with VQE; SPSA is another option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Estimator primitive computes expectation values of observables with respect to states prepared by quantum circuits</a:t>
            </a:r>
          </a:p>
          <a:p>
            <a:r>
              <a:rPr lang="en-US" dirty="0">
                <a:sym typeface="Wingdings" panose="05000000000000000000" pitchFamily="2" charset="2"/>
              </a:rPr>
              <a:t>#4 Initialize and run VQE algorithm to find electronic ground state energy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VQE initialized with ansatz, optimizer, and estimator as parameters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VQE prepares state, measures energy, and adjusts settings until lowest possible energy found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Minimum eigenvalue of VQE computed and dictates calculated electronic ground state energy of H</a:t>
            </a:r>
            <a:r>
              <a:rPr lang="en-US" baseline="-25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molecule</a:t>
            </a:r>
          </a:p>
        </p:txBody>
      </p:sp>
    </p:spTree>
    <p:extLst>
      <p:ext uri="{BB962C8B-B14F-4D97-AF65-F5344CB8AC3E}">
        <p14:creationId xmlns:p14="http://schemas.microsoft.com/office/powerpoint/2010/main" val="286626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633F7-DE39-BA9E-6847-49E6D0E6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Create Fermionic Hamiltonian for H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1F25-46ED-3EFD-C78F-3840244A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 atoms and x-, y-, z-coordinates initialized in arrays</a:t>
            </a:r>
          </a:p>
          <a:p>
            <a:r>
              <a:rPr lang="en-US" dirty="0"/>
              <a:t>Saved to Molecule object with charge 0, multiplicity 1, and Angstrom distance</a:t>
            </a:r>
          </a:p>
          <a:p>
            <a:pPr lvl="1"/>
            <a:r>
              <a:rPr lang="en-US" dirty="0"/>
              <a:t>Charge – the total charge of the molecule</a:t>
            </a:r>
          </a:p>
          <a:p>
            <a:pPr lvl="1"/>
            <a:r>
              <a:rPr lang="en-US" dirty="0"/>
              <a:t>Multiplicity – the multiplicity of the molecule (= 2*spin + 1)</a:t>
            </a:r>
          </a:p>
          <a:p>
            <a:pPr lvl="1"/>
            <a:r>
              <a:rPr lang="en-US" dirty="0"/>
              <a:t>Units – distance unit for </a:t>
            </a:r>
            <a:r>
              <a:rPr lang="en-US" dirty="0" err="1"/>
              <a:t>xyz</a:t>
            </a:r>
            <a:r>
              <a:rPr lang="en-US" dirty="0"/>
              <a:t> coordinates; angstrom (10</a:t>
            </a:r>
            <a:r>
              <a:rPr lang="en-US" baseline="30000" dirty="0"/>
              <a:t>-10</a:t>
            </a:r>
            <a:r>
              <a:rPr lang="en-US" dirty="0"/>
              <a:t> meter) used</a:t>
            </a:r>
          </a:p>
          <a:p>
            <a:r>
              <a:rPr lang="en-US" dirty="0" err="1"/>
              <a:t>PySCFDriver</a:t>
            </a:r>
            <a:r>
              <a:rPr lang="en-US" dirty="0"/>
              <a:t> used to get properties of H</a:t>
            </a:r>
            <a:r>
              <a:rPr lang="en-US" baseline="-25000" dirty="0"/>
              <a:t>2</a:t>
            </a:r>
            <a:r>
              <a:rPr lang="en-US" dirty="0"/>
              <a:t> molecule using classical calculations; good for obtaining reference values</a:t>
            </a:r>
          </a:p>
          <a:p>
            <a:r>
              <a:rPr lang="en-US" dirty="0"/>
              <a:t>Classical calculations fine for H</a:t>
            </a:r>
            <a:r>
              <a:rPr lang="en-US" baseline="-25000" dirty="0"/>
              <a:t>2</a:t>
            </a:r>
            <a:r>
              <a:rPr lang="en-US" dirty="0"/>
              <a:t>, but what about when molecules grow too complex to be solved using classical computation?</a:t>
            </a:r>
          </a:p>
        </p:txBody>
      </p:sp>
    </p:spTree>
    <p:extLst>
      <p:ext uri="{BB962C8B-B14F-4D97-AF65-F5344CB8AC3E}">
        <p14:creationId xmlns:p14="http://schemas.microsoft.com/office/powerpoint/2010/main" val="3290707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B66F-2E1C-68EE-DB92-AFA7195E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Convert fermionic Hamiltonian to qubit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549E-7B19-58EA-EBBD-30C64C544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represent molecule energy in a way that a quantum computer can process; involves mapping fermionic Hamiltonian to qubit Hamiltonian</a:t>
            </a:r>
          </a:p>
          <a:p>
            <a:r>
              <a:rPr lang="en-US" dirty="0"/>
              <a:t>Different types of mapping algorithms:</a:t>
            </a:r>
          </a:p>
          <a:p>
            <a:pPr lvl="1"/>
            <a:r>
              <a:rPr lang="en-US" dirty="0"/>
              <a:t>Jordan-Wigner</a:t>
            </a:r>
          </a:p>
          <a:p>
            <a:pPr lvl="2"/>
            <a:r>
              <a:rPr lang="en-US" dirty="0"/>
              <a:t>Intuitive for small systems, but inefficient for large-scale simulations due to linear scaling</a:t>
            </a:r>
          </a:p>
          <a:p>
            <a:pPr lvl="1"/>
            <a:r>
              <a:rPr lang="en-US" dirty="0"/>
              <a:t>Parity</a:t>
            </a:r>
          </a:p>
          <a:p>
            <a:pPr lvl="2"/>
            <a:r>
              <a:rPr lang="en-US" dirty="0"/>
              <a:t>Good for simplifying Hamiltonians in molecules with spatial symmetries</a:t>
            </a:r>
          </a:p>
          <a:p>
            <a:pPr lvl="1"/>
            <a:r>
              <a:rPr lang="en-US" dirty="0" err="1"/>
              <a:t>Bravyi-Kitaev</a:t>
            </a:r>
            <a:endParaRPr lang="en-US" dirty="0"/>
          </a:p>
          <a:p>
            <a:pPr lvl="2"/>
            <a:r>
              <a:rPr lang="en-US" dirty="0"/>
              <a:t>Good for large-scale simulations due to logarithmic scaling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1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45C3-CB0E-4373-F2E3-C3EBCDD5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Initialize Ansatz Circuit, Optimizer,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E09D-7A6E-DC9F-D43A-1678C836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EfficientSU2 ansatz circuit initialized with 2 qubits, linear entanglement, and 2 reps</a:t>
            </a:r>
          </a:p>
          <a:p>
            <a:pPr lvl="1"/>
            <a:r>
              <a:rPr lang="en-US" dirty="0"/>
              <a:t>Entanglement – linear entanglement connects qubits sequentially</a:t>
            </a:r>
          </a:p>
          <a:p>
            <a:pPr lvl="1"/>
            <a:r>
              <a:rPr lang="en-US" dirty="0"/>
              <a:t>Reps – # of layers of rotation and entanglement blocks; higher </a:t>
            </a:r>
            <a:r>
              <a:rPr lang="en-US" dirty="0">
                <a:sym typeface="Wingdings" panose="05000000000000000000" pitchFamily="2" charset="2"/>
              </a:rPr>
              <a:t> more complex states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ansatz circuits include UCC, UCCSD</a:t>
            </a:r>
          </a:p>
          <a:p>
            <a:r>
              <a:rPr lang="en-US" dirty="0">
                <a:sym typeface="Wingdings" panose="05000000000000000000" pitchFamily="2" charset="2"/>
              </a:rPr>
              <a:t>Sequential least squares programming (SLSQP) optimizer commonly used with VQE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optimizers include SPSA</a:t>
            </a:r>
          </a:p>
          <a:p>
            <a:r>
              <a:rPr lang="en-US" dirty="0">
                <a:sym typeface="Wingdings" panose="05000000000000000000" pitchFamily="2" charset="2"/>
              </a:rPr>
              <a:t>Estimator – quantum primitive used to calculate expected value of the qubit Hamiltonian for a given ansatz state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767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2DB5-FF66-F5FE-731C-BE58BD79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Initialize VQE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5BFA1-6741-E4AE-B987-F53A295E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using ansatz, optimizer, and estimator</a:t>
            </a:r>
          </a:p>
          <a:p>
            <a:r>
              <a:rPr lang="en-US" dirty="0"/>
              <a:t>A hybrid algorithm with a quantum and classical component</a:t>
            </a:r>
          </a:p>
          <a:p>
            <a:pPr lvl="1"/>
            <a:r>
              <a:rPr lang="en-US" dirty="0"/>
              <a:t>Quantum part – prepares a trial quantum state (AKA guess for molecule’s electron configuration) on a quantum computer (simulator here) using an ansatz, then measures its energy using qubit Hamiltonian</a:t>
            </a:r>
          </a:p>
          <a:p>
            <a:pPr lvl="1"/>
            <a:r>
              <a:rPr lang="en-US" dirty="0"/>
              <a:t>Classical part – takes the measured energy and adjusts the parameters of the ansatz to try and find a lower energy</a:t>
            </a:r>
          </a:p>
          <a:p>
            <a:pPr lvl="1"/>
            <a:r>
              <a:rPr lang="en-US" dirty="0"/>
              <a:t>Both components repeat until a lower energy cannot be found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53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8DA6A-01A6-E341-2F9F-909EEB6C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Up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9EEB-AE71-A803-5682-6BC0EA6A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“quant” does NOT mean “quantum”</a:t>
            </a:r>
          </a:p>
          <a:p>
            <a:r>
              <a:rPr lang="en-US" dirty="0"/>
              <a:t>“quant” refers to “quantitative (financial) analysis”</a:t>
            </a:r>
          </a:p>
          <a:p>
            <a:r>
              <a:rPr lang="en-US" dirty="0"/>
              <a:t>The term captures people who use mathematical models to make predictions on various markets, using logic and reasoning to navigate investments</a:t>
            </a:r>
          </a:p>
          <a:p>
            <a:r>
              <a:rPr lang="en-US" dirty="0"/>
              <a:t>Quantum computing is currently being explored in quant, but they are NOT the same</a:t>
            </a:r>
          </a:p>
        </p:txBody>
      </p:sp>
      <p:pic>
        <p:nvPicPr>
          <p:cNvPr id="1026" name="Picture 2" descr="Jane Street Capital - Wikipedia">
            <a:extLst>
              <a:ext uri="{FF2B5EF4-FFF2-40B4-BE49-F238E27FC236}">
                <a16:creationId xmlns:a16="http://schemas.microsoft.com/office/drawing/2014/main" id="{A056A382-0DCA-9C75-2BB6-03F665A6A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59" y="5263376"/>
            <a:ext cx="2312881" cy="91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Realistic Path To Quantum Computing: Separating Hype From Reality">
            <a:extLst>
              <a:ext uri="{FF2B5EF4-FFF2-40B4-BE49-F238E27FC236}">
                <a16:creationId xmlns:a16="http://schemas.microsoft.com/office/drawing/2014/main" id="{F2A719B5-B5BD-3C5E-2753-F00F18FA0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131" y="4956947"/>
            <a:ext cx="2696504" cy="151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F5F9D3-58AC-1F02-3B7A-5E484B364371}"/>
              </a:ext>
            </a:extLst>
          </p:cNvPr>
          <p:cNvCxnSpPr/>
          <p:nvPr/>
        </p:nvCxnSpPr>
        <p:spPr>
          <a:xfrm>
            <a:off x="2035969" y="5057775"/>
            <a:ext cx="2707481" cy="147875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C4B4EE-BFF6-7DA0-C5C8-1D3D774470D8}"/>
              </a:ext>
            </a:extLst>
          </p:cNvPr>
          <p:cNvCxnSpPr>
            <a:cxnSpLocks/>
          </p:cNvCxnSpPr>
          <p:nvPr/>
        </p:nvCxnSpPr>
        <p:spPr>
          <a:xfrm flipV="1">
            <a:off x="2035969" y="5115140"/>
            <a:ext cx="2465036" cy="14213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CAEBED-4711-E801-BA29-2564B8542FC0}"/>
              </a:ext>
            </a:extLst>
          </p:cNvPr>
          <p:cNvCxnSpPr>
            <a:cxnSpLocks/>
          </p:cNvCxnSpPr>
          <p:nvPr/>
        </p:nvCxnSpPr>
        <p:spPr>
          <a:xfrm>
            <a:off x="9930579" y="5828037"/>
            <a:ext cx="225452" cy="39894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278695-7CA2-D3A6-DFDB-A4381F831955}"/>
              </a:ext>
            </a:extLst>
          </p:cNvPr>
          <p:cNvCxnSpPr>
            <a:cxnSpLocks/>
          </p:cNvCxnSpPr>
          <p:nvPr/>
        </p:nvCxnSpPr>
        <p:spPr>
          <a:xfrm flipH="1">
            <a:off x="10156031" y="5158624"/>
            <a:ext cx="426261" cy="1045092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216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3D50-B291-1C99-C8C5-8FFA1279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Running VQE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FCF6-402C-88E4-A880-0B1D8C95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eigenvalue of VQE is found over various iterations</a:t>
            </a:r>
          </a:p>
          <a:p>
            <a:r>
              <a:rPr lang="en-US" dirty="0"/>
              <a:t>The result is the estimated electronic ground state energy of H</a:t>
            </a:r>
            <a:r>
              <a:rPr lang="en-US" baseline="-25000" dirty="0"/>
              <a:t>2</a:t>
            </a:r>
            <a:endParaRPr lang="en-US" dirty="0"/>
          </a:p>
          <a:p>
            <a:r>
              <a:rPr lang="en-US" dirty="0"/>
              <a:t>Comparing the estimated value to that the classically calculated value shows nearly identical results</a:t>
            </a:r>
          </a:p>
          <a:p>
            <a:pPr lvl="1"/>
            <a:r>
              <a:rPr lang="en-US" dirty="0"/>
              <a:t>VQE performed well!</a:t>
            </a:r>
          </a:p>
          <a:p>
            <a:r>
              <a:rPr lang="en-US" dirty="0"/>
              <a:t>Plots shows convergence of estimated energy over the iterations</a:t>
            </a:r>
          </a:p>
        </p:txBody>
      </p:sp>
    </p:spTree>
    <p:extLst>
      <p:ext uri="{BB962C8B-B14F-4D97-AF65-F5344CB8AC3E}">
        <p14:creationId xmlns:p14="http://schemas.microsoft.com/office/powerpoint/2010/main" val="2751356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351D-50ED-12FA-6C5F-C0C28514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Big Deal?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FB85-3BBA-680F-1554-32EC897A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Shown that quantum computing can be leveraged to compute the electronic ground state energy of a molecule</a:t>
            </a:r>
          </a:p>
          <a:p>
            <a:r>
              <a:rPr lang="en-US" dirty="0"/>
              <a:t>Classical calculations are fine for simple molecules like H</a:t>
            </a:r>
            <a:r>
              <a:rPr lang="en-US" baseline="-25000" dirty="0"/>
              <a:t>2</a:t>
            </a:r>
            <a:r>
              <a:rPr lang="en-US" dirty="0"/>
              <a:t>, but will take prolonged periods of time for complex molecules</a:t>
            </a:r>
          </a:p>
          <a:p>
            <a:r>
              <a:rPr lang="en-US" dirty="0"/>
              <a:t>Quantum computing can help solve this problem</a:t>
            </a:r>
          </a:p>
          <a:p>
            <a:r>
              <a:rPr lang="en-US" dirty="0"/>
              <a:t>Electronic ground state energy helps determine molecule’s stability, reactivity, and binding affinity which helps predict its behavior in the body and its potential as a drug candidate</a:t>
            </a:r>
          </a:p>
          <a:p>
            <a:r>
              <a:rPr lang="en-US" dirty="0"/>
              <a:t>Quantum computing can accelerate drug discovery process and help scientists/researchers quickly, cheaply, and reliably produce new cures to detrimental diseases</a:t>
            </a:r>
          </a:p>
        </p:txBody>
      </p:sp>
    </p:spTree>
    <p:extLst>
      <p:ext uri="{BB962C8B-B14F-4D97-AF65-F5344CB8AC3E}">
        <p14:creationId xmlns:p14="http://schemas.microsoft.com/office/powerpoint/2010/main" val="4111536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5136-C391-81EE-A277-509B9BC7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3672-D461-FDD3-50C2-EFC1B3FE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https://www.ibm.com/think/topics/quantum-computing</a:t>
            </a:r>
            <a:endParaRPr lang="en-US" dirty="0"/>
          </a:p>
          <a:p>
            <a:r>
              <a:rPr lang="en-US" dirty="0">
                <a:hlinkClick r:id="rId3"/>
              </a:rPr>
              <a:t>https://aws.amazon.com/what-is/quantum-computing/</a:t>
            </a:r>
          </a:p>
          <a:p>
            <a:r>
              <a:rPr lang="en-US" dirty="0">
                <a:hlinkClick r:id="rId4"/>
              </a:rPr>
              <a:t>https://www.energy.gov/science/articles/creating-heart-quantum-computer-developing-qubits#:~:text=To%20create%20a%20qubit%2C%20scientists,%2C%20entanglement%2C%20and%20other%20properties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https://qiskit-community.github.io/qiskit-nature/tutorials/01_electronic_structure.html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https://qiskit-community.github.io/qiskit-nature/howtos/vqe_ucc.html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https://medium.com/qiskit/what-are-qiskit-primitives-9bf63c1eacc7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E2D28-4196-38DC-F657-648F7EC57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C33E-5A3A-8A57-F557-37538B3A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computing – “emergent field of cutting-edge computer science harnessing the unique qualities of quantum mechanics to solve problems beyond the ability of even the most powerful classical computers” (IBM)</a:t>
            </a:r>
          </a:p>
          <a:p>
            <a:r>
              <a:rPr lang="en-US" dirty="0"/>
              <a:t>Advantage: have the potential to solve problems that conventional computers can’t due to…</a:t>
            </a:r>
          </a:p>
          <a:p>
            <a:pPr lvl="1"/>
            <a:r>
              <a:rPr lang="en-US" dirty="0"/>
              <a:t>Impractical run-times</a:t>
            </a:r>
          </a:p>
          <a:p>
            <a:pPr lvl="1"/>
            <a:r>
              <a:rPr lang="en-US" dirty="0"/>
              <a:t>Significant computational complexity</a:t>
            </a:r>
          </a:p>
          <a:p>
            <a:r>
              <a:rPr lang="en-US" dirty="0"/>
              <a:t>Reality: still a young field; don’t deliver on their promises yet</a:t>
            </a:r>
          </a:p>
        </p:txBody>
      </p:sp>
    </p:spTree>
    <p:extLst>
      <p:ext uri="{BB962C8B-B14F-4D97-AF65-F5344CB8AC3E}">
        <p14:creationId xmlns:p14="http://schemas.microsoft.com/office/powerpoint/2010/main" val="9868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03533-4BDA-AB5A-59C2-F826BFD1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BDCE-42EF-AAE0-7C95-84BDDDF3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Necessary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4456-7AB6-63A3-0684-9D1F6FA97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Superposition – state in which a quantum particle can represent a combination of multiple possibilities; a qubit can be in multiple states at once</a:t>
            </a:r>
          </a:p>
          <a:p>
            <a:r>
              <a:rPr lang="en-US" dirty="0"/>
              <a:t>Entanglement – when qubits have some relationship that prevents them from acting independently</a:t>
            </a:r>
          </a:p>
          <a:p>
            <a:pPr lvl="1"/>
            <a:r>
              <a:rPr lang="en-US" dirty="0"/>
              <a:t>occurs when quantum particle has a state (i.e. spin, charge) that’s linked to another quantum particle’s state</a:t>
            </a:r>
          </a:p>
          <a:p>
            <a:r>
              <a:rPr lang="en-US" dirty="0"/>
              <a:t>Decoherence – process where quantum particles and systems can decay, collapse or change, losing its quantum state</a:t>
            </a:r>
          </a:p>
          <a:p>
            <a:r>
              <a:rPr lang="en-US" dirty="0"/>
              <a:t>Interference – when entangled quantum states can interact and produce more/less likely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78422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22D-6559-A6C1-7DAA-50FB0F92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A20D-B8E6-8F4B-0EB5-FCC0882B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Qubit – the quantum version of a classical computer’s most basic form of information, bits</a:t>
            </a:r>
          </a:p>
          <a:p>
            <a:r>
              <a:rPr lang="en-US" sz="2400" dirty="0"/>
              <a:t>Created by manipulating and measuring quantum particles (e.g. photons, electrons, atoms, etc.)</a:t>
            </a:r>
          </a:p>
          <a:p>
            <a:r>
              <a:rPr lang="en-US" sz="2400" dirty="0"/>
              <a:t>Can store zero, one, or weighted combination of zero and one (superposition) </a:t>
            </a:r>
            <a:r>
              <a:rPr lang="en-US" sz="2400" dirty="0">
                <a:sym typeface="Wingdings" panose="05000000000000000000" pitchFamily="2" charset="2"/>
              </a:rPr>
              <a:t> more data than bits  better computational ability</a:t>
            </a:r>
          </a:p>
          <a:p>
            <a:r>
              <a:rPr lang="en-US" sz="2400" dirty="0">
                <a:sym typeface="Wingdings" panose="05000000000000000000" pitchFamily="2" charset="2"/>
              </a:rPr>
              <a:t>Qubit can only output single bit of information at end of computation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949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7C72-ACBC-630E-624A-204307E7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Qubits are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066B-9EE1-557D-16BB-91BAE687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Scientists find spot in material where quantum properties can be accessed/controlled</a:t>
            </a:r>
          </a:p>
          <a:p>
            <a:r>
              <a:rPr lang="en-US" dirty="0"/>
              <a:t>Use light or magnetic fields to create superposition, entanglement, and other properties</a:t>
            </a:r>
          </a:p>
          <a:p>
            <a:r>
              <a:rPr lang="en-US" dirty="0"/>
              <a:t>One way is manipulating the spin of individual electrons</a:t>
            </a:r>
          </a:p>
          <a:p>
            <a:pPr lvl="1"/>
            <a:r>
              <a:rPr lang="en-US" dirty="0"/>
              <a:t>Electron spin is either up (highest energy state), down (lowest energy state), or combination of both</a:t>
            </a:r>
          </a:p>
          <a:p>
            <a:pPr lvl="1"/>
            <a:r>
              <a:rPr lang="en-US" dirty="0"/>
              <a:t>Microwaves and magnets applied to manipulate spin and control qubit</a:t>
            </a:r>
          </a:p>
        </p:txBody>
      </p:sp>
    </p:spTree>
    <p:extLst>
      <p:ext uri="{BB962C8B-B14F-4D97-AF65-F5344CB8AC3E}">
        <p14:creationId xmlns:p14="http://schemas.microsoft.com/office/powerpoint/2010/main" val="52870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4C36-0F61-069E-AD93-8AE79F36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72B4-A00B-B443-D2AF-084733773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Superconducting</a:t>
            </a:r>
          </a:p>
          <a:p>
            <a:r>
              <a:rPr lang="en-US" dirty="0"/>
              <a:t>Trapped ions</a:t>
            </a:r>
          </a:p>
          <a:p>
            <a:r>
              <a:rPr lang="en-US" dirty="0"/>
              <a:t>Quantum dots</a:t>
            </a:r>
          </a:p>
          <a:p>
            <a:r>
              <a:rPr lang="en-US" dirty="0"/>
              <a:t>Photons</a:t>
            </a:r>
          </a:p>
          <a:p>
            <a:r>
              <a:rPr lang="en-US" dirty="0"/>
              <a:t>Neutral atoms</a:t>
            </a:r>
          </a:p>
        </p:txBody>
      </p:sp>
    </p:spTree>
    <p:extLst>
      <p:ext uri="{BB962C8B-B14F-4D97-AF65-F5344CB8AC3E}">
        <p14:creationId xmlns:p14="http://schemas.microsoft.com/office/powerpoint/2010/main" val="9080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3F82-2B9B-7FBF-EC7E-43ADDCE5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8CAA5-AD6C-A16B-FA9D-7EDCBC02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Qubits need to be cooled to temperatures a fraction of a degree higher than absolute zero to guarantee spin state (coherence)</a:t>
            </a:r>
          </a:p>
          <a:p>
            <a:pPr lvl="1"/>
            <a:r>
              <a:rPr lang="en-US" dirty="0"/>
              <a:t>If not, there is too much energy and the qubit will just randomly fluctuate between states</a:t>
            </a:r>
          </a:p>
          <a:p>
            <a:r>
              <a:rPr lang="en-US" dirty="0"/>
              <a:t>Qubits sensitive to environment and don’t maintain state for long</a:t>
            </a:r>
          </a:p>
          <a:p>
            <a:pPr lvl="1"/>
            <a:r>
              <a:rPr lang="en-US" dirty="0"/>
              <a:t>Bad because that means information can change randomly</a:t>
            </a:r>
          </a:p>
          <a:p>
            <a:pPr lvl="1"/>
            <a:r>
              <a:rPr lang="en-US" dirty="0"/>
              <a:t>Even under the right conditions, qubits can fail due to decoherence</a:t>
            </a:r>
          </a:p>
          <a:p>
            <a:r>
              <a:rPr lang="en-US" dirty="0"/>
              <a:t>Quantum states can interfere with one another to either amplify correct answers (good) or push wrong answers (bad)</a:t>
            </a:r>
          </a:p>
          <a:p>
            <a:pPr lvl="1"/>
            <a:r>
              <a:rPr lang="en-US" dirty="0"/>
              <a:t>Problem increases in scale as number of qubits used increases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18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4908-2837-0F6D-3FC6-07772272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Quantum Computing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2528D-034C-BA39-1B7B-01B2949B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Initialization</a:t>
            </a:r>
          </a:p>
          <a:p>
            <a:pPr lvl="1"/>
            <a:r>
              <a:rPr lang="en-US" dirty="0"/>
              <a:t>Set up qubits in a well-defined initial state</a:t>
            </a:r>
          </a:p>
          <a:p>
            <a:pPr lvl="1"/>
            <a:r>
              <a:rPr lang="en-US" dirty="0"/>
              <a:t>Different depending on what problem you are trying to solve and the input</a:t>
            </a:r>
          </a:p>
          <a:p>
            <a:r>
              <a:rPr lang="en-US" dirty="0"/>
              <a:t>Computation</a:t>
            </a:r>
          </a:p>
          <a:p>
            <a:pPr lvl="1"/>
            <a:r>
              <a:rPr lang="en-US" dirty="0"/>
              <a:t>Apply a series of quantum operations (quantum gates, </a:t>
            </a:r>
            <a:r>
              <a:rPr lang="en-US" dirty="0" err="1"/>
              <a:t>etc</a:t>
            </a:r>
            <a:r>
              <a:rPr lang="en-US" dirty="0"/>
              <a:t>) to manipulate the qubits</a:t>
            </a:r>
          </a:p>
          <a:p>
            <a:pPr lvl="1"/>
            <a:r>
              <a:rPr lang="en-US" dirty="0"/>
              <a:t>Such operations will leverage superposition and entanglement to explore a large computational space, allowing quantum computers to surpass limitations of classical computers</a:t>
            </a:r>
          </a:p>
          <a:p>
            <a:r>
              <a:rPr lang="en-US" dirty="0"/>
              <a:t>Measurement</a:t>
            </a:r>
          </a:p>
          <a:p>
            <a:pPr lvl="1"/>
            <a:r>
              <a:rPr lang="en-US" dirty="0"/>
              <a:t>Record the final state of qubits</a:t>
            </a:r>
          </a:p>
          <a:p>
            <a:pPr lvl="1"/>
            <a:r>
              <a:rPr lang="en-US" dirty="0"/>
              <a:t>The measurement process will collapse the superposition of qubits into either state 0 or 1</a:t>
            </a:r>
          </a:p>
          <a:p>
            <a:pPr lvl="1"/>
            <a:r>
              <a:rPr lang="en-US" dirty="0"/>
              <a:t>This stage is general done multiple times to ensure that the answer returned is accurate</a:t>
            </a:r>
          </a:p>
        </p:txBody>
      </p:sp>
    </p:spTree>
    <p:extLst>
      <p:ext uri="{BB962C8B-B14F-4D97-AF65-F5344CB8AC3E}">
        <p14:creationId xmlns:p14="http://schemas.microsoft.com/office/powerpoint/2010/main" val="285182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1929</Words>
  <Application>Microsoft Office PowerPoint</Application>
  <PresentationFormat>Widescreen</PresentationFormat>
  <Paragraphs>172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Office Theme</vt:lpstr>
      <vt:lpstr>Quantum Computing for Drug Discovery</vt:lpstr>
      <vt:lpstr>Clearing Up Things</vt:lpstr>
      <vt:lpstr>What is Quantum Computing</vt:lpstr>
      <vt:lpstr>Necessary Definitions</vt:lpstr>
      <vt:lpstr>Qubits</vt:lpstr>
      <vt:lpstr>How Qubits are Created</vt:lpstr>
      <vt:lpstr>Different Types of Qubits</vt:lpstr>
      <vt:lpstr>Challenges with Qubits</vt:lpstr>
      <vt:lpstr>How Quantum Computing Works</vt:lpstr>
      <vt:lpstr>Applications of Quantum Computing</vt:lpstr>
      <vt:lpstr>What is Drug Discovery?</vt:lpstr>
      <vt:lpstr>Drug Discovery in Quantum Computing</vt:lpstr>
      <vt:lpstr>IBM Qiskit</vt:lpstr>
      <vt:lpstr>Demo: Estimating Electronic Ground State Energy of H2 using VQE</vt:lpstr>
      <vt:lpstr>Demo: High-Level Explanation</vt:lpstr>
      <vt:lpstr>Demo: Create Fermionic Hamiltonian for H2</vt:lpstr>
      <vt:lpstr>Demo: Convert fermionic Hamiltonian to qubit</vt:lpstr>
      <vt:lpstr>Demo: Initialize Ansatz Circuit, Optimizer, Estimator</vt:lpstr>
      <vt:lpstr>Demo: Initialize VQE</vt:lpstr>
      <vt:lpstr>Demo: Running VQE</vt:lpstr>
      <vt:lpstr>What’s the Big Deal?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Trung H. Vu</dc:creator>
  <cp:lastModifiedBy>Trung H. Vu</cp:lastModifiedBy>
  <cp:revision>1</cp:revision>
  <dcterms:created xsi:type="dcterms:W3CDTF">2025-05-10T07:31:14Z</dcterms:created>
  <dcterms:modified xsi:type="dcterms:W3CDTF">2025-05-11T10:25:37Z</dcterms:modified>
</cp:coreProperties>
</file>