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5teoQqw9Cwv0ShKHfz1nkD7gT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Vanishing_gradient_problem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cs.bbk.ac.uk/~ROGER/corpora.html" TargetMode="External"/><Relationship Id="rId4" Type="http://schemas.openxmlformats.org/officeDocument/2006/relationships/hyperlink" Target="https://www.dcs.bbk.ac.uk/~ROGER/corpora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28627"/>
          </a:schemeClr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2460031" y="1232525"/>
            <a:ext cx="850641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“ Spell checking using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Deep Learning Approach”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4616450" y="3194735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Prepared by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0856706 Susan Ku &amp; 0856156 Huong Vu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2020, October</a:t>
            </a:r>
            <a:endParaRPr b="0" i="1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sign with white letters&#10;&#10;Description automatically generated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4312335"/>
            <a:ext cx="2101165" cy="2101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"/>
          <p:cNvCxnSpPr/>
          <p:nvPr/>
        </p:nvCxnSpPr>
        <p:spPr>
          <a:xfrm>
            <a:off x="3323499" y="1232525"/>
            <a:ext cx="0" cy="180000"/>
          </a:xfrm>
          <a:prstGeom prst="straightConnector1">
            <a:avLst/>
          </a:prstGeom>
          <a:noFill/>
          <a:ln cap="flat" cmpd="sng" w="9525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3323499" y="1232525"/>
            <a:ext cx="7704000" cy="0"/>
          </a:xfrm>
          <a:prstGeom prst="straightConnector1">
            <a:avLst/>
          </a:prstGeom>
          <a:noFill/>
          <a:ln cap="flat" cmpd="sng" w="127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D025">
            <a:alpha val="54901"/>
          </a:srgbClr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10"/>
          <p:cNvSpPr/>
          <p:nvPr/>
        </p:nvSpPr>
        <p:spPr>
          <a:xfrm>
            <a:off x="3048000" y="2497976"/>
            <a:ext cx="6096000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15600" y="48895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4C9F"/>
              </a:buClr>
              <a:buSzPts val="2800"/>
              <a:buFont typeface="Cambria"/>
              <a:buNone/>
            </a:pPr>
            <a:r>
              <a:rPr lang="en-US">
                <a:solidFill>
                  <a:srgbClr val="144C9F"/>
                </a:solidFill>
                <a:latin typeface="Cambria"/>
                <a:ea typeface="Cambria"/>
                <a:cs typeface="Cambria"/>
                <a:sym typeface="Cambria"/>
              </a:rPr>
              <a:t>Agenda</a:t>
            </a:r>
            <a:endParaRPr>
              <a:solidFill>
                <a:srgbClr val="144C9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364399" y="488950"/>
            <a:ext cx="0" cy="180000"/>
          </a:xfrm>
          <a:prstGeom prst="straightConnector1">
            <a:avLst/>
          </a:prstGeom>
          <a:noFill/>
          <a:ln cap="flat" cmpd="sng" w="9525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>
            <a:off x="364399" y="488950"/>
            <a:ext cx="11412000" cy="0"/>
          </a:xfrm>
          <a:prstGeom prst="straightConnector1">
            <a:avLst/>
          </a:prstGeom>
          <a:noFill/>
          <a:ln cap="flat" cmpd="sng" w="127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>
            <a:off x="364399" y="6667500"/>
            <a:ext cx="11412000" cy="0"/>
          </a:xfrm>
          <a:prstGeom prst="straightConnector1">
            <a:avLst/>
          </a:prstGeom>
          <a:noFill/>
          <a:ln cap="flat" cmpd="sng" w="127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2914280" y="1474915"/>
            <a:ext cx="4743819" cy="719993"/>
          </a:xfrm>
          <a:prstGeom prst="roundRect">
            <a:avLst>
              <a:gd fmla="val 16667" name="adj"/>
            </a:avLst>
          </a:prstGeom>
          <a:solidFill>
            <a:srgbClr val="DFD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2914280" y="2362080"/>
            <a:ext cx="4743819" cy="719993"/>
          </a:xfrm>
          <a:prstGeom prst="roundRect">
            <a:avLst>
              <a:gd fmla="val 16667" name="adj"/>
            </a:avLst>
          </a:prstGeom>
          <a:solidFill>
            <a:srgbClr val="DFD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Background Theory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2914280" y="3250877"/>
            <a:ext cx="4743819" cy="719993"/>
          </a:xfrm>
          <a:prstGeom prst="roundRect">
            <a:avLst>
              <a:gd fmla="val 16667" name="adj"/>
            </a:avLst>
          </a:prstGeom>
          <a:solidFill>
            <a:srgbClr val="DFD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Dataset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2914280" y="4139670"/>
            <a:ext cx="4743819" cy="719993"/>
          </a:xfrm>
          <a:prstGeom prst="roundRect">
            <a:avLst>
              <a:gd fmla="val 16667" name="adj"/>
            </a:avLst>
          </a:prstGeom>
          <a:solidFill>
            <a:srgbClr val="DFD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Expected results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2914280" y="5023088"/>
            <a:ext cx="4743819" cy="719993"/>
          </a:xfrm>
          <a:prstGeom prst="roundRect">
            <a:avLst>
              <a:gd fmla="val 16667" name="adj"/>
            </a:avLst>
          </a:prstGeom>
          <a:solidFill>
            <a:srgbClr val="DFD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299" y="1392250"/>
            <a:ext cx="7239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3"/>
          <p:cNvCxnSpPr/>
          <p:nvPr/>
        </p:nvCxnSpPr>
        <p:spPr>
          <a:xfrm>
            <a:off x="364399" y="6667500"/>
            <a:ext cx="11412000" cy="0"/>
          </a:xfrm>
          <a:prstGeom prst="straightConnector1">
            <a:avLst/>
          </a:prstGeom>
          <a:noFill/>
          <a:ln cap="flat" cmpd="sng" w="127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267105" y="398476"/>
            <a:ext cx="10837000" cy="609459"/>
            <a:chOff x="0" y="0"/>
            <a:chExt cx="10837000" cy="609459"/>
          </a:xfrm>
        </p:grpSpPr>
        <p:sp>
          <p:nvSpPr>
            <p:cNvPr id="119" name="Google Shape;119;p3"/>
            <p:cNvSpPr/>
            <p:nvPr/>
          </p:nvSpPr>
          <p:spPr>
            <a:xfrm>
              <a:off x="0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DFD02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304730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Introduction</a:t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09052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2413782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Background theory</a:t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217815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4522545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Dataset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332601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6637331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Expected results</a:t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8440453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8745183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Conclusion</a:t>
              </a:r>
              <a:endParaRPr/>
            </a:p>
          </p:txBody>
        </p:sp>
      </p:grpSp>
      <p:sp>
        <p:nvSpPr>
          <p:cNvPr id="129" name="Google Shape;129;p3"/>
          <p:cNvSpPr/>
          <p:nvPr/>
        </p:nvSpPr>
        <p:spPr>
          <a:xfrm>
            <a:off x="1790842" y="1990973"/>
            <a:ext cx="3098537" cy="328391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FD02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790842" y="1990973"/>
            <a:ext cx="3098537" cy="434624"/>
          </a:xfrm>
          <a:prstGeom prst="roundRect">
            <a:avLst>
              <a:gd fmla="val 16667" name="adj"/>
            </a:avLst>
          </a:prstGeom>
          <a:solidFill>
            <a:srgbClr val="DFD025"/>
          </a:solidFill>
          <a:ln cap="flat" cmpd="sng" w="381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Motivation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2024872" y="2834578"/>
            <a:ext cx="272898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Not everyone can be a spelling bee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Misspelling or typo happens all the time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Out- dated dictionaries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6709857" y="1990978"/>
            <a:ext cx="3098537" cy="328390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FD02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6709857" y="1990978"/>
            <a:ext cx="3098537" cy="434624"/>
          </a:xfrm>
          <a:prstGeom prst="roundRect">
            <a:avLst>
              <a:gd fmla="val 16667" name="adj"/>
            </a:avLst>
          </a:prstGeom>
          <a:solidFill>
            <a:srgbClr val="DFD025"/>
          </a:solidFill>
          <a:ln cap="flat" cmpd="sng" w="381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6894632" y="2834578"/>
            <a:ext cx="27289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Different causes of spelling errors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6894632" y="4224435"/>
            <a:ext cx="27289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D77C8"/>
                </a:solidFill>
                <a:latin typeface="Cambria"/>
                <a:ea typeface="Cambria"/>
                <a:cs typeface="Cambria"/>
                <a:sym typeface="Cambria"/>
              </a:rPr>
              <a:t>Spelling corrections </a:t>
            </a:r>
            <a:r>
              <a:rPr lang="en-US" sz="180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for a given word in English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8054026" y="3628411"/>
            <a:ext cx="410198" cy="50033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FD025"/>
          </a:solidFill>
          <a:ln cap="flat" cmpd="sng" w="127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289" y="2668241"/>
            <a:ext cx="1033772" cy="96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5855" y="2351814"/>
            <a:ext cx="2200290" cy="167413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717698" y="1260885"/>
            <a:ext cx="10376162" cy="433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FD025"/>
                </a:solidFill>
                <a:latin typeface="Cambria"/>
                <a:ea typeface="Cambria"/>
                <a:cs typeface="Cambria"/>
                <a:sym typeface="Cambria"/>
              </a:rPr>
              <a:t>Sequence-to-Sequence Model (seq2seq):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Map a fixed length input sequence to a fixed-length output sequence through and encoder-decoder neural network, where the length of the input and output may differ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FD025"/>
                </a:solidFill>
                <a:latin typeface="Cambria"/>
                <a:ea typeface="Cambria"/>
                <a:cs typeface="Cambria"/>
                <a:sym typeface="Cambria"/>
              </a:rPr>
              <a:t>Recurrent Neural Network (RNN):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Neural network with memory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4" name="Google Shape;144;p4"/>
          <p:cNvCxnSpPr/>
          <p:nvPr/>
        </p:nvCxnSpPr>
        <p:spPr>
          <a:xfrm>
            <a:off x="364399" y="6667500"/>
            <a:ext cx="11412000" cy="0"/>
          </a:xfrm>
          <a:prstGeom prst="straightConnector1">
            <a:avLst/>
          </a:prstGeom>
          <a:noFill/>
          <a:ln cap="flat" cmpd="sng" w="127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4"/>
          <p:cNvGrpSpPr/>
          <p:nvPr/>
        </p:nvGrpSpPr>
        <p:grpSpPr>
          <a:xfrm>
            <a:off x="267105" y="398476"/>
            <a:ext cx="10837000" cy="609459"/>
            <a:chOff x="0" y="0"/>
            <a:chExt cx="10837000" cy="609459"/>
          </a:xfrm>
        </p:grpSpPr>
        <p:sp>
          <p:nvSpPr>
            <p:cNvPr id="147" name="Google Shape;147;p4"/>
            <p:cNvSpPr/>
            <p:nvPr/>
          </p:nvSpPr>
          <p:spPr>
            <a:xfrm>
              <a:off x="0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304730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Introduction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109052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DFD02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2413782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Background Theory</a:t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4217815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4522545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Dataset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332601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6637331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Expected results</a:t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440453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8745183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Conclusion</a:t>
              </a:r>
              <a:endParaRPr/>
            </a:p>
          </p:txBody>
        </p:sp>
      </p:grpSp>
      <p:pic>
        <p:nvPicPr>
          <p:cNvPr id="157" name="Google Shape;15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9151" y="4697310"/>
            <a:ext cx="3249695" cy="135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717698" y="1260885"/>
            <a:ext cx="10376162" cy="30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FD025"/>
                </a:solidFill>
                <a:latin typeface="Cambria"/>
                <a:ea typeface="Cambria"/>
                <a:cs typeface="Cambria"/>
                <a:sym typeface="Cambria"/>
              </a:rPr>
              <a:t>Long Short – Term Memory (LSTM):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To overcome </a:t>
            </a:r>
            <a:r>
              <a:rPr lang="en-US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vanishing gradient problem</a:t>
            </a:r>
            <a:r>
              <a:rPr lang="en-US" sz="160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in RNN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3" name="Google Shape;163;p5"/>
          <p:cNvCxnSpPr/>
          <p:nvPr/>
        </p:nvCxnSpPr>
        <p:spPr>
          <a:xfrm>
            <a:off x="364399" y="6667500"/>
            <a:ext cx="11412000" cy="0"/>
          </a:xfrm>
          <a:prstGeom prst="straightConnector1">
            <a:avLst/>
          </a:prstGeom>
          <a:noFill/>
          <a:ln cap="flat" cmpd="sng" w="127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5" name="Google Shape;165;p5"/>
          <p:cNvGrpSpPr/>
          <p:nvPr/>
        </p:nvGrpSpPr>
        <p:grpSpPr>
          <a:xfrm>
            <a:off x="267105" y="398476"/>
            <a:ext cx="10837000" cy="609459"/>
            <a:chOff x="0" y="0"/>
            <a:chExt cx="10837000" cy="609459"/>
          </a:xfrm>
        </p:grpSpPr>
        <p:sp>
          <p:nvSpPr>
            <p:cNvPr id="166" name="Google Shape;166;p5"/>
            <p:cNvSpPr/>
            <p:nvPr/>
          </p:nvSpPr>
          <p:spPr>
            <a:xfrm>
              <a:off x="0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304730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Introduction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109052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DFD02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2413782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Background Theory</a:t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217815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4522545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Dataset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6332601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6637331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Expected results</a:t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440453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8745183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Conclusion</a:t>
              </a:r>
              <a:endParaRPr/>
            </a:p>
          </p:txBody>
        </p:sp>
      </p:grpSp>
      <p:pic>
        <p:nvPicPr>
          <p:cNvPr id="176" name="Google Shape;1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3380" y="2431089"/>
            <a:ext cx="5610438" cy="281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6"/>
          <p:cNvCxnSpPr/>
          <p:nvPr/>
        </p:nvCxnSpPr>
        <p:spPr>
          <a:xfrm>
            <a:off x="364399" y="6667500"/>
            <a:ext cx="11412000" cy="0"/>
          </a:xfrm>
          <a:prstGeom prst="straightConnector1">
            <a:avLst/>
          </a:prstGeom>
          <a:noFill/>
          <a:ln cap="flat" cmpd="sng" w="127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3" name="Google Shape;183;p6"/>
          <p:cNvGrpSpPr/>
          <p:nvPr/>
        </p:nvGrpSpPr>
        <p:grpSpPr>
          <a:xfrm>
            <a:off x="267105" y="398476"/>
            <a:ext cx="10837000" cy="609459"/>
            <a:chOff x="0" y="0"/>
            <a:chExt cx="10837000" cy="609459"/>
          </a:xfrm>
        </p:grpSpPr>
        <p:sp>
          <p:nvSpPr>
            <p:cNvPr id="184" name="Google Shape;184;p6"/>
            <p:cNvSpPr/>
            <p:nvPr/>
          </p:nvSpPr>
          <p:spPr>
            <a:xfrm>
              <a:off x="0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304730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Introduction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109052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DFD02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2413782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Background Theory</a:t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4217815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4522545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Dataset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332601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6637331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Expected results</a:t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440453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8745183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Conclusion</a:t>
              </a:r>
              <a:endParaRPr/>
            </a:p>
          </p:txBody>
        </p:sp>
      </p:grpSp>
      <p:sp>
        <p:nvSpPr>
          <p:cNvPr id="194" name="Google Shape;194;p6"/>
          <p:cNvSpPr/>
          <p:nvPr/>
        </p:nvSpPr>
        <p:spPr>
          <a:xfrm>
            <a:off x="3857376" y="1358334"/>
            <a:ext cx="3670475" cy="382749"/>
          </a:xfrm>
          <a:prstGeom prst="roundRect">
            <a:avLst>
              <a:gd fmla="val 16667" name="adj"/>
            </a:avLst>
          </a:prstGeom>
          <a:solidFill>
            <a:srgbClr val="DFD025"/>
          </a:solidFill>
          <a:ln cap="flat" cmpd="sng" w="381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Proposed Architecture</a:t>
            </a:r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864" y="2184358"/>
            <a:ext cx="7998271" cy="379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7"/>
          <p:cNvCxnSpPr/>
          <p:nvPr/>
        </p:nvCxnSpPr>
        <p:spPr>
          <a:xfrm>
            <a:off x="364399" y="6667500"/>
            <a:ext cx="11412000" cy="0"/>
          </a:xfrm>
          <a:prstGeom prst="straightConnector1">
            <a:avLst/>
          </a:prstGeom>
          <a:noFill/>
          <a:ln cap="flat" cmpd="sng" w="127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2" name="Google Shape;202;p7"/>
          <p:cNvGrpSpPr/>
          <p:nvPr/>
        </p:nvGrpSpPr>
        <p:grpSpPr>
          <a:xfrm>
            <a:off x="267105" y="398476"/>
            <a:ext cx="10837000" cy="609459"/>
            <a:chOff x="0" y="0"/>
            <a:chExt cx="10837000" cy="609459"/>
          </a:xfrm>
        </p:grpSpPr>
        <p:sp>
          <p:nvSpPr>
            <p:cNvPr id="203" name="Google Shape;203;p7"/>
            <p:cNvSpPr/>
            <p:nvPr/>
          </p:nvSpPr>
          <p:spPr>
            <a:xfrm>
              <a:off x="0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 txBox="1"/>
            <p:nvPr/>
          </p:nvSpPr>
          <p:spPr>
            <a:xfrm>
              <a:off x="304730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Introduction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2109052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 txBox="1"/>
            <p:nvPr/>
          </p:nvSpPr>
          <p:spPr>
            <a:xfrm>
              <a:off x="2413782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Background Theory</a:t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217815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DFD02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4522545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Dataset</a:t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6332601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6637331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Expected results</a:t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440453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8745183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Conclusion</a:t>
              </a:r>
              <a:endParaRPr/>
            </a:p>
          </p:txBody>
        </p:sp>
      </p:grpSp>
      <p:sp>
        <p:nvSpPr>
          <p:cNvPr id="213" name="Google Shape;213;p7"/>
          <p:cNvSpPr txBox="1"/>
          <p:nvPr/>
        </p:nvSpPr>
        <p:spPr>
          <a:xfrm>
            <a:off x="736876" y="4694621"/>
            <a:ext cx="44379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Collection of corpora of misspellings: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6AC4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birkbeck</a:t>
            </a:r>
            <a:r>
              <a:rPr lang="en-US" sz="1400" u="sng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holbrook, aspell, Wikipedia</a:t>
            </a:r>
            <a:endParaRPr sz="14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7"/>
          <p:cNvSpPr/>
          <p:nvPr/>
        </p:nvSpPr>
        <p:spPr>
          <a:xfrm flipH="1">
            <a:off x="947721" y="1819470"/>
            <a:ext cx="1440000" cy="212251"/>
          </a:xfrm>
          <a:custGeom>
            <a:rect b="b" l="l" r="r" t="t"/>
            <a:pathLst>
              <a:path extrusionOk="0" h="198407" w="733245">
                <a:moveTo>
                  <a:pt x="0" y="198407"/>
                </a:moveTo>
                <a:lnTo>
                  <a:pt x="37531" y="0"/>
                </a:lnTo>
                <a:lnTo>
                  <a:pt x="733245" y="0"/>
                </a:lnTo>
              </a:path>
            </a:pathLst>
          </a:cu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201782" y="1850844"/>
            <a:ext cx="125238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80% training</a:t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 flipH="1" rot="10800000">
            <a:off x="4016119" y="3720077"/>
            <a:ext cx="1440000" cy="212252"/>
          </a:xfrm>
          <a:custGeom>
            <a:rect b="b" l="l" r="r" t="t"/>
            <a:pathLst>
              <a:path extrusionOk="0" h="198407" w="733245">
                <a:moveTo>
                  <a:pt x="0" y="198407"/>
                </a:moveTo>
                <a:lnTo>
                  <a:pt x="37531" y="0"/>
                </a:lnTo>
                <a:lnTo>
                  <a:pt x="733245" y="0"/>
                </a:lnTo>
              </a:path>
            </a:pathLst>
          </a:cu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Google Shape;217;p7"/>
          <p:cNvSpPr/>
          <p:nvPr/>
        </p:nvSpPr>
        <p:spPr>
          <a:xfrm rot="10800000">
            <a:off x="2811272" y="4258511"/>
            <a:ext cx="289157" cy="346950"/>
          </a:xfrm>
          <a:prstGeom prst="triangle">
            <a:avLst>
              <a:gd fmla="val 50000" name="adj"/>
            </a:avLst>
          </a:prstGeom>
          <a:solidFill>
            <a:srgbClr val="DFD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8" name="Google Shape;218;p7"/>
          <p:cNvGrpSpPr/>
          <p:nvPr/>
        </p:nvGrpSpPr>
        <p:grpSpPr>
          <a:xfrm rot="-973685">
            <a:off x="1739483" y="1916669"/>
            <a:ext cx="2432734" cy="2434309"/>
            <a:chOff x="8902860" y="3901488"/>
            <a:chExt cx="2307823" cy="2309316"/>
          </a:xfrm>
        </p:grpSpPr>
        <p:grpSp>
          <p:nvGrpSpPr>
            <p:cNvPr id="219" name="Google Shape;219;p7"/>
            <p:cNvGrpSpPr/>
            <p:nvPr/>
          </p:nvGrpSpPr>
          <p:grpSpPr>
            <a:xfrm rot="5202778">
              <a:off x="8962984" y="3963152"/>
              <a:ext cx="2187575" cy="2185988"/>
              <a:chOff x="4306888" y="2687638"/>
              <a:chExt cx="2187575" cy="2185988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5440817" y="2687639"/>
                <a:ext cx="999671" cy="888258"/>
              </a:xfrm>
              <a:custGeom>
                <a:rect b="b" l="l" r="r" t="t"/>
                <a:pathLst>
                  <a:path extrusionOk="0" h="9707" w="10919">
                    <a:moveTo>
                      <a:pt x="10919" y="7933"/>
                    </a:moveTo>
                    <a:cubicBezTo>
                      <a:pt x="9382" y="3203"/>
                      <a:pt x="4974" y="0"/>
                      <a:pt x="0" y="0"/>
                    </a:cubicBezTo>
                    <a:lnTo>
                      <a:pt x="0" y="5740"/>
                    </a:lnTo>
                    <a:cubicBezTo>
                      <a:pt x="2487" y="5740"/>
                      <a:pt x="4691" y="7341"/>
                      <a:pt x="5460" y="9707"/>
                    </a:cubicBezTo>
                    <a:lnTo>
                      <a:pt x="10919" y="7933"/>
                    </a:lnTo>
                    <a:close/>
                  </a:path>
                </a:pathLst>
              </a:custGeom>
              <a:solidFill>
                <a:srgbClr val="DFD0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4306888" y="2687638"/>
                <a:ext cx="2187575" cy="2185988"/>
              </a:xfrm>
              <a:custGeom>
                <a:rect b="b" l="l" r="r" t="t"/>
                <a:pathLst>
                  <a:path extrusionOk="0" h="22961" w="22961">
                    <a:moveTo>
                      <a:pt x="11480" y="0"/>
                    </a:moveTo>
                    <a:cubicBezTo>
                      <a:pt x="5140" y="0"/>
                      <a:pt x="0" y="5140"/>
                      <a:pt x="0" y="11480"/>
                    </a:cubicBezTo>
                    <a:cubicBezTo>
                      <a:pt x="0" y="17821"/>
                      <a:pt x="5140" y="22961"/>
                      <a:pt x="11481" y="22961"/>
                    </a:cubicBezTo>
                    <a:cubicBezTo>
                      <a:pt x="17821" y="22961"/>
                      <a:pt x="22961" y="17821"/>
                      <a:pt x="22961" y="11480"/>
                    </a:cubicBezTo>
                    <a:cubicBezTo>
                      <a:pt x="22961" y="10276"/>
                      <a:pt x="22771" y="9078"/>
                      <a:pt x="22399" y="7933"/>
                    </a:cubicBezTo>
                    <a:lnTo>
                      <a:pt x="16940" y="9707"/>
                    </a:lnTo>
                    <a:cubicBezTo>
                      <a:pt x="17919" y="12722"/>
                      <a:pt x="16269" y="15960"/>
                      <a:pt x="13254" y="16939"/>
                    </a:cubicBezTo>
                    <a:cubicBezTo>
                      <a:pt x="10239" y="17919"/>
                      <a:pt x="7001" y="16269"/>
                      <a:pt x="6021" y="13254"/>
                    </a:cubicBezTo>
                    <a:cubicBezTo>
                      <a:pt x="5042" y="10239"/>
                      <a:pt x="6692" y="7001"/>
                      <a:pt x="9707" y="6021"/>
                    </a:cubicBezTo>
                    <a:cubicBezTo>
                      <a:pt x="10280" y="5835"/>
                      <a:pt x="10878" y="5740"/>
                      <a:pt x="11480" y="5740"/>
                    </a:cubicBezTo>
                    <a:lnTo>
                      <a:pt x="11480" y="0"/>
                    </a:lnTo>
                    <a:close/>
                  </a:path>
                </a:pathLst>
              </a:custGeom>
              <a:solidFill>
                <a:srgbClr val="DFD0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222;p7"/>
            <p:cNvSpPr/>
            <p:nvPr/>
          </p:nvSpPr>
          <p:spPr>
            <a:xfrm>
              <a:off x="9030771" y="4030146"/>
              <a:ext cx="2052000" cy="2052000"/>
            </a:xfrm>
            <a:prstGeom prst="flowChart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7"/>
          <p:cNvSpPr txBox="1"/>
          <p:nvPr/>
        </p:nvSpPr>
        <p:spPr>
          <a:xfrm>
            <a:off x="2146406" y="2279247"/>
            <a:ext cx="16188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40,910</a:t>
            </a:r>
            <a:r>
              <a:rPr lang="en-US" sz="20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misspellings of </a:t>
            </a:r>
            <a:r>
              <a:rPr b="1" lang="en-US" sz="24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9,708</a:t>
            </a:r>
            <a:r>
              <a:rPr lang="en-US" sz="20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br>
              <a:rPr lang="en-US" sz="20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0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English words</a:t>
            </a:r>
            <a:endParaRPr b="1" sz="2000">
              <a:solidFill>
                <a:srgbClr val="7F7F7F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4288630" y="3703794"/>
            <a:ext cx="1252380" cy="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20% testing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6733063" y="1725617"/>
            <a:ext cx="4257155" cy="357897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FD02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7014360" y="1833853"/>
            <a:ext cx="3735155" cy="328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Assign a number to all characters in the alphabet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Each character in a word can be regarded as a vector.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400"/>
              <a:buFont typeface="Noto Sans Symbols"/>
              <a:buChar char="🡪"/>
            </a:pPr>
            <a:r>
              <a:rPr lang="en-US" sz="1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Implementing a dataloader</a:t>
            </a:r>
            <a:endParaRPr sz="140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Using &lt;start of string&gt;  &amp; &lt;end of string&gt; toke to let the decoder know when the strings starts and ends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8"/>
          <p:cNvCxnSpPr/>
          <p:nvPr/>
        </p:nvCxnSpPr>
        <p:spPr>
          <a:xfrm>
            <a:off x="364399" y="6667500"/>
            <a:ext cx="11412000" cy="0"/>
          </a:xfrm>
          <a:prstGeom prst="straightConnector1">
            <a:avLst/>
          </a:prstGeom>
          <a:noFill/>
          <a:ln cap="flat" cmpd="sng" w="127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3" name="Google Shape;233;p8"/>
          <p:cNvGrpSpPr/>
          <p:nvPr/>
        </p:nvGrpSpPr>
        <p:grpSpPr>
          <a:xfrm>
            <a:off x="267105" y="398476"/>
            <a:ext cx="10837000" cy="609459"/>
            <a:chOff x="0" y="0"/>
            <a:chExt cx="10837000" cy="609459"/>
          </a:xfrm>
        </p:grpSpPr>
        <p:sp>
          <p:nvSpPr>
            <p:cNvPr id="234" name="Google Shape;234;p8"/>
            <p:cNvSpPr/>
            <p:nvPr/>
          </p:nvSpPr>
          <p:spPr>
            <a:xfrm>
              <a:off x="0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 txBox="1"/>
            <p:nvPr/>
          </p:nvSpPr>
          <p:spPr>
            <a:xfrm>
              <a:off x="304730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Introduction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109052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2413782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Background Theory</a:t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217815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 txBox="1"/>
            <p:nvPr/>
          </p:nvSpPr>
          <p:spPr>
            <a:xfrm>
              <a:off x="4522545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Dataset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332601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DFD02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6637331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Expected results</a:t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440453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 txBox="1"/>
            <p:nvPr/>
          </p:nvSpPr>
          <p:spPr>
            <a:xfrm>
              <a:off x="8745183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Conclusion</a:t>
              </a:r>
              <a:endParaRPr/>
            </a:p>
          </p:txBody>
        </p:sp>
      </p:grpSp>
      <p:sp>
        <p:nvSpPr>
          <p:cNvPr id="244" name="Google Shape;244;p8"/>
          <p:cNvSpPr txBox="1"/>
          <p:nvPr/>
        </p:nvSpPr>
        <p:spPr>
          <a:xfrm>
            <a:off x="4071583" y="1734258"/>
            <a:ext cx="3377209" cy="14773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228" l="0" r="-2346" t="-144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8"/>
          <p:cNvSpPr txBox="1"/>
          <p:nvPr/>
        </p:nvSpPr>
        <p:spPr>
          <a:xfrm>
            <a:off x="3306725" y="3821523"/>
            <a:ext cx="4906925" cy="785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Diminishing Cross Entropy Loss Function</a:t>
            </a:r>
            <a:endParaRPr/>
          </a:p>
          <a:p>
            <a:pPr indent="-285750" lvl="0" marL="2857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(*) using BLEU-score for accuracy estimation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9"/>
          <p:cNvCxnSpPr/>
          <p:nvPr/>
        </p:nvCxnSpPr>
        <p:spPr>
          <a:xfrm>
            <a:off x="364399" y="6667500"/>
            <a:ext cx="11412000" cy="0"/>
          </a:xfrm>
          <a:prstGeom prst="straightConnector1">
            <a:avLst/>
          </a:prstGeom>
          <a:noFill/>
          <a:ln cap="flat" cmpd="sng" w="12700">
            <a:solidFill>
              <a:srgbClr val="DFD02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267105" y="398476"/>
            <a:ext cx="10837000" cy="609459"/>
            <a:chOff x="0" y="0"/>
            <a:chExt cx="10837000" cy="609459"/>
          </a:xfrm>
        </p:grpSpPr>
        <p:sp>
          <p:nvSpPr>
            <p:cNvPr id="253" name="Google Shape;253;p9"/>
            <p:cNvSpPr/>
            <p:nvPr/>
          </p:nvSpPr>
          <p:spPr>
            <a:xfrm>
              <a:off x="0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304730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Introduction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109052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2413782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Background Theory</a:t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217815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4522545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Dataset</a:t>
              </a:r>
              <a:endParaRPr b="1" sz="20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6332601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BFBFB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 txBox="1"/>
            <p:nvPr/>
          </p:nvSpPr>
          <p:spPr>
            <a:xfrm>
              <a:off x="6637331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Expected results</a:t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8440453" y="0"/>
              <a:ext cx="2396547" cy="609459"/>
            </a:xfrm>
            <a:prstGeom prst="chevron">
              <a:avLst>
                <a:gd fmla="val 50000" name="adj"/>
              </a:avLst>
            </a:prstGeom>
            <a:solidFill>
              <a:srgbClr val="DFD02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 txBox="1"/>
            <p:nvPr/>
          </p:nvSpPr>
          <p:spPr>
            <a:xfrm>
              <a:off x="8745183" y="0"/>
              <a:ext cx="1787088" cy="60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mbria"/>
                <a:buNone/>
              </a:pPr>
              <a:r>
                <a:rPr b="1" lang="en-US" sz="18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Conclusion</a:t>
              </a:r>
              <a:endParaRPr/>
            </a:p>
          </p:txBody>
        </p:sp>
      </p:grpSp>
      <p:sp>
        <p:nvSpPr>
          <p:cNvPr id="263" name="Google Shape;263;p9"/>
          <p:cNvSpPr txBox="1"/>
          <p:nvPr/>
        </p:nvSpPr>
        <p:spPr>
          <a:xfrm>
            <a:off x="744279" y="1680871"/>
            <a:ext cx="10376162" cy="373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Automatic spell-checking is so important and is applying everywhere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Our project is to use Seq-2-Sep translator to perform spellchecking of English words using corpus of most common spelling mistakes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D025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2020-04-06T13:16:32Z</dcterms:created>
  <dc:creator>Huong Vu</dc:creator>
</cp:coreProperties>
</file>