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44"/>
  </p:notesMasterIdLst>
  <p:sldIdLst>
    <p:sldId id="256" r:id="rId2"/>
    <p:sldId id="355" r:id="rId3"/>
    <p:sldId id="390" r:id="rId4"/>
    <p:sldId id="404" r:id="rId5"/>
    <p:sldId id="405" r:id="rId6"/>
    <p:sldId id="408" r:id="rId7"/>
    <p:sldId id="410" r:id="rId8"/>
    <p:sldId id="411" r:id="rId9"/>
    <p:sldId id="412" r:id="rId10"/>
    <p:sldId id="409" r:id="rId11"/>
    <p:sldId id="413" r:id="rId12"/>
    <p:sldId id="415" r:id="rId13"/>
    <p:sldId id="416" r:id="rId14"/>
    <p:sldId id="417" r:id="rId15"/>
    <p:sldId id="294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4" r:id="rId24"/>
    <p:sldId id="406" r:id="rId25"/>
    <p:sldId id="418" r:id="rId26"/>
    <p:sldId id="419" r:id="rId27"/>
    <p:sldId id="420" r:id="rId28"/>
    <p:sldId id="421" r:id="rId29"/>
    <p:sldId id="422" r:id="rId30"/>
    <p:sldId id="423" r:id="rId31"/>
    <p:sldId id="433" r:id="rId32"/>
    <p:sldId id="434" r:id="rId33"/>
    <p:sldId id="311" r:id="rId34"/>
    <p:sldId id="430" r:id="rId35"/>
    <p:sldId id="431" r:id="rId36"/>
    <p:sldId id="425" r:id="rId37"/>
    <p:sldId id="426" r:id="rId38"/>
    <p:sldId id="427" r:id="rId39"/>
    <p:sldId id="428" r:id="rId40"/>
    <p:sldId id="432" r:id="rId41"/>
    <p:sldId id="276" r:id="rId42"/>
    <p:sldId id="277" r:id="rId4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肖有为" initials="肖有为" lastIdx="1" clrIdx="0">
    <p:extLst>
      <p:ext uri="{19B8F6BF-5375-455C-9EA6-DF929625EA0E}">
        <p15:presenceInfo xmlns:p15="http://schemas.microsoft.com/office/powerpoint/2012/main" userId="aa5967d10591a5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C9FF"/>
    <a:srgbClr val="2D0922"/>
    <a:srgbClr val="8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20" autoAdjust="0"/>
    <p:restoredTop sz="96405"/>
  </p:normalViewPr>
  <p:slideViewPr>
    <p:cSldViewPr snapToGrid="0">
      <p:cViewPr varScale="1">
        <p:scale>
          <a:sx n="118" d="100"/>
          <a:sy n="118" d="100"/>
        </p:scale>
        <p:origin x="5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431210-30B3-4E19-965C-0C5A0A76A792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67968-E7E2-4584-BB09-521209AB6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88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8466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688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4947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324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148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0626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0749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4728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3173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1382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618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3452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389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834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171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954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107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466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451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289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E892-2012-4D0C-A36B-2C5595CBAC0F}" type="datetime1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361950"/>
          </a:xfrm>
          <a:prstGeom prst="rect">
            <a:avLst/>
          </a:prstGeom>
          <a:solidFill>
            <a:srgbClr val="8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 flipV="1">
            <a:off x="0" y="6740527"/>
            <a:ext cx="9144000" cy="117475"/>
          </a:xfrm>
          <a:prstGeom prst="rect">
            <a:avLst/>
          </a:prstGeom>
          <a:solidFill>
            <a:srgbClr val="8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932708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44D2-6C8C-46FE-AFDE-8289265E3AA4}" type="datetime1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48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8477-E3F4-4E82-BC95-69E0EE6B65C1}" type="datetime1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970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双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9B389-1E17-4C2C-8762-237E7CA41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4" y="71872"/>
            <a:ext cx="9040091" cy="703983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3971B8-F900-43EB-87D1-727864FBE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4" y="895929"/>
            <a:ext cx="4530437" cy="5890200"/>
          </a:xfrm>
        </p:spPr>
        <p:txBody>
          <a:bodyPr anchor="ctr"/>
          <a:lstStyle>
            <a:lvl3pPr>
              <a:defRPr sz="1650"/>
            </a:lvl3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352617E-0C48-4403-934A-BB81CC3731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0" y="895929"/>
            <a:ext cx="4530436" cy="5890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mtClean="0"/>
            </a:lvl1pPr>
            <a:lvl2pPr>
              <a:defRPr lang="zh-CN" altLang="en-US" smtClean="0"/>
            </a:lvl2pPr>
            <a:lvl3pPr>
              <a:defRPr lang="zh-CN" altLang="en-US" sz="165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F8710A-5196-4F07-9CBB-BA7F20A1F6B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FF53C88-2CC4-4708-AD5B-765571596330}" type="datetime10">
              <a:rPr lang="zh-CN" altLang="en-US" smtClean="0"/>
              <a:t>19:19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A81D9F-2A3A-4C1D-ACAC-C922401AD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0DF2-FC2C-4443-A043-BE5DC0D2AEDB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845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梯形 7"/>
          <p:cNvSpPr/>
          <p:nvPr userDrawn="1"/>
        </p:nvSpPr>
        <p:spPr>
          <a:xfrm flipV="1">
            <a:off x="-8931" y="0"/>
            <a:ext cx="1275163" cy="365126"/>
          </a:xfrm>
          <a:custGeom>
            <a:avLst/>
            <a:gdLst>
              <a:gd name="connsiteX0" fmla="*/ 0 w 1743075"/>
              <a:gd name="connsiteY0" fmla="*/ 576261 h 576261"/>
              <a:gd name="connsiteX1" fmla="*/ 467912 w 1743075"/>
              <a:gd name="connsiteY1" fmla="*/ 0 h 576261"/>
              <a:gd name="connsiteX2" fmla="*/ 1275163 w 1743075"/>
              <a:gd name="connsiteY2" fmla="*/ 0 h 576261"/>
              <a:gd name="connsiteX3" fmla="*/ 1743075 w 1743075"/>
              <a:gd name="connsiteY3" fmla="*/ 576261 h 576261"/>
              <a:gd name="connsiteX4" fmla="*/ 0 w 1743075"/>
              <a:gd name="connsiteY4" fmla="*/ 576261 h 576261"/>
              <a:gd name="connsiteX0" fmla="*/ 8338 w 1275163"/>
              <a:gd name="connsiteY0" fmla="*/ 576261 h 576261"/>
              <a:gd name="connsiteX1" fmla="*/ 0 w 1275163"/>
              <a:gd name="connsiteY1" fmla="*/ 0 h 576261"/>
              <a:gd name="connsiteX2" fmla="*/ 807251 w 1275163"/>
              <a:gd name="connsiteY2" fmla="*/ 0 h 576261"/>
              <a:gd name="connsiteX3" fmla="*/ 1275163 w 1275163"/>
              <a:gd name="connsiteY3" fmla="*/ 576261 h 576261"/>
              <a:gd name="connsiteX4" fmla="*/ 8338 w 1275163"/>
              <a:gd name="connsiteY4" fmla="*/ 576261 h 576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5163" h="576261">
                <a:moveTo>
                  <a:pt x="8338" y="576261"/>
                </a:moveTo>
                <a:lnTo>
                  <a:pt x="0" y="0"/>
                </a:lnTo>
                <a:lnTo>
                  <a:pt x="807251" y="0"/>
                </a:lnTo>
                <a:lnTo>
                  <a:pt x="1275163" y="576261"/>
                </a:lnTo>
                <a:lnTo>
                  <a:pt x="8338" y="576261"/>
                </a:lnTo>
                <a:close/>
              </a:path>
            </a:pathLst>
          </a:custGeom>
          <a:solidFill>
            <a:srgbClr val="8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矩形 8"/>
          <p:cNvSpPr/>
          <p:nvPr userDrawn="1"/>
        </p:nvSpPr>
        <p:spPr>
          <a:xfrm>
            <a:off x="-8932" y="0"/>
            <a:ext cx="9152932" cy="114300"/>
          </a:xfrm>
          <a:prstGeom prst="rect">
            <a:avLst/>
          </a:prstGeom>
          <a:solidFill>
            <a:srgbClr val="8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ECB8-4EEF-4A65-98C7-CC825DD50BC1}" type="datetime1">
              <a:rPr lang="zh-CN" altLang="en-US" smtClean="0"/>
              <a:t>2020/12/17</a:t>
            </a:fld>
            <a:r>
              <a:rPr lang="zh-CN" altLang="en-US"/>
              <a:t> </a:t>
            </a:r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-19051" y="2"/>
            <a:ext cx="647700" cy="365125"/>
          </a:xfr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fld id="{AB03D48E-8AEE-4D6C-9154-88A27571F82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1213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4C11C-70FD-4EB6-BD59-354650C02EAF}" type="datetime1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141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A530-8CFF-4165-85FD-BCB58DA3F47E}" type="datetime1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089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45159-7042-440E-B22A-1FBF0E99BC3A}" type="datetime1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207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1156-399B-4075-B622-B4FA1047314C}" type="datetime1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95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3C0-F53A-466D-A070-F775A1BCB3B4}" type="datetime1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92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19BC-30D6-48A9-A1CA-ECD805CD4491}" type="datetime1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59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80D9-666E-40AC-A06C-19E7B59DFC7B}" type="datetime1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114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75FEE-A3ED-4210-8C21-22C4CAFE9BE8}" type="datetime1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3D48E-8AEE-4D6C-9154-88A27571F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00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cdecl.org/" TargetMode="Externa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6F4CA-F67C-48A5-AAA3-50C5897B87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ICS</a:t>
            </a:r>
            <a:r>
              <a:rPr lang="zh-CN" altLang="en-US" b="1" dirty="0"/>
              <a:t>第十一次小班课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BB6A52-195D-42BF-BFE3-A651F6DAE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1664" y="3650806"/>
            <a:ext cx="6858000" cy="1655762"/>
          </a:xfrm>
        </p:spPr>
        <p:txBody>
          <a:bodyPr/>
          <a:lstStyle/>
          <a:p>
            <a:r>
              <a:rPr lang="zh-CN" altLang="en-US" dirty="0"/>
              <a:t>余翔</a:t>
            </a:r>
            <a:endParaRPr lang="en-US" altLang="zh-CN" dirty="0"/>
          </a:p>
          <a:p>
            <a:r>
              <a:rPr lang="en-US" altLang="zh-CN" dirty="0"/>
              <a:t>2020-12-17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7003540-E0A4-734D-B263-50CDC8AD70C6}"/>
              </a:ext>
            </a:extLst>
          </p:cNvPr>
          <p:cNvSpPr txBox="1"/>
          <p:nvPr/>
        </p:nvSpPr>
        <p:spPr>
          <a:xfrm>
            <a:off x="3448519" y="4998791"/>
            <a:ext cx="2246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Modified by </a:t>
            </a:r>
            <a:r>
              <a:rPr kumimoji="1"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Wenhao</a:t>
            </a:r>
            <a:r>
              <a:rPr kumimoji="1"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Tang</a:t>
            </a:r>
            <a:endParaRPr kumimoji="1"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796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AF145-5B26-4D43-957B-AE317080A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一个简单的分配器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9FEA75-499A-4113-90C2-2501C98E3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91"/>
            <a:ext cx="6577220" cy="4351338"/>
          </a:xfrm>
        </p:spPr>
        <p:txBody>
          <a:bodyPr>
            <a:normAutofit/>
          </a:bodyPr>
          <a:lstStyle/>
          <a:p>
            <a:pPr lvl="1"/>
            <a:r>
              <a:rPr lang="zh-CN" altLang="en-US" sz="1950" dirty="0"/>
              <a:t>书本</a:t>
            </a:r>
            <a:r>
              <a:rPr lang="en-US" altLang="zh-CN" sz="1950" dirty="0"/>
              <a:t>P597-P602</a:t>
            </a:r>
            <a:r>
              <a:rPr lang="zh-CN" altLang="en-US" sz="1950" dirty="0"/>
              <a:t>实现了一个分配器，包括以下函数</a:t>
            </a:r>
            <a:endParaRPr lang="en-US" altLang="zh-CN" sz="1650" dirty="0"/>
          </a:p>
          <a:p>
            <a:pPr lvl="2"/>
            <a:r>
              <a:rPr lang="en-US" altLang="zh-CN" sz="1650" dirty="0" err="1"/>
              <a:t>mm_init</a:t>
            </a:r>
            <a:r>
              <a:rPr lang="zh-CN" altLang="en-US" sz="1650" dirty="0"/>
              <a:t>初始化堆</a:t>
            </a:r>
            <a:endParaRPr lang="en-US" altLang="zh-CN" sz="1650" dirty="0"/>
          </a:p>
          <a:p>
            <a:pPr lvl="2"/>
            <a:r>
              <a:rPr lang="en-US" altLang="zh-CN" sz="1650" dirty="0" err="1"/>
              <a:t>extend_heap</a:t>
            </a:r>
            <a:r>
              <a:rPr lang="zh-CN" altLang="en-US" sz="1650" dirty="0"/>
              <a:t>扩展堆</a:t>
            </a:r>
            <a:endParaRPr lang="en-US" altLang="zh-CN" sz="1650" dirty="0"/>
          </a:p>
          <a:p>
            <a:pPr lvl="2"/>
            <a:endParaRPr lang="en-US" altLang="zh-CN" sz="1650" dirty="0"/>
          </a:p>
          <a:p>
            <a:pPr lvl="2"/>
            <a:r>
              <a:rPr lang="en-US" altLang="zh-CN" sz="1650" dirty="0" err="1"/>
              <a:t>mm_free</a:t>
            </a:r>
            <a:r>
              <a:rPr lang="zh-CN" altLang="en-US" sz="1650" dirty="0"/>
              <a:t>释放分配块</a:t>
            </a:r>
            <a:endParaRPr lang="en-US" altLang="zh-CN" sz="1650" dirty="0"/>
          </a:p>
          <a:p>
            <a:pPr lvl="2"/>
            <a:r>
              <a:rPr lang="en-US" altLang="zh-CN" sz="1650" dirty="0"/>
              <a:t>coalesce</a:t>
            </a:r>
            <a:r>
              <a:rPr lang="zh-CN" altLang="en-US" sz="1650" dirty="0"/>
              <a:t>合并相邻空闲块，主要由</a:t>
            </a:r>
            <a:r>
              <a:rPr lang="en-US" altLang="zh-CN" sz="1650" dirty="0" err="1"/>
              <a:t>mm_free</a:t>
            </a:r>
            <a:r>
              <a:rPr lang="zh-CN" altLang="en-US" sz="1650" dirty="0"/>
              <a:t>调用</a:t>
            </a:r>
            <a:r>
              <a:rPr lang="en-US" altLang="zh-CN" sz="1650" dirty="0"/>
              <a:t>(</a:t>
            </a:r>
            <a:r>
              <a:rPr lang="zh-CN" altLang="en-US" sz="1650" dirty="0"/>
              <a:t>还有哪个函数可能会调用？</a:t>
            </a:r>
            <a:r>
              <a:rPr lang="en-US" altLang="zh-CN" sz="1650" dirty="0"/>
              <a:t>)</a:t>
            </a:r>
          </a:p>
          <a:p>
            <a:pPr lvl="2"/>
            <a:endParaRPr lang="en-US" altLang="zh-CN" sz="1650" dirty="0"/>
          </a:p>
          <a:p>
            <a:pPr lvl="2"/>
            <a:r>
              <a:rPr lang="en-US" altLang="zh-CN" sz="1650" dirty="0" err="1"/>
              <a:t>mm_alloc</a:t>
            </a:r>
            <a:r>
              <a:rPr lang="zh-CN" altLang="en-US" sz="1650" dirty="0"/>
              <a:t>分配块</a:t>
            </a:r>
            <a:endParaRPr lang="en-US" altLang="zh-CN" sz="1650" dirty="0"/>
          </a:p>
          <a:p>
            <a:pPr lvl="2"/>
            <a:r>
              <a:rPr lang="en-US" altLang="zh-CN" sz="1650" dirty="0" err="1"/>
              <a:t>find_fit</a:t>
            </a:r>
            <a:r>
              <a:rPr lang="zh-CN" altLang="en-US" sz="1650" dirty="0"/>
              <a:t>寻找合适的空闲块分配，由</a:t>
            </a:r>
            <a:r>
              <a:rPr lang="en-US" altLang="zh-CN" sz="1650" dirty="0" err="1"/>
              <a:t>malloc</a:t>
            </a:r>
            <a:r>
              <a:rPr lang="zh-CN" altLang="en-US" sz="1650" dirty="0"/>
              <a:t>调用</a:t>
            </a:r>
            <a:endParaRPr lang="en-US" altLang="zh-CN" sz="1650" dirty="0"/>
          </a:p>
          <a:p>
            <a:pPr lvl="2"/>
            <a:r>
              <a:rPr lang="en-US" altLang="zh-CN" sz="1650" dirty="0"/>
              <a:t>place</a:t>
            </a:r>
            <a:r>
              <a:rPr lang="zh-CN" altLang="en-US" sz="1650" dirty="0"/>
              <a:t>在</a:t>
            </a:r>
            <a:r>
              <a:rPr lang="en-US" altLang="zh-CN" sz="1650" dirty="0" err="1"/>
              <a:t>find_fit</a:t>
            </a:r>
            <a:r>
              <a:rPr lang="zh-CN" altLang="en-US" sz="1650" dirty="0"/>
              <a:t>找到的位置放置块，由</a:t>
            </a:r>
            <a:r>
              <a:rPr lang="en-US" altLang="zh-CN" sz="1650" dirty="0" err="1"/>
              <a:t>malloc</a:t>
            </a:r>
            <a:r>
              <a:rPr lang="zh-CN" altLang="en-US" sz="1650" dirty="0"/>
              <a:t>调用</a:t>
            </a:r>
            <a:endParaRPr lang="en-US" altLang="zh-CN" sz="1650" dirty="0"/>
          </a:p>
          <a:p>
            <a:pPr marL="342900" lvl="1" indent="0">
              <a:buNone/>
            </a:pPr>
            <a:endParaRPr lang="en-US" altLang="zh-CN" sz="1950" dirty="0"/>
          </a:p>
          <a:p>
            <a:pPr lvl="2"/>
            <a:r>
              <a:rPr lang="zh-CN" altLang="en-US" sz="1650" dirty="0"/>
              <a:t>利用宏可以简单快速获取块的头部记录的信息</a:t>
            </a:r>
            <a:endParaRPr lang="en-US" altLang="zh-CN" sz="1650" dirty="0"/>
          </a:p>
          <a:p>
            <a:pPr lvl="2"/>
            <a:endParaRPr lang="en-US" altLang="zh-CN" sz="1650" dirty="0"/>
          </a:p>
        </p:txBody>
      </p:sp>
    </p:spTree>
    <p:extLst>
      <p:ext uri="{BB962C8B-B14F-4D97-AF65-F5344CB8AC3E}">
        <p14:creationId xmlns:p14="http://schemas.microsoft.com/office/powerpoint/2010/main" val="3519822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AF145-5B26-4D43-957B-AE317080A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显式空闲链表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9FEA75-499A-4113-90C2-2501C98E3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91"/>
            <a:ext cx="6577220" cy="4351338"/>
          </a:xfrm>
        </p:spPr>
        <p:txBody>
          <a:bodyPr>
            <a:normAutofit/>
          </a:bodyPr>
          <a:lstStyle/>
          <a:p>
            <a:pPr lvl="1"/>
            <a:r>
              <a:rPr lang="zh-CN" altLang="en-US" sz="1650" dirty="0"/>
              <a:t>利用双向链表组织空闲块</a:t>
            </a:r>
            <a:endParaRPr lang="en-US" altLang="zh-CN" sz="1650" dirty="0"/>
          </a:p>
          <a:p>
            <a:pPr lvl="1"/>
            <a:endParaRPr lang="en-US" altLang="zh-CN" sz="1650" dirty="0"/>
          </a:p>
          <a:p>
            <a:pPr lvl="2"/>
            <a:r>
              <a:rPr lang="zh-CN" altLang="en-US" sz="1650" dirty="0"/>
              <a:t>在空闲块中记录前一个和后一个空闲块</a:t>
            </a:r>
            <a:endParaRPr lang="en-US" altLang="zh-CN" sz="1650" dirty="0"/>
          </a:p>
          <a:p>
            <a:pPr marL="685800" lvl="2" indent="0">
              <a:buNone/>
            </a:pPr>
            <a:endParaRPr lang="en-US" altLang="zh-CN" sz="1650" dirty="0"/>
          </a:p>
          <a:p>
            <a:pPr marL="685800" lvl="2" indent="0">
              <a:buNone/>
            </a:pPr>
            <a:r>
              <a:rPr lang="zh-CN" altLang="en-US" sz="1650" dirty="0"/>
              <a:t>加快适配速度，只需要遍历空闲块即可，而不再需要遍历所有块。</a:t>
            </a:r>
            <a:endParaRPr lang="en-US" altLang="zh-CN" sz="1650" dirty="0"/>
          </a:p>
          <a:p>
            <a:pPr marL="685800" lvl="2" indent="0">
              <a:buNone/>
            </a:pPr>
            <a:endParaRPr lang="en-US" altLang="zh-CN" sz="1650" dirty="0"/>
          </a:p>
          <a:p>
            <a:pPr lvl="1"/>
            <a:r>
              <a:rPr lang="zh-CN" altLang="en-US" sz="1650" dirty="0"/>
              <a:t>维护双向链表的方式</a:t>
            </a:r>
            <a:endParaRPr lang="en-US" altLang="zh-CN" sz="1650" dirty="0"/>
          </a:p>
          <a:p>
            <a:pPr lvl="2"/>
            <a:endParaRPr lang="en-US" altLang="zh-CN" sz="1350" dirty="0"/>
          </a:p>
          <a:p>
            <a:pPr lvl="2"/>
            <a:r>
              <a:rPr lang="zh-CN" altLang="en-US" sz="1350" dirty="0"/>
              <a:t>先进先出</a:t>
            </a:r>
            <a:r>
              <a:rPr lang="en-US" altLang="zh-CN" sz="1350" dirty="0"/>
              <a:t>LIFO</a:t>
            </a:r>
            <a:r>
              <a:rPr lang="zh-CN" altLang="en-US" sz="1350" dirty="0"/>
              <a:t>：新释放的块位于链表头</a:t>
            </a:r>
            <a:endParaRPr lang="en-US" altLang="zh-CN" sz="1350" dirty="0"/>
          </a:p>
          <a:p>
            <a:pPr lvl="2"/>
            <a:r>
              <a:rPr lang="zh-CN" altLang="en-US" sz="1350" dirty="0"/>
              <a:t>按地址顺序：新释放的块按地址插入链表</a:t>
            </a:r>
            <a:endParaRPr lang="en-US" altLang="zh-CN" sz="1350" dirty="0"/>
          </a:p>
        </p:txBody>
      </p:sp>
    </p:spTree>
    <p:extLst>
      <p:ext uri="{BB962C8B-B14F-4D97-AF65-F5344CB8AC3E}">
        <p14:creationId xmlns:p14="http://schemas.microsoft.com/office/powerpoint/2010/main" val="1186218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AF145-5B26-4D43-957B-AE317080A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分离空闲链表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9FEA75-499A-4113-90C2-2501C98E3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91"/>
            <a:ext cx="6577220" cy="4351338"/>
          </a:xfrm>
        </p:spPr>
        <p:txBody>
          <a:bodyPr>
            <a:normAutofit/>
          </a:bodyPr>
          <a:lstStyle/>
          <a:p>
            <a:pPr lvl="1"/>
            <a:r>
              <a:rPr lang="zh-CN" altLang="en-US" sz="1650" dirty="0"/>
              <a:t>建立多个链表，按照空闲块大小插入对应范围的链表</a:t>
            </a:r>
            <a:endParaRPr lang="en-US" altLang="zh-CN" sz="1650" dirty="0"/>
          </a:p>
          <a:p>
            <a:pPr marL="685800" lvl="2" indent="0">
              <a:buNone/>
            </a:pPr>
            <a:endParaRPr lang="en-US" altLang="zh-CN" sz="1650" dirty="0"/>
          </a:p>
          <a:p>
            <a:pPr lvl="1"/>
            <a:r>
              <a:rPr lang="zh-CN" altLang="en-US" sz="1650" dirty="0"/>
              <a:t>分离存储方法</a:t>
            </a:r>
            <a:endParaRPr lang="en-US" altLang="zh-CN" sz="1350" dirty="0"/>
          </a:p>
          <a:p>
            <a:pPr lvl="2"/>
            <a:r>
              <a:rPr lang="zh-CN" altLang="en-US" sz="1350" dirty="0"/>
              <a:t>简单分离存储</a:t>
            </a:r>
            <a:endParaRPr lang="en-US" altLang="zh-CN" sz="1350" dirty="0"/>
          </a:p>
          <a:p>
            <a:pPr lvl="2"/>
            <a:r>
              <a:rPr lang="zh-CN" altLang="en-US" sz="1350" dirty="0"/>
              <a:t>分离适配</a:t>
            </a:r>
            <a:endParaRPr lang="en-US" altLang="zh-CN" sz="1350" dirty="0"/>
          </a:p>
          <a:p>
            <a:pPr lvl="2"/>
            <a:r>
              <a:rPr lang="zh-CN" altLang="en-US" sz="1350" dirty="0"/>
              <a:t>伙伴系统</a:t>
            </a:r>
            <a:endParaRPr lang="en-US" altLang="zh-CN" sz="1350" dirty="0"/>
          </a:p>
          <a:p>
            <a:pPr lvl="2"/>
            <a:endParaRPr lang="en-US" altLang="zh-CN" sz="1350" dirty="0"/>
          </a:p>
          <a:p>
            <a:pPr lvl="2"/>
            <a:endParaRPr lang="en-US" altLang="zh-CN" sz="1350" dirty="0"/>
          </a:p>
          <a:p>
            <a:pPr lvl="1"/>
            <a:r>
              <a:rPr lang="zh-CN" altLang="en-US" sz="1650" dirty="0"/>
              <a:t>在</a:t>
            </a:r>
            <a:r>
              <a:rPr lang="en-US" altLang="zh-CN" sz="1650" dirty="0" err="1"/>
              <a:t>malloc</a:t>
            </a:r>
            <a:r>
              <a:rPr lang="en-US" altLang="zh-CN" sz="1650" dirty="0"/>
              <a:t> lab</a:t>
            </a:r>
            <a:r>
              <a:rPr lang="zh-CN" altLang="en-US" sz="1650" dirty="0"/>
              <a:t>中实现上述分配器</a:t>
            </a:r>
            <a:endParaRPr lang="en-US" altLang="zh-CN" sz="1650" dirty="0"/>
          </a:p>
        </p:txBody>
      </p:sp>
    </p:spTree>
    <p:extLst>
      <p:ext uri="{BB962C8B-B14F-4D97-AF65-F5344CB8AC3E}">
        <p14:creationId xmlns:p14="http://schemas.microsoft.com/office/powerpoint/2010/main" val="2803701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垃圾收集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垃圾收集器将内存视为有向可达图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可达结点是指从根节点出发能到达的节点</a:t>
            </a:r>
            <a:endParaRPr lang="en-US" altLang="zh-CN" dirty="0"/>
          </a:p>
          <a:p>
            <a:pPr lvl="1"/>
            <a:r>
              <a:rPr lang="zh-CN" altLang="en-US" dirty="0"/>
              <a:t>保守的垃圾收集器：可能将不可达的节点错误标记为可达。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 err="1"/>
              <a:t>Mark&amp;Sweep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/>
              <a:t>Mark</a:t>
            </a:r>
            <a:r>
              <a:rPr lang="zh-CN" altLang="en-US" dirty="0"/>
              <a:t>函数递归查找当前块的内容，找到所有可能关联的块，并标记</a:t>
            </a:r>
            <a:endParaRPr lang="en-US" altLang="zh-CN" dirty="0"/>
          </a:p>
          <a:p>
            <a:pPr lvl="1"/>
            <a:r>
              <a:rPr lang="en-US" altLang="zh-CN" dirty="0"/>
              <a:t>Sweep</a:t>
            </a:r>
            <a:r>
              <a:rPr lang="zh-CN" altLang="en-US" dirty="0"/>
              <a:t>函数遍历堆空间，释放为标记但已分配的所有块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02238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与内存相关的错误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间接引用坏指针</a:t>
            </a:r>
            <a:endParaRPr lang="en-US" altLang="zh-CN" dirty="0"/>
          </a:p>
          <a:p>
            <a:r>
              <a:rPr lang="zh-CN" altLang="en-US" dirty="0"/>
              <a:t>读未初始化的内存</a:t>
            </a:r>
            <a:endParaRPr lang="en-US" altLang="zh-CN" dirty="0"/>
          </a:p>
          <a:p>
            <a:r>
              <a:rPr lang="zh-CN" altLang="en-US" dirty="0"/>
              <a:t>允许栈缓冲区溢出（使用不安全的</a:t>
            </a:r>
            <a:r>
              <a:rPr lang="en-US" altLang="zh-CN" dirty="0"/>
              <a:t>gets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指针大小问题（</a:t>
            </a:r>
            <a:r>
              <a:rPr lang="en-US" altLang="zh-CN" dirty="0"/>
              <a:t>4</a:t>
            </a:r>
            <a:r>
              <a:rPr lang="zh-CN" altLang="en-US" dirty="0"/>
              <a:t>字节</a:t>
            </a:r>
            <a:r>
              <a:rPr lang="en-US" altLang="zh-CN" dirty="0"/>
              <a:t>or8</a:t>
            </a:r>
            <a:r>
              <a:rPr lang="zh-CN" altLang="en-US" dirty="0"/>
              <a:t>字节）</a:t>
            </a:r>
            <a:endParaRPr lang="en-US" altLang="zh-CN" dirty="0"/>
          </a:p>
          <a:p>
            <a:r>
              <a:rPr lang="zh-CN" altLang="en-US" dirty="0"/>
              <a:t>错位错误</a:t>
            </a:r>
            <a:endParaRPr lang="en-US" altLang="zh-CN" dirty="0"/>
          </a:p>
          <a:p>
            <a:r>
              <a:rPr lang="zh-CN" altLang="en-US" dirty="0"/>
              <a:t>引用指针，而不是对象（</a:t>
            </a:r>
            <a:r>
              <a:rPr lang="en-US" altLang="zh-CN" dirty="0"/>
              <a:t>C</a:t>
            </a:r>
            <a:r>
              <a:rPr lang="zh-CN" altLang="en-US" dirty="0"/>
              <a:t>操作符的优先级）</a:t>
            </a:r>
            <a:endParaRPr lang="en-US" altLang="zh-CN" dirty="0"/>
          </a:p>
          <a:p>
            <a:r>
              <a:rPr lang="zh-CN" altLang="en-US" dirty="0"/>
              <a:t>误解指针运算（指针操作时一次加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引用不存在的变量</a:t>
            </a:r>
            <a:endParaRPr lang="en-US" altLang="zh-CN" dirty="0"/>
          </a:p>
          <a:p>
            <a:r>
              <a:rPr lang="zh-CN" altLang="en-US" dirty="0"/>
              <a:t>引用空闲堆块的数据</a:t>
            </a:r>
            <a:endParaRPr lang="en-US" altLang="zh-CN" dirty="0"/>
          </a:p>
          <a:p>
            <a:r>
              <a:rPr lang="zh-CN" altLang="en-US" dirty="0"/>
              <a:t>内存泄漏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79190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B189787-ACD5-4E7A-9F72-34FFE506A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语言与内存有关的坑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F5D5A4-9BF5-4CB8-A0C9-6B0264486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4" y="1529197"/>
            <a:ext cx="2763981" cy="4417650"/>
          </a:xfrm>
        </p:spPr>
        <p:txBody>
          <a:bodyPr/>
          <a:lstStyle/>
          <a:p>
            <a:r>
              <a:rPr lang="zh-CN" altLang="en-US" dirty="0"/>
              <a:t>引用坏指针</a:t>
            </a:r>
            <a:endParaRPr lang="en-US" altLang="zh-CN" dirty="0"/>
          </a:p>
          <a:p>
            <a:r>
              <a:rPr lang="zh-CN" altLang="en-US" dirty="0"/>
              <a:t>内存未初始化</a:t>
            </a:r>
            <a:endParaRPr lang="en-US" altLang="zh-CN" dirty="0"/>
          </a:p>
          <a:p>
            <a:r>
              <a:rPr lang="zh-CN" altLang="en-US" dirty="0"/>
              <a:t>溢出</a:t>
            </a:r>
            <a:endParaRPr lang="en-US" altLang="zh-CN" dirty="0"/>
          </a:p>
          <a:p>
            <a:r>
              <a:rPr lang="zh-CN" altLang="en-US" dirty="0"/>
              <a:t>引用局部变量地址</a:t>
            </a:r>
            <a:endParaRPr lang="en-US" altLang="zh-CN" dirty="0"/>
          </a:p>
          <a:p>
            <a:r>
              <a:rPr lang="en-US" altLang="zh-CN" dirty="0"/>
              <a:t>Use-After-Free</a:t>
            </a:r>
          </a:p>
          <a:p>
            <a:r>
              <a:rPr lang="en-US" altLang="zh-CN" dirty="0"/>
              <a:t>Double-Free</a:t>
            </a:r>
          </a:p>
          <a:p>
            <a:r>
              <a:rPr lang="zh-CN" altLang="en-US" dirty="0"/>
              <a:t>内存泄露</a:t>
            </a:r>
            <a:endParaRPr lang="en-US" altLang="zh-CN" dirty="0"/>
          </a:p>
          <a:p>
            <a:r>
              <a:rPr lang="zh-CN" altLang="en-US" dirty="0"/>
              <a:t>看不懂指针运算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90323252-3211-43F3-9081-42A254FEDAB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867891" y="1529197"/>
            <a:ext cx="6234545" cy="441764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Source: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dirty="0"/>
              <a:t>肖元安 </a:t>
            </a:r>
            <a:r>
              <a:rPr lang="en-US" altLang="zh-CN" dirty="0" err="1"/>
              <a:t>xmcp@pku.edu.cn</a:t>
            </a:r>
            <a:endParaRPr lang="zh-CN" altLang="en-US" dirty="0"/>
          </a:p>
          <a:p>
            <a:pPr marL="0" indent="0">
              <a:buNone/>
            </a:pP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665498D-3B53-43EF-89C0-CEF80C44A4F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FB76574-0F91-4E7F-AD72-9C542757A9E7}" type="datetime10">
              <a:rPr lang="zh-CN" altLang="en-US" smtClean="0"/>
              <a:t>19:20</a:t>
            </a:fld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2D44B5A-AC0A-4971-8784-5B1DF76C0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0DF2-FC2C-4443-A043-BE5DC0D2AED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94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B189787-ACD5-4E7A-9F72-34FFE506A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语言与内存有关的坑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F5D5A4-9BF5-4CB8-A0C9-6B0264486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4" y="1529197"/>
            <a:ext cx="2763981" cy="4417650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引用坏指针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/>
              <a:t>内存未初始化</a:t>
            </a:r>
            <a:endParaRPr lang="en-US" altLang="zh-CN" dirty="0"/>
          </a:p>
          <a:p>
            <a:r>
              <a:rPr lang="zh-CN" altLang="en-US" dirty="0"/>
              <a:t>溢出</a:t>
            </a:r>
            <a:endParaRPr lang="en-US" altLang="zh-CN" dirty="0"/>
          </a:p>
          <a:p>
            <a:r>
              <a:rPr lang="zh-CN" altLang="en-US" dirty="0"/>
              <a:t>引用局部变量地址</a:t>
            </a:r>
            <a:endParaRPr lang="en-US" altLang="zh-CN" dirty="0"/>
          </a:p>
          <a:p>
            <a:r>
              <a:rPr lang="en-US" altLang="zh-CN" dirty="0"/>
              <a:t>Use-After-Free</a:t>
            </a:r>
          </a:p>
          <a:p>
            <a:r>
              <a:rPr lang="en-US" altLang="zh-CN" dirty="0"/>
              <a:t>Double-Free</a:t>
            </a:r>
          </a:p>
          <a:p>
            <a:r>
              <a:rPr lang="zh-CN" altLang="en-US" dirty="0"/>
              <a:t>内存泄露</a:t>
            </a:r>
            <a:endParaRPr lang="en-US" altLang="zh-CN" dirty="0"/>
          </a:p>
          <a:p>
            <a:r>
              <a:rPr lang="zh-CN" altLang="en-US" dirty="0"/>
              <a:t>看不懂指针运算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90323252-3211-43F3-9081-42A254FEDAB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867891" y="1529197"/>
            <a:ext cx="6234545" cy="441764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int </a:t>
            </a:r>
            <a:r>
              <a:rPr lang="en-US" altLang="zh-CN" sz="1800" dirty="0" err="1">
                <a:latin typeface="Consolas" panose="020B0609020204030204" pitchFamily="49" charset="0"/>
              </a:rPr>
              <a:t>val</a:t>
            </a:r>
            <a:r>
              <a:rPr lang="en-US" altLang="zh-CN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 err="1">
                <a:latin typeface="Consolas" panose="020B0609020204030204" pitchFamily="49" charset="0"/>
              </a:rPr>
              <a:t>scanf</a:t>
            </a:r>
            <a:r>
              <a:rPr lang="en-US" altLang="zh-CN" sz="1800" dirty="0">
                <a:latin typeface="Consolas" panose="020B0609020204030204" pitchFamily="49" charset="0"/>
              </a:rPr>
              <a:t>("%d", </a:t>
            </a:r>
            <a:r>
              <a:rPr lang="en-US" altLang="zh-CN" sz="1800" dirty="0" err="1">
                <a:latin typeface="Consolas" panose="020B0609020204030204" pitchFamily="49" charset="0"/>
              </a:rPr>
              <a:t>val</a:t>
            </a:r>
            <a:r>
              <a:rPr lang="en-US" altLang="zh-CN" sz="1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altLang="zh-CN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strike="sngStrike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建议重修计概</a:t>
            </a:r>
            <a:endParaRPr lang="en-US" altLang="zh-CN" strike="sngStrike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70D196-F6ED-47C7-8AF4-518F0EC6124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7AE0594-42AC-4CF6-8ABA-787A5961D786}" type="datetime10">
              <a:rPr lang="zh-CN" altLang="en-US" smtClean="0"/>
              <a:t>19:20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CE6A88F-49C0-492C-AF95-BEF88EFC1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0DF2-FC2C-4443-A043-BE5DC0D2AED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08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B189787-ACD5-4E7A-9F72-34FFE506A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语言与内存有关的坑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F5D5A4-9BF5-4CB8-A0C9-6B0264486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4" y="1529197"/>
            <a:ext cx="2763981" cy="4417650"/>
          </a:xfrm>
        </p:spPr>
        <p:txBody>
          <a:bodyPr/>
          <a:lstStyle/>
          <a:p>
            <a:r>
              <a:rPr lang="zh-CN" altLang="en-US" dirty="0"/>
              <a:t>引用坏指针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内存未初始化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/>
              <a:t>溢出</a:t>
            </a:r>
            <a:endParaRPr lang="en-US" altLang="zh-CN" dirty="0"/>
          </a:p>
          <a:p>
            <a:r>
              <a:rPr lang="zh-CN" altLang="en-US" dirty="0"/>
              <a:t>引用局部变量地址</a:t>
            </a:r>
            <a:endParaRPr lang="en-US" altLang="zh-CN" dirty="0"/>
          </a:p>
          <a:p>
            <a:r>
              <a:rPr lang="en-US" altLang="zh-CN" dirty="0"/>
              <a:t>Use-After-Free</a:t>
            </a:r>
          </a:p>
          <a:p>
            <a:r>
              <a:rPr lang="en-US" altLang="zh-CN" dirty="0"/>
              <a:t>Double-Free</a:t>
            </a:r>
          </a:p>
          <a:p>
            <a:r>
              <a:rPr lang="zh-CN" altLang="en-US" dirty="0"/>
              <a:t>内存泄露</a:t>
            </a:r>
            <a:endParaRPr lang="en-US" altLang="zh-CN" dirty="0"/>
          </a:p>
          <a:p>
            <a:r>
              <a:rPr lang="zh-CN" altLang="en-US" dirty="0"/>
              <a:t>看不懂指针运算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90323252-3211-43F3-9081-42A254FEDAB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867891" y="1529197"/>
            <a:ext cx="6234545" cy="4417649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malloc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>
                <a:latin typeface="Consolas" panose="020B0609020204030204" pitchFamily="49" charset="0"/>
              </a:rPr>
              <a:t>和栈上的变量的初始值是不确定的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calloc</a:t>
            </a:r>
            <a:r>
              <a:rPr lang="zh-CN" altLang="en-US" dirty="0">
                <a:latin typeface="Consolas" panose="020B0609020204030204" pitchFamily="49" charset="0"/>
              </a:rPr>
              <a:t>、全局变量、</a:t>
            </a:r>
            <a:r>
              <a:rPr lang="en-US" altLang="zh-CN" dirty="0" err="1">
                <a:latin typeface="Consolas" panose="020B0609020204030204" pitchFamily="49" charset="0"/>
              </a:rPr>
              <a:t>mmap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>
                <a:latin typeface="Consolas" panose="020B0609020204030204" pitchFamily="49" charset="0"/>
              </a:rPr>
              <a:t>保证初始化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err="1">
                <a:latin typeface="Consolas" panose="020B0609020204030204" pitchFamily="49" charset="0"/>
              </a:rPr>
              <a:t>memset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0AC76F-A538-487D-82F8-D2E05FBB16D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8512B03-7C65-4B12-B9FA-98C7C0FBD7FE}" type="datetime10">
              <a:rPr lang="zh-CN" altLang="en-US" smtClean="0"/>
              <a:t>19:20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BD48386-5556-4729-9700-8AF798CA4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0DF2-FC2C-4443-A043-BE5DC0D2AED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27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B189787-ACD5-4E7A-9F72-34FFE506A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语言与内存有关的坑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F5D5A4-9BF5-4CB8-A0C9-6B0264486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4" y="1529197"/>
            <a:ext cx="2763981" cy="4417650"/>
          </a:xfrm>
        </p:spPr>
        <p:txBody>
          <a:bodyPr/>
          <a:lstStyle/>
          <a:p>
            <a:r>
              <a:rPr lang="zh-CN" altLang="en-US" dirty="0"/>
              <a:t>引用坏指针</a:t>
            </a:r>
            <a:endParaRPr lang="en-US" altLang="zh-CN" dirty="0"/>
          </a:p>
          <a:p>
            <a:r>
              <a:rPr lang="zh-CN" altLang="en-US" dirty="0"/>
              <a:t>内存未初始化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溢出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/>
              <a:t>引用局部变量地址</a:t>
            </a:r>
            <a:endParaRPr lang="en-US" altLang="zh-CN" dirty="0"/>
          </a:p>
          <a:p>
            <a:r>
              <a:rPr lang="en-US" altLang="zh-CN" dirty="0"/>
              <a:t>Use-After-Free</a:t>
            </a:r>
          </a:p>
          <a:p>
            <a:r>
              <a:rPr lang="en-US" altLang="zh-CN" dirty="0"/>
              <a:t>Double-Free</a:t>
            </a:r>
          </a:p>
          <a:p>
            <a:r>
              <a:rPr lang="zh-CN" altLang="en-US" dirty="0"/>
              <a:t>内存泄露</a:t>
            </a:r>
            <a:endParaRPr lang="en-US" altLang="zh-CN" dirty="0"/>
          </a:p>
          <a:p>
            <a:r>
              <a:rPr lang="zh-CN" altLang="en-US" dirty="0"/>
              <a:t>看不懂指针运算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90323252-3211-43F3-9081-42A254FEDAB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867891" y="1529197"/>
            <a:ext cx="6234545" cy="4417649"/>
          </a:xfrm>
        </p:spPr>
        <p:txBody>
          <a:bodyPr/>
          <a:lstStyle/>
          <a:p>
            <a:r>
              <a:rPr lang="en-US" altLang="zh-CN" dirty="0">
                <a:latin typeface="+mn-ea"/>
              </a:rPr>
              <a:t>Off-By-One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sz="1800" dirty="0">
                <a:latin typeface="Consolas" panose="020B0609020204030204" pitchFamily="49" charset="0"/>
              </a:rPr>
              <a:t>char s[5]="hello";</a:t>
            </a:r>
            <a:br>
              <a:rPr lang="en-US" altLang="zh-CN" sz="1800" dirty="0">
                <a:latin typeface="Consolas" panose="020B0609020204030204" pitchFamily="49" charset="0"/>
              </a:rPr>
            </a:br>
            <a:r>
              <a:rPr lang="en-US" altLang="zh-CN" sz="1800" dirty="0">
                <a:latin typeface="Consolas" panose="020B0609020204030204" pitchFamily="49" charset="0"/>
              </a:rPr>
              <a:t>for(int </a:t>
            </a:r>
            <a:r>
              <a:rPr lang="en-US" altLang="zh-CN" sz="1800" dirty="0" err="1"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latin typeface="Consolas" panose="020B0609020204030204" pitchFamily="49" charset="0"/>
              </a:rPr>
              <a:t>=0;i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&lt;=</a:t>
            </a:r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1800" dirty="0" err="1">
                <a:latin typeface="Consolas" panose="020B0609020204030204" pitchFamily="49" charset="0"/>
              </a:rPr>
              <a:t>;i</a:t>
            </a:r>
            <a:r>
              <a:rPr lang="en-US" altLang="zh-CN" sz="1800" dirty="0">
                <a:latin typeface="Consolas" panose="020B0609020204030204" pitchFamily="49" charset="0"/>
              </a:rPr>
              <a:t>++) {…}</a:t>
            </a:r>
          </a:p>
          <a:p>
            <a:endParaRPr lang="en-US" altLang="zh-CN" sz="1800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对类型的理解不够扎实</a:t>
            </a:r>
            <a:br>
              <a:rPr lang="en-US" altLang="zh-CN" sz="1800" dirty="0">
                <a:latin typeface="Consolas" panose="020B0609020204030204" pitchFamily="49" charset="0"/>
              </a:rPr>
            </a:br>
            <a:r>
              <a:rPr lang="en-US" altLang="zh-CN" sz="1800" dirty="0">
                <a:latin typeface="Consolas" panose="020B0609020204030204" pitchFamily="49" charset="0"/>
              </a:rPr>
              <a:t>int **A=malloc(N*</a:t>
            </a:r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sizeof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(int)</a:t>
            </a:r>
            <a:r>
              <a:rPr lang="en-US" altLang="zh-CN" sz="1800" dirty="0">
                <a:latin typeface="Consolas" panose="020B0609020204030204" pitchFamily="49" charset="0"/>
              </a:rPr>
              <a:t>);</a:t>
            </a:r>
          </a:p>
          <a:p>
            <a:endParaRPr lang="en-US" altLang="zh-CN" sz="1800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调用</a:t>
            </a:r>
            <a:r>
              <a:rPr lang="en-US" altLang="zh-CN" sz="15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C </a:t>
            </a:r>
            <a:r>
              <a:rPr lang="zh-CN" altLang="en-US" sz="15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语言</a:t>
            </a:r>
            <a:r>
              <a:rPr lang="zh-CN" altLang="en-US" sz="15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遍地都是的</a:t>
            </a:r>
            <a:r>
              <a:rPr lang="zh-CN" altLang="en-US" dirty="0">
                <a:latin typeface="Consolas" panose="020B0609020204030204" pitchFamily="49" charset="0"/>
              </a:rPr>
              <a:t>不检查尺寸的函数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err="1">
                <a:latin typeface="Consolas" panose="020B0609020204030204" pitchFamily="49" charset="0"/>
              </a:rPr>
              <a:t>strcpy</a:t>
            </a:r>
            <a:r>
              <a:rPr lang="zh-CN" altLang="en-US" dirty="0">
                <a:latin typeface="Consolas" panose="020B0609020204030204" pitchFamily="49" charset="0"/>
              </a:rPr>
              <a:t>、</a:t>
            </a:r>
            <a:r>
              <a:rPr lang="en-US" altLang="zh-CN" dirty="0">
                <a:latin typeface="Consolas" panose="020B0609020204030204" pitchFamily="49" charset="0"/>
              </a:rPr>
              <a:t>gets</a:t>
            </a:r>
            <a:r>
              <a:rPr lang="en-US" altLang="zh-CN" dirty="0">
                <a:latin typeface="+mn-ea"/>
              </a:rPr>
              <a:t>……</a:t>
            </a:r>
          </a:p>
          <a:p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……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0B0BB6-A67D-4C19-BA73-CFCA134DEEA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39E4D44-7D68-4C3C-8531-295F3C753EFF}" type="datetime10">
              <a:rPr lang="zh-CN" altLang="en-US" smtClean="0"/>
              <a:t>19:20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3934158-A19A-42A9-AE6A-8DFE3254C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0DF2-FC2C-4443-A043-BE5DC0D2AED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45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B189787-ACD5-4E7A-9F72-34FFE506A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语言与内存有关的坑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F5D5A4-9BF5-4CB8-A0C9-6B0264486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4" y="1529197"/>
            <a:ext cx="2763981" cy="4417650"/>
          </a:xfrm>
        </p:spPr>
        <p:txBody>
          <a:bodyPr/>
          <a:lstStyle/>
          <a:p>
            <a:r>
              <a:rPr lang="zh-CN" altLang="en-US" dirty="0"/>
              <a:t>引用坏指针</a:t>
            </a:r>
            <a:endParaRPr lang="en-US" altLang="zh-CN" dirty="0"/>
          </a:p>
          <a:p>
            <a:r>
              <a:rPr lang="zh-CN" altLang="en-US" dirty="0"/>
              <a:t>内存未初始化</a:t>
            </a:r>
            <a:endParaRPr lang="en-US" altLang="zh-CN" dirty="0"/>
          </a:p>
          <a:p>
            <a:r>
              <a:rPr lang="zh-CN" altLang="en-US" dirty="0"/>
              <a:t>溢出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引用局部变量地址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/>
              <a:t>Use-After-Free</a:t>
            </a:r>
          </a:p>
          <a:p>
            <a:r>
              <a:rPr lang="en-US" altLang="zh-CN" dirty="0"/>
              <a:t>Double-Free</a:t>
            </a:r>
          </a:p>
          <a:p>
            <a:r>
              <a:rPr lang="zh-CN" altLang="en-US" dirty="0"/>
              <a:t>内存泄露</a:t>
            </a:r>
            <a:endParaRPr lang="en-US" altLang="zh-CN" dirty="0"/>
          </a:p>
          <a:p>
            <a:r>
              <a:rPr lang="zh-CN" altLang="en-US" dirty="0"/>
              <a:t>看不懂指针运算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90323252-3211-43F3-9081-42A254FEDAB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867891" y="1529197"/>
            <a:ext cx="6234545" cy="44176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char *foo() {</a:t>
            </a: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char result[]="foo";</a:t>
            </a: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</a:t>
            </a:r>
            <a:r>
              <a:rPr lang="en-US" altLang="zh-CN" sz="1800">
                <a:latin typeface="Consolas" panose="020B0609020204030204" pitchFamily="49" charset="0"/>
              </a:rPr>
              <a:t>return </a:t>
            </a:r>
            <a:r>
              <a:rPr lang="en-US" altLang="zh-CN" sz="1800">
                <a:solidFill>
                  <a:srgbClr val="FF0000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altLang="zh-CN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C </a:t>
            </a:r>
            <a:r>
              <a:rPr lang="zh-CN" altLang="en-US" dirty="0">
                <a:latin typeface="Consolas" panose="020B0609020204030204" pitchFamily="49" charset="0"/>
              </a:rPr>
              <a:t>语言没有提供完美的解决办法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sz="1800" dirty="0">
                <a:latin typeface="Consolas" panose="020B0609020204030204" pitchFamily="49" charset="0"/>
              </a:rPr>
              <a:t>char</a:t>
            </a:r>
            <a:r>
              <a:rPr lang="zh-CN" altLang="en-US" sz="1800" dirty="0"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latin typeface="Consolas" panose="020B0609020204030204" pitchFamily="49" charset="0"/>
              </a:rPr>
              <a:t>*result=malloc(N);</a:t>
            </a:r>
          </a:p>
          <a:p>
            <a:r>
              <a:rPr lang="en-US" altLang="zh-CN" sz="1800" dirty="0">
                <a:latin typeface="Consolas" panose="020B0609020204030204" pitchFamily="49" charset="0"/>
              </a:rPr>
              <a:t>static char result[N];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47BC6B-85A7-495B-B837-474D40FB43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3B66C0A-A9DF-4B1E-8A7D-5E004FFD56EF}" type="datetime10">
              <a:rPr lang="zh-CN" altLang="en-US" smtClean="0"/>
              <a:t>19:20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88CFD5C-F151-421C-A4B4-D0305181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0DF2-FC2C-4443-A043-BE5DC0D2AED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65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AF145-5B26-4D43-957B-AE317080A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9FEA75-499A-4113-90C2-2501C98E3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zh-CN" altLang="en-US" sz="1950" dirty="0"/>
              <a:t>动态内存分配</a:t>
            </a:r>
            <a:endParaRPr lang="en-US" altLang="zh-CN" sz="1950" dirty="0"/>
          </a:p>
          <a:p>
            <a:pPr lvl="1"/>
            <a:endParaRPr lang="en-US" altLang="zh-CN" sz="1950" dirty="0"/>
          </a:p>
          <a:p>
            <a:pPr lvl="2"/>
            <a:r>
              <a:rPr lang="zh-CN" altLang="en-US" sz="1950" dirty="0"/>
              <a:t>分配器的操作</a:t>
            </a:r>
            <a:endParaRPr lang="en-US" altLang="zh-CN" sz="1950" dirty="0"/>
          </a:p>
          <a:p>
            <a:pPr lvl="3"/>
            <a:r>
              <a:rPr lang="zh-CN" altLang="en-US" sz="1800" dirty="0"/>
              <a:t>空闲块组织</a:t>
            </a:r>
            <a:endParaRPr lang="en-US" altLang="zh-CN" sz="1800" dirty="0"/>
          </a:p>
          <a:p>
            <a:pPr lvl="3"/>
            <a:r>
              <a:rPr lang="zh-CN" altLang="en-US" sz="1800" dirty="0"/>
              <a:t>放置</a:t>
            </a:r>
            <a:endParaRPr lang="en-US" altLang="zh-CN" sz="1800" dirty="0"/>
          </a:p>
          <a:p>
            <a:pPr lvl="3"/>
            <a:r>
              <a:rPr lang="zh-CN" altLang="en-US" sz="1800" dirty="0"/>
              <a:t>分割</a:t>
            </a:r>
            <a:endParaRPr lang="en-US" altLang="zh-CN" sz="1800" dirty="0"/>
          </a:p>
          <a:p>
            <a:pPr lvl="3"/>
            <a:r>
              <a:rPr lang="zh-CN" altLang="en-US" sz="1800" dirty="0"/>
              <a:t>合并</a:t>
            </a:r>
            <a:endParaRPr lang="en-US" altLang="zh-CN" sz="1800" dirty="0"/>
          </a:p>
          <a:p>
            <a:pPr lvl="3"/>
            <a:endParaRPr lang="en-US" altLang="zh-CN" sz="1800" dirty="0"/>
          </a:p>
          <a:p>
            <a:pPr lvl="2"/>
            <a:r>
              <a:rPr lang="zh-CN" altLang="en-US" sz="1800" dirty="0"/>
              <a:t>空闲块组织方式</a:t>
            </a:r>
            <a:endParaRPr lang="en-US" altLang="zh-CN" sz="1800" dirty="0"/>
          </a:p>
          <a:p>
            <a:pPr lvl="3"/>
            <a:r>
              <a:rPr lang="zh-CN" altLang="en-US" sz="1650" dirty="0"/>
              <a:t>隐式空闲链表</a:t>
            </a:r>
            <a:endParaRPr lang="en-US" altLang="zh-CN" sz="1650" dirty="0"/>
          </a:p>
          <a:p>
            <a:pPr lvl="3"/>
            <a:r>
              <a:rPr lang="zh-CN" altLang="en-US" sz="1650" dirty="0"/>
              <a:t>显式空闲链表</a:t>
            </a:r>
            <a:endParaRPr lang="en-US" altLang="zh-CN" sz="1650" dirty="0"/>
          </a:p>
          <a:p>
            <a:pPr lvl="3"/>
            <a:r>
              <a:rPr lang="zh-CN" altLang="en-US" sz="1650" dirty="0"/>
              <a:t>分离空闲链表</a:t>
            </a:r>
            <a:endParaRPr lang="en-US" altLang="zh-CN" sz="1650" dirty="0"/>
          </a:p>
          <a:p>
            <a:pPr lvl="3"/>
            <a:endParaRPr lang="en-US" altLang="zh-CN" sz="1800" dirty="0"/>
          </a:p>
          <a:p>
            <a:pPr lvl="3"/>
            <a:endParaRPr lang="en-US" altLang="zh-CN" sz="1800" dirty="0"/>
          </a:p>
          <a:p>
            <a:pPr lvl="1"/>
            <a:r>
              <a:rPr lang="zh-CN" altLang="en-US" sz="1950" dirty="0"/>
              <a:t>网络编程</a:t>
            </a:r>
          </a:p>
        </p:txBody>
      </p:sp>
    </p:spTree>
    <p:extLst>
      <p:ext uri="{BB962C8B-B14F-4D97-AF65-F5344CB8AC3E}">
        <p14:creationId xmlns:p14="http://schemas.microsoft.com/office/powerpoint/2010/main" val="2739702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B189787-ACD5-4E7A-9F72-34FFE506A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语言与内存有关的坑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F5D5A4-9BF5-4CB8-A0C9-6B0264486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4" y="1529197"/>
            <a:ext cx="2763981" cy="4417650"/>
          </a:xfrm>
        </p:spPr>
        <p:txBody>
          <a:bodyPr/>
          <a:lstStyle/>
          <a:p>
            <a:r>
              <a:rPr lang="zh-CN" altLang="en-US" dirty="0"/>
              <a:t>引用坏指针</a:t>
            </a:r>
            <a:endParaRPr lang="en-US" altLang="zh-CN" dirty="0"/>
          </a:p>
          <a:p>
            <a:r>
              <a:rPr lang="zh-CN" altLang="en-US" dirty="0"/>
              <a:t>内存未初始化</a:t>
            </a:r>
            <a:endParaRPr lang="en-US" altLang="zh-CN" dirty="0"/>
          </a:p>
          <a:p>
            <a:r>
              <a:rPr lang="zh-CN" altLang="en-US" dirty="0"/>
              <a:t>溢出</a:t>
            </a:r>
            <a:endParaRPr lang="en-US" altLang="zh-CN" dirty="0"/>
          </a:p>
          <a:p>
            <a:r>
              <a:rPr lang="zh-CN" altLang="en-US" dirty="0"/>
              <a:t>引用局部变量地址</a:t>
            </a:r>
            <a:endParaRPr lang="en-US" altLang="zh-CN" dirty="0"/>
          </a:p>
          <a:p>
            <a:r>
              <a:rPr lang="en-US" altLang="zh-CN" b="1" dirty="0">
                <a:solidFill>
                  <a:srgbClr val="FF0000"/>
                </a:solidFill>
              </a:rPr>
              <a:t>Use-After-Free</a:t>
            </a:r>
          </a:p>
          <a:p>
            <a:r>
              <a:rPr lang="en-US" altLang="zh-CN" dirty="0"/>
              <a:t>Double-Free</a:t>
            </a:r>
          </a:p>
          <a:p>
            <a:r>
              <a:rPr lang="zh-CN" altLang="en-US" dirty="0"/>
              <a:t>内存泄露</a:t>
            </a:r>
            <a:endParaRPr lang="en-US" altLang="zh-CN" dirty="0"/>
          </a:p>
          <a:p>
            <a:r>
              <a:rPr lang="zh-CN" altLang="en-US" dirty="0"/>
              <a:t>看不懂指针运算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90323252-3211-43F3-9081-42A254FEDAB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867891" y="1529197"/>
            <a:ext cx="6234545" cy="44176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int *</a:t>
            </a:r>
            <a:r>
              <a:rPr lang="en-US" altLang="zh-CN" sz="1800" dirty="0" err="1">
                <a:latin typeface="Consolas" panose="020B0609020204030204" pitchFamily="49" charset="0"/>
              </a:rPr>
              <a:t>ptr</a:t>
            </a:r>
            <a:r>
              <a:rPr lang="en-US" altLang="zh-CN" sz="1800" dirty="0">
                <a:latin typeface="Consolas" panose="020B0609020204030204" pitchFamily="49" charset="0"/>
              </a:rPr>
              <a:t>=malloc(N);</a:t>
            </a: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free(</a:t>
            </a:r>
            <a:r>
              <a:rPr lang="en-US" altLang="zh-CN" sz="1800" dirty="0" err="1">
                <a:latin typeface="Consolas" panose="020B0609020204030204" pitchFamily="49" charset="0"/>
              </a:rPr>
              <a:t>ptr</a:t>
            </a:r>
            <a:r>
              <a:rPr lang="en-US" altLang="zh-CN" sz="1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// ...</a:t>
            </a: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*</a:t>
            </a:r>
            <a:r>
              <a:rPr lang="en-US" altLang="zh-CN" sz="1800" dirty="0" err="1">
                <a:latin typeface="Consolas" panose="020B0609020204030204" pitchFamily="49" charset="0"/>
              </a:rPr>
              <a:t>ptr</a:t>
            </a:r>
            <a:r>
              <a:rPr lang="en-US" altLang="zh-CN" sz="1800" dirty="0">
                <a:latin typeface="Consolas" panose="020B0609020204030204" pitchFamily="49" charset="0"/>
              </a:rPr>
              <a:t>=1;</a:t>
            </a:r>
          </a:p>
          <a:p>
            <a:pPr marL="0" indent="0">
              <a:buNone/>
            </a:pPr>
            <a:endParaRPr lang="en-US" altLang="zh-CN" sz="1800" dirty="0">
              <a:latin typeface="Consolas" panose="020B0609020204030204" pitchFamily="49" charset="0"/>
            </a:endParaRPr>
          </a:p>
          <a:p>
            <a:r>
              <a:rPr lang="zh-CN" altLang="en-US" sz="1800" dirty="0">
                <a:latin typeface="Consolas" panose="020B0609020204030204" pitchFamily="49" charset="0"/>
              </a:rPr>
              <a:t>这个块被分配给别的变量了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sz="1800" dirty="0">
                <a:latin typeface="+mn-ea"/>
              </a:rPr>
              <a:t>　→ 覆盖其他变量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sz="1800" dirty="0">
              <a:latin typeface="Consolas" panose="020B0609020204030204" pitchFamily="49" charset="0"/>
            </a:endParaRPr>
          </a:p>
          <a:p>
            <a:r>
              <a:rPr lang="zh-CN" altLang="en-US" sz="1800" dirty="0">
                <a:latin typeface="Consolas" panose="020B0609020204030204" pitchFamily="49" charset="0"/>
              </a:rPr>
              <a:t>这个块还是空闲的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sz="1800" dirty="0">
                <a:latin typeface="+mn-ea"/>
              </a:rPr>
              <a:t>　→ </a:t>
            </a:r>
            <a:r>
              <a:rPr lang="zh-CN" altLang="en-US" sz="1800" dirty="0">
                <a:latin typeface="Consolas" panose="020B0609020204030204" pitchFamily="49" charset="0"/>
              </a:rPr>
              <a:t>堆结构原地爆炸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9256F75F-3DBC-4431-B177-551FC09A662C}"/>
              </a:ext>
            </a:extLst>
          </p:cNvPr>
          <p:cNvGrpSpPr/>
          <p:nvPr/>
        </p:nvGrpSpPr>
        <p:grpSpPr>
          <a:xfrm>
            <a:off x="5903358" y="2614827"/>
            <a:ext cx="2873579" cy="2246387"/>
            <a:chOff x="7871144" y="2343436"/>
            <a:chExt cx="3831438" cy="2995182"/>
          </a:xfrm>
        </p:grpSpPr>
        <p:pic>
          <p:nvPicPr>
            <p:cNvPr id="8" name="内容占位符 6">
              <a:extLst>
                <a:ext uri="{FF2B5EF4-FFF2-40B4-BE49-F238E27FC236}">
                  <a16:creationId xmlns:a16="http://schemas.microsoft.com/office/drawing/2014/main" id="{8E9EA3CB-AD3F-4440-8546-D2BB28D06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92692" y="2343436"/>
              <a:ext cx="2209890" cy="2995182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9BB3DB7-6C3B-4707-9AC9-C62C457EE736}"/>
                </a:ext>
              </a:extLst>
            </p:cNvPr>
            <p:cNvSpPr txBox="1"/>
            <p:nvPr/>
          </p:nvSpPr>
          <p:spPr>
            <a:xfrm>
              <a:off x="7871144" y="2854036"/>
              <a:ext cx="162154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ptr</a:t>
              </a:r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→</a:t>
              </a:r>
            </a:p>
          </p:txBody>
        </p: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A9773F8-006D-4FA5-A705-0695A63E443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05F73F0-B2C0-47DD-9DA8-328B233DE359}" type="datetime10">
              <a:rPr lang="zh-CN" altLang="en-US" smtClean="0"/>
              <a:t>19:20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BA41ED3-B998-4FE1-97AB-52ECE384C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0DF2-FC2C-4443-A043-BE5DC0D2AED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04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B189787-ACD5-4E7A-9F72-34FFE506A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语言与内存有关的坑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F5D5A4-9BF5-4CB8-A0C9-6B0264486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4" y="1529197"/>
            <a:ext cx="2763981" cy="4417650"/>
          </a:xfrm>
        </p:spPr>
        <p:txBody>
          <a:bodyPr/>
          <a:lstStyle/>
          <a:p>
            <a:r>
              <a:rPr lang="zh-CN" altLang="en-US" dirty="0"/>
              <a:t>引用坏指针</a:t>
            </a:r>
            <a:endParaRPr lang="en-US" altLang="zh-CN" dirty="0"/>
          </a:p>
          <a:p>
            <a:r>
              <a:rPr lang="zh-CN" altLang="en-US" dirty="0"/>
              <a:t>内存未初始化</a:t>
            </a:r>
            <a:endParaRPr lang="en-US" altLang="zh-CN" dirty="0"/>
          </a:p>
          <a:p>
            <a:r>
              <a:rPr lang="zh-CN" altLang="en-US" dirty="0"/>
              <a:t>溢出</a:t>
            </a:r>
            <a:endParaRPr lang="en-US" altLang="zh-CN" dirty="0"/>
          </a:p>
          <a:p>
            <a:r>
              <a:rPr lang="zh-CN" altLang="en-US" dirty="0"/>
              <a:t>引用局部变量地址</a:t>
            </a:r>
            <a:endParaRPr lang="en-US" altLang="zh-CN" dirty="0"/>
          </a:p>
          <a:p>
            <a:r>
              <a:rPr lang="en-US" altLang="zh-CN" dirty="0"/>
              <a:t>Use-After-Free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Double-Free</a:t>
            </a:r>
          </a:p>
          <a:p>
            <a:r>
              <a:rPr lang="zh-CN" altLang="en-US" dirty="0"/>
              <a:t>内存泄露</a:t>
            </a:r>
            <a:endParaRPr lang="en-US" altLang="zh-CN" dirty="0"/>
          </a:p>
          <a:p>
            <a:r>
              <a:rPr lang="zh-CN" altLang="en-US" dirty="0"/>
              <a:t>看不懂指针运算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90323252-3211-43F3-9081-42A254FEDAB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867891" y="1529197"/>
            <a:ext cx="6234545" cy="441764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int *p=malloc(N);</a:t>
            </a: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free(p);</a:t>
            </a: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free(p);</a:t>
            </a: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如果库不检测这个问题</a:t>
            </a:r>
            <a:r>
              <a:rPr lang="en-US" altLang="zh-CN" dirty="0">
                <a:latin typeface="+mn-ea"/>
              </a:rPr>
              <a:t>……</a:t>
            </a:r>
          </a:p>
          <a:p>
            <a:pPr lvl="1"/>
            <a:r>
              <a:rPr lang="zh-CN" altLang="en-US" dirty="0">
                <a:latin typeface="Consolas" panose="020B0609020204030204" pitchFamily="49" charset="0"/>
              </a:rPr>
              <a:t>内存块被插入到空闲链表两次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/>
            <a:r>
              <a:rPr lang="zh-CN" altLang="en-US" dirty="0">
                <a:latin typeface="Consolas" panose="020B0609020204030204" pitchFamily="49" charset="0"/>
              </a:rPr>
              <a:t>链表原地成环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/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+mn-ea"/>
              </a:rPr>
              <a:t>glibc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试图检测这个问题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sz="15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（立刻，或者在未来的某个时间）</a:t>
            </a:r>
            <a:r>
              <a:rPr lang="zh-CN" altLang="en-US" dirty="0">
                <a:latin typeface="+mn-ea"/>
              </a:rPr>
              <a:t>崩溃</a:t>
            </a: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163D5CB3-8C3B-430F-91EA-075043830711}"/>
              </a:ext>
            </a:extLst>
          </p:cNvPr>
          <p:cNvGrpSpPr/>
          <p:nvPr/>
        </p:nvGrpSpPr>
        <p:grpSpPr>
          <a:xfrm>
            <a:off x="6304195" y="2537456"/>
            <a:ext cx="2604279" cy="2149976"/>
            <a:chOff x="8405593" y="2240274"/>
            <a:chExt cx="3472372" cy="2866635"/>
          </a:xfrm>
        </p:grpSpPr>
        <p:pic>
          <p:nvPicPr>
            <p:cNvPr id="28" name="内容占位符 6">
              <a:extLst>
                <a:ext uri="{FF2B5EF4-FFF2-40B4-BE49-F238E27FC236}">
                  <a16:creationId xmlns:a16="http://schemas.microsoft.com/office/drawing/2014/main" id="{68261BA8-1FA1-4228-AC07-AC1F888B3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62919" y="2240274"/>
              <a:ext cx="2115046" cy="2866635"/>
            </a:xfrm>
            <a:prstGeom prst="rect">
              <a:avLst/>
            </a:prstGeom>
          </p:spPr>
        </p:pic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3517929C-DA07-4C4C-AA64-68181BDE9A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70366" y="2556564"/>
              <a:ext cx="238087" cy="38890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F3919C4-E0BD-456F-9432-052DCF85C3F9}"/>
                </a:ext>
              </a:extLst>
            </p:cNvPr>
            <p:cNvSpPr txBox="1"/>
            <p:nvPr/>
          </p:nvSpPr>
          <p:spPr>
            <a:xfrm>
              <a:off x="8405593" y="2286499"/>
              <a:ext cx="1220511" cy="73866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b="1" dirty="0"/>
                <a:t>size</a:t>
              </a:r>
            </a:p>
            <a:p>
              <a:pPr algn="ctr"/>
              <a:r>
                <a:rPr lang="en-US" altLang="zh-CN" sz="1500" b="1" dirty="0"/>
                <a:t>head</a:t>
              </a:r>
              <a:endParaRPr lang="zh-CN" altLang="en-US" sz="1500" b="1" dirty="0"/>
            </a:p>
          </p:txBody>
        </p:sp>
        <p:cxnSp>
          <p:nvCxnSpPr>
            <p:cNvPr id="18" name="连接符: 曲线 17">
              <a:extLst>
                <a:ext uri="{FF2B5EF4-FFF2-40B4-BE49-F238E27FC236}">
                  <a16:creationId xmlns:a16="http://schemas.microsoft.com/office/drawing/2014/main" id="{C227158F-10C1-49C8-B756-1C46F0D352C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0723673" y="2440827"/>
              <a:ext cx="704721" cy="359028"/>
            </a:xfrm>
            <a:prstGeom prst="curvedConnector3">
              <a:avLst>
                <a:gd name="adj1" fmla="val 131096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连接符: 曲线 33">
              <a:extLst>
                <a:ext uri="{FF2B5EF4-FFF2-40B4-BE49-F238E27FC236}">
                  <a16:creationId xmlns:a16="http://schemas.microsoft.com/office/drawing/2014/main" id="{3B8209F9-8A8F-4720-ACA5-41842096F0A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0919521" y="2642107"/>
              <a:ext cx="1161924" cy="413670"/>
            </a:xfrm>
            <a:prstGeom prst="curvedConnector3">
              <a:avLst>
                <a:gd name="adj1" fmla="val 118204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F7AE1A-D593-435D-8CD4-3C123010A8A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4795C97-BAC7-47B5-BDC3-6865DB666B28}" type="datetime10">
              <a:rPr lang="zh-CN" altLang="en-US" smtClean="0"/>
              <a:t>19:20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A758F64-7707-4E96-846A-B0702942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0DF2-FC2C-4443-A043-BE5DC0D2AED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87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B189787-ACD5-4E7A-9F72-34FFE506A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语言与内存有关的坑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F5D5A4-9BF5-4CB8-A0C9-6B0264486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4" y="1529197"/>
            <a:ext cx="2763981" cy="4417650"/>
          </a:xfrm>
        </p:spPr>
        <p:txBody>
          <a:bodyPr/>
          <a:lstStyle/>
          <a:p>
            <a:r>
              <a:rPr lang="zh-CN" altLang="en-US" dirty="0"/>
              <a:t>引用坏指针</a:t>
            </a:r>
            <a:endParaRPr lang="en-US" altLang="zh-CN" dirty="0"/>
          </a:p>
          <a:p>
            <a:r>
              <a:rPr lang="zh-CN" altLang="en-US" dirty="0"/>
              <a:t>内存未初始化</a:t>
            </a:r>
            <a:endParaRPr lang="en-US" altLang="zh-CN" dirty="0"/>
          </a:p>
          <a:p>
            <a:r>
              <a:rPr lang="zh-CN" altLang="en-US" dirty="0"/>
              <a:t>溢出</a:t>
            </a:r>
            <a:endParaRPr lang="en-US" altLang="zh-CN" dirty="0"/>
          </a:p>
          <a:p>
            <a:r>
              <a:rPr lang="zh-CN" altLang="en-US" dirty="0"/>
              <a:t>引用局部变量地址</a:t>
            </a:r>
            <a:endParaRPr lang="en-US" altLang="zh-CN" dirty="0"/>
          </a:p>
          <a:p>
            <a:r>
              <a:rPr lang="en-US" altLang="zh-CN" dirty="0"/>
              <a:t>Use-After-Free</a:t>
            </a:r>
          </a:p>
          <a:p>
            <a:r>
              <a:rPr lang="en-US" altLang="zh-CN" dirty="0"/>
              <a:t>Double-Free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内存泄露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/>
              <a:t>看不懂指针运算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90323252-3211-43F3-9081-42A254FEDAB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867891" y="1529197"/>
            <a:ext cx="6234545" cy="441764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+mn-ea"/>
              </a:rPr>
              <a:t>malloc </a:t>
            </a:r>
            <a:r>
              <a:rPr lang="zh-CN" altLang="en-US" dirty="0">
                <a:latin typeface="+mn-ea"/>
              </a:rPr>
              <a:t>完忘了 </a:t>
            </a:r>
            <a:r>
              <a:rPr lang="en-US" altLang="zh-CN" dirty="0">
                <a:latin typeface="+mn-ea"/>
              </a:rPr>
              <a:t>free</a:t>
            </a: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运行很长时间之后耗尽所有内存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显式分配器就是这么设计的，不爽不要用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解决办法：用隐式分配器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C++</a:t>
            </a:r>
            <a:r>
              <a:rPr lang="zh-CN" altLang="en-US" dirty="0">
                <a:latin typeface="+mn-ea"/>
              </a:rPr>
              <a:t>的对象、智能指针，</a:t>
            </a:r>
            <a:r>
              <a:rPr lang="en-US" altLang="zh-CN" dirty="0">
                <a:latin typeface="+mn-ea"/>
              </a:rPr>
              <a:t>etc.</a:t>
            </a:r>
            <a:endParaRPr lang="zh-CN" altLang="en-US" dirty="0">
              <a:latin typeface="+mn-ea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E04136-CC93-4195-AA45-9EB3FE746E2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46AD1B1-B283-43E0-B994-518AEF651F62}" type="datetime10">
              <a:rPr lang="zh-CN" altLang="en-US" smtClean="0"/>
              <a:t>19:20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3120FE8-9238-408C-A9D4-BE0C484BE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0DF2-FC2C-4443-A043-BE5DC0D2AED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13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B189787-ACD5-4E7A-9F72-34FFE506A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语言与内存有关的坑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F5D5A4-9BF5-4CB8-A0C9-6B0264486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4" y="1529197"/>
            <a:ext cx="2763981" cy="4417650"/>
          </a:xfrm>
        </p:spPr>
        <p:txBody>
          <a:bodyPr/>
          <a:lstStyle/>
          <a:p>
            <a:r>
              <a:rPr lang="zh-CN" altLang="en-US" dirty="0"/>
              <a:t>引用坏指针</a:t>
            </a:r>
            <a:endParaRPr lang="en-US" altLang="zh-CN" dirty="0"/>
          </a:p>
          <a:p>
            <a:r>
              <a:rPr lang="zh-CN" altLang="en-US" dirty="0"/>
              <a:t>内存未初始化</a:t>
            </a:r>
            <a:endParaRPr lang="en-US" altLang="zh-CN" dirty="0"/>
          </a:p>
          <a:p>
            <a:r>
              <a:rPr lang="zh-CN" altLang="en-US" dirty="0"/>
              <a:t>溢出</a:t>
            </a:r>
            <a:endParaRPr lang="en-US" altLang="zh-CN" dirty="0"/>
          </a:p>
          <a:p>
            <a:r>
              <a:rPr lang="zh-CN" altLang="en-US" dirty="0"/>
              <a:t>引用局部变量地址</a:t>
            </a:r>
            <a:endParaRPr lang="en-US" altLang="zh-CN" dirty="0"/>
          </a:p>
          <a:p>
            <a:r>
              <a:rPr lang="en-US" altLang="zh-CN" dirty="0"/>
              <a:t>Use-After-Free</a:t>
            </a:r>
          </a:p>
          <a:p>
            <a:r>
              <a:rPr lang="en-US" altLang="zh-CN" dirty="0"/>
              <a:t>Double-Free</a:t>
            </a:r>
          </a:p>
          <a:p>
            <a:r>
              <a:rPr lang="zh-CN" altLang="en-US" dirty="0"/>
              <a:t>内存泄露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看不懂指针运算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90323252-3211-43F3-9081-42A254FEDAB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867891" y="1529197"/>
            <a:ext cx="6234545" cy="4417649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</a:rPr>
              <a:t>指针运算的结合性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*</a:t>
            </a:r>
            <a:r>
              <a:rPr lang="en-US" altLang="zh-CN" dirty="0" err="1">
                <a:latin typeface="Consolas" panose="020B0609020204030204" pitchFamily="49" charset="0"/>
              </a:rPr>
              <a:t>ptr</a:t>
            </a:r>
            <a:r>
              <a:rPr lang="en-US" altLang="zh-CN" dirty="0">
                <a:latin typeface="Consolas" panose="020B0609020204030204" pitchFamily="49" charset="0"/>
              </a:rPr>
              <a:t>++ </a:t>
            </a:r>
            <a:r>
              <a:rPr lang="zh-CN" altLang="en-US" dirty="0">
                <a:latin typeface="Consolas" panose="020B0609020204030204" pitchFamily="49" charset="0"/>
              </a:rPr>
              <a:t>是 </a:t>
            </a:r>
            <a:r>
              <a:rPr lang="en-US" altLang="zh-CN" dirty="0">
                <a:latin typeface="Consolas" panose="020B0609020204030204" pitchFamily="49" charset="0"/>
              </a:rPr>
              <a:t>*(</a:t>
            </a:r>
            <a:r>
              <a:rPr lang="en-US" altLang="zh-CN" dirty="0" err="1">
                <a:latin typeface="Consolas" panose="020B0609020204030204" pitchFamily="49" charset="0"/>
              </a:rPr>
              <a:t>ptr</a:t>
            </a:r>
            <a:r>
              <a:rPr lang="en-US" altLang="zh-CN" dirty="0">
                <a:latin typeface="Consolas" panose="020B0609020204030204" pitchFamily="49" charset="0"/>
              </a:rPr>
              <a:t>++) </a:t>
            </a:r>
            <a:r>
              <a:rPr lang="zh-CN" altLang="en-US" dirty="0">
                <a:latin typeface="Consolas" panose="020B0609020204030204" pitchFamily="49" charset="0"/>
              </a:rPr>
              <a:t>不是 </a:t>
            </a:r>
            <a:r>
              <a:rPr lang="en-US" altLang="zh-CN" dirty="0">
                <a:latin typeface="Consolas" panose="020B0609020204030204" pitchFamily="49" charset="0"/>
              </a:rPr>
              <a:t>(*</a:t>
            </a:r>
            <a:r>
              <a:rPr lang="en-US" altLang="zh-CN" dirty="0" err="1">
                <a:latin typeface="Consolas" panose="020B0609020204030204" pitchFamily="49" charset="0"/>
              </a:rPr>
              <a:t>ptr</a:t>
            </a:r>
            <a:r>
              <a:rPr lang="en-US" altLang="zh-CN" dirty="0">
                <a:latin typeface="Consolas" panose="020B0609020204030204" pitchFamily="49" charset="0"/>
              </a:rPr>
              <a:t>)++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指针的数学运算</a:t>
            </a:r>
            <a:br>
              <a:rPr lang="en-US" altLang="zh-CN" sz="1800" dirty="0">
                <a:latin typeface="Consolas" panose="020B0609020204030204" pitchFamily="49" charset="0"/>
              </a:rPr>
            </a:br>
            <a:r>
              <a:rPr lang="en-US" altLang="zh-CN" sz="1800" dirty="0">
                <a:latin typeface="Consolas" panose="020B0609020204030204" pitchFamily="49" charset="0"/>
              </a:rPr>
              <a:t>for(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int *</a:t>
            </a:r>
            <a:r>
              <a:rPr lang="en-US" altLang="zh-CN" sz="1800" dirty="0" err="1">
                <a:latin typeface="Consolas" panose="020B0609020204030204" pitchFamily="49" charset="0"/>
              </a:rPr>
              <a:t>ptr</a:t>
            </a:r>
            <a:r>
              <a:rPr lang="en-US" altLang="zh-CN" sz="1800" dirty="0">
                <a:latin typeface="Consolas" panose="020B0609020204030204" pitchFamily="49" charset="0"/>
              </a:rPr>
              <a:t>=</a:t>
            </a:r>
            <a:r>
              <a:rPr lang="en-US" altLang="zh-CN" sz="1800" dirty="0" err="1">
                <a:latin typeface="Consolas" panose="020B0609020204030204" pitchFamily="49" charset="0"/>
              </a:rPr>
              <a:t>arr</a:t>
            </a:r>
            <a:r>
              <a:rPr lang="en-US" altLang="zh-CN" sz="1800" dirty="0">
                <a:latin typeface="Consolas" panose="020B0609020204030204" pitchFamily="49" charset="0"/>
              </a:rPr>
              <a:t>; </a:t>
            </a:r>
            <a:r>
              <a:rPr lang="en-US" altLang="zh-CN" sz="1800" dirty="0" err="1">
                <a:latin typeface="Consolas" panose="020B0609020204030204" pitchFamily="49" charset="0"/>
              </a:rPr>
              <a:t>ptr</a:t>
            </a:r>
            <a:r>
              <a:rPr lang="en-US" altLang="zh-CN" sz="1800" dirty="0">
                <a:latin typeface="Consolas" panose="020B0609020204030204" pitchFamily="49" charset="0"/>
              </a:rPr>
              <a:t>!=end; </a:t>
            </a:r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ptr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+=</a:t>
            </a:r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sizeof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(int)</a:t>
            </a:r>
            <a:r>
              <a:rPr lang="en-US" altLang="zh-CN" sz="1800" dirty="0">
                <a:latin typeface="Consolas" panose="020B0609020204030204" pitchFamily="49" charset="0"/>
              </a:rPr>
              <a:t>)</a:t>
            </a:r>
          </a:p>
          <a:p>
            <a:endParaRPr lang="en-US" altLang="zh-CN" sz="1800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+mn-ea"/>
              </a:rPr>
              <a:t>C Gibberish</a:t>
            </a: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hlinkClick r:id="rId2"/>
              </a:rPr>
              <a:t>cdecl.org</a:t>
            </a:r>
            <a:r>
              <a:rPr lang="zh-CN" altLang="en-US" dirty="0"/>
              <a:t>）</a:t>
            </a:r>
            <a:br>
              <a:rPr lang="en-US" altLang="zh-CN" dirty="0">
                <a:latin typeface="+mn-ea"/>
              </a:rPr>
            </a:br>
            <a:r>
              <a:rPr lang="en-US" altLang="zh-CN" sz="1800" dirty="0">
                <a:latin typeface="Consolas" panose="020B0609020204030204" pitchFamily="49" charset="0"/>
              </a:rPr>
              <a:t>int (*(*x[3])())[5];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DC9173-1B9B-4EC5-A9A3-AF9E1027AED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04F173F-DD25-4579-A123-CEB5A16FB372}" type="datetime10">
              <a:rPr lang="zh-CN" altLang="en-US" smtClean="0"/>
              <a:t>19:20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A148EF7-6DCD-4724-A927-4413B532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0DF2-FC2C-4443-A043-BE5DC0D2AED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76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AF145-5B26-4D43-957B-AE317080A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网络编程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9FEA75-499A-4113-90C2-2501C98E3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6988208" cy="4351338"/>
          </a:xfrm>
        </p:spPr>
        <p:txBody>
          <a:bodyPr>
            <a:normAutofit/>
          </a:bodyPr>
          <a:lstStyle/>
          <a:p>
            <a:pPr lvl="1"/>
            <a:r>
              <a:rPr lang="zh-CN" altLang="en-US" sz="1950" dirty="0"/>
              <a:t>客户端</a:t>
            </a:r>
            <a:r>
              <a:rPr lang="en-US" altLang="zh-CN" sz="1950" dirty="0"/>
              <a:t>-</a:t>
            </a:r>
            <a:r>
              <a:rPr lang="zh-CN" altLang="en-US" sz="1950" dirty="0"/>
              <a:t>服务器编程模型</a:t>
            </a:r>
            <a:endParaRPr lang="en-US" altLang="zh-CN" sz="1950" dirty="0"/>
          </a:p>
          <a:p>
            <a:pPr lvl="2"/>
            <a:r>
              <a:rPr lang="zh-CN" altLang="en-US" sz="1650" dirty="0"/>
              <a:t>客户端和服务器是进程</a:t>
            </a:r>
            <a:endParaRPr lang="en-US" altLang="zh-CN" sz="1650" dirty="0"/>
          </a:p>
          <a:p>
            <a:pPr lvl="1"/>
            <a:endParaRPr lang="en-US" altLang="zh-CN" sz="1950" dirty="0"/>
          </a:p>
          <a:p>
            <a:pPr lvl="1"/>
            <a:r>
              <a:rPr lang="zh-CN" altLang="en-US" sz="1950" dirty="0"/>
              <a:t>网络</a:t>
            </a:r>
            <a:endParaRPr lang="en-US" altLang="zh-CN" sz="1950" dirty="0"/>
          </a:p>
          <a:p>
            <a:pPr lvl="2"/>
            <a:r>
              <a:rPr lang="zh-CN" altLang="en-US" sz="1650" dirty="0"/>
              <a:t>网络是一种</a:t>
            </a:r>
            <a:r>
              <a:rPr lang="en-US" altLang="zh-CN" sz="1650" dirty="0"/>
              <a:t>I/O</a:t>
            </a:r>
            <a:r>
              <a:rPr lang="zh-CN" altLang="en-US" sz="1650" dirty="0"/>
              <a:t>设备</a:t>
            </a:r>
            <a:endParaRPr lang="en-US" altLang="zh-CN" sz="1650" dirty="0"/>
          </a:p>
          <a:p>
            <a:pPr lvl="2"/>
            <a:r>
              <a:rPr lang="zh-CN" altLang="en-US" sz="1650" dirty="0"/>
              <a:t>按照地理远近组织的层次系统</a:t>
            </a:r>
            <a:endParaRPr lang="en-US" altLang="zh-CN" sz="1650" dirty="0"/>
          </a:p>
          <a:p>
            <a:pPr lvl="2"/>
            <a:r>
              <a:rPr lang="zh-CN" altLang="en-US" sz="1650" dirty="0"/>
              <a:t>多个不兼容的网络通过路由器链接，组成互联网络</a:t>
            </a:r>
            <a:endParaRPr lang="en-US" altLang="zh-CN" sz="1650" dirty="0"/>
          </a:p>
          <a:p>
            <a:pPr lvl="2"/>
            <a:r>
              <a:rPr lang="zh-CN" altLang="en-US" sz="1650" dirty="0"/>
              <a:t>通过协议软件控制主机和路由器协同工作实现数据传输</a:t>
            </a:r>
            <a:endParaRPr lang="en-US" altLang="zh-CN" sz="1650" dirty="0"/>
          </a:p>
          <a:p>
            <a:pPr lvl="2"/>
            <a:r>
              <a:rPr lang="zh-CN" altLang="en-US" sz="1650" dirty="0"/>
              <a:t>协议提供命名机制和传输机制</a:t>
            </a:r>
            <a:endParaRPr lang="en-US" altLang="zh-CN" sz="165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230" y="4720311"/>
            <a:ext cx="558928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AF145-5B26-4D43-957B-AE317080A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网络编程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9FEA75-499A-4113-90C2-2501C98E3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lvl="1"/>
            <a:r>
              <a:rPr lang="en-US" altLang="zh-CN" sz="1950" dirty="0"/>
              <a:t>LAN1</a:t>
            </a:r>
            <a:r>
              <a:rPr lang="zh-CN" altLang="en-US" sz="1950" dirty="0"/>
              <a:t>帧的有效载荷是互相网络包，除此之外还包括</a:t>
            </a:r>
            <a:r>
              <a:rPr lang="en-US" altLang="zh-CN" sz="1950" dirty="0"/>
              <a:t>LAN1</a:t>
            </a:r>
            <a:r>
              <a:rPr lang="zh-CN" altLang="en-US" sz="1950" dirty="0"/>
              <a:t>帧头</a:t>
            </a:r>
            <a:endParaRPr lang="en-US" altLang="zh-CN" sz="1950" dirty="0"/>
          </a:p>
          <a:p>
            <a:pPr lvl="1"/>
            <a:r>
              <a:rPr lang="zh-CN" altLang="en-US" sz="1950" dirty="0"/>
              <a:t>互联网络包的有效载荷是用户数据，除此之外还包括互联网包头</a:t>
            </a:r>
            <a:endParaRPr lang="en-US" altLang="zh-CN" sz="1950" dirty="0"/>
          </a:p>
          <a:p>
            <a:pPr lvl="1"/>
            <a:r>
              <a:rPr lang="zh-CN" altLang="en-US" sz="1950" dirty="0"/>
              <a:t>书本</a:t>
            </a:r>
            <a:r>
              <a:rPr lang="en-US" altLang="zh-CN" sz="1950" dirty="0"/>
              <a:t>P645</a:t>
            </a:r>
            <a:r>
              <a:rPr lang="zh-CN" altLang="en-US" sz="1950" dirty="0"/>
              <a:t>页的</a:t>
            </a:r>
            <a:r>
              <a:rPr lang="en-US" altLang="zh-CN" sz="1950" dirty="0"/>
              <a:t>8</a:t>
            </a:r>
            <a:r>
              <a:rPr lang="zh-CN" altLang="en-US" sz="1950" dirty="0"/>
              <a:t>个基本步骤</a:t>
            </a:r>
            <a:endParaRPr lang="en-US" altLang="zh-CN" sz="195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359" y="2863945"/>
            <a:ext cx="6308975" cy="370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7973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AF145-5B26-4D43-957B-AE317080A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网络编程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9FEA75-499A-4113-90C2-2501C98E3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lvl="1"/>
            <a:r>
              <a:rPr lang="en-US" altLang="zh-CN" sz="1950" dirty="0"/>
              <a:t>TCP/IP</a:t>
            </a:r>
            <a:r>
              <a:rPr lang="zh-CN" altLang="en-US" sz="1950" dirty="0"/>
              <a:t>是一个协议族</a:t>
            </a:r>
            <a:endParaRPr lang="en-US" altLang="zh-CN" sz="1950" dirty="0"/>
          </a:p>
          <a:p>
            <a:pPr lvl="1"/>
            <a:r>
              <a:rPr lang="en-US" altLang="zh-CN" sz="1950" dirty="0"/>
              <a:t>TCP/IP</a:t>
            </a:r>
            <a:r>
              <a:rPr lang="zh-CN" altLang="en-US" sz="1950" dirty="0"/>
              <a:t>函数运行在内核态</a:t>
            </a:r>
            <a:endParaRPr lang="en-US" altLang="zh-CN" sz="1950" dirty="0"/>
          </a:p>
          <a:p>
            <a:pPr lvl="1"/>
            <a:r>
              <a:rPr lang="en-US" altLang="zh-CN" sz="1950" dirty="0"/>
              <a:t>IP</a:t>
            </a:r>
            <a:r>
              <a:rPr lang="zh-CN" altLang="en-US" sz="1950" dirty="0"/>
              <a:t>协议提供命名方法和传递机制</a:t>
            </a:r>
            <a:endParaRPr lang="en-US" altLang="zh-CN" sz="1950" dirty="0"/>
          </a:p>
          <a:p>
            <a:pPr lvl="1"/>
            <a:r>
              <a:rPr lang="en-US" altLang="zh-CN" sz="1950" dirty="0"/>
              <a:t>IP</a:t>
            </a:r>
            <a:r>
              <a:rPr lang="zh-CN" altLang="en-US" sz="1950" dirty="0"/>
              <a:t>机制是不可靠的，不会试图恢复丢失数据报</a:t>
            </a:r>
            <a:endParaRPr lang="en-US" altLang="zh-CN" sz="1950" dirty="0"/>
          </a:p>
          <a:p>
            <a:pPr lvl="1"/>
            <a:r>
              <a:rPr lang="en-US" altLang="zh-CN" sz="1950" dirty="0"/>
              <a:t>UDP</a:t>
            </a:r>
            <a:r>
              <a:rPr lang="zh-CN" altLang="en-US" sz="1950" dirty="0"/>
              <a:t>是不可靠数据报协议，扩展了</a:t>
            </a:r>
            <a:r>
              <a:rPr lang="en-US" altLang="zh-CN" sz="1950" dirty="0"/>
              <a:t>IP</a:t>
            </a:r>
            <a:r>
              <a:rPr lang="zh-CN" altLang="en-US" sz="1950" dirty="0"/>
              <a:t>协议，包可以在进程间传送</a:t>
            </a:r>
            <a:endParaRPr lang="en-US" altLang="zh-CN" sz="1950" dirty="0"/>
          </a:p>
          <a:p>
            <a:pPr lvl="1"/>
            <a:r>
              <a:rPr lang="en-US" altLang="zh-CN" sz="1950" dirty="0"/>
              <a:t>TCP</a:t>
            </a:r>
            <a:r>
              <a:rPr lang="zh-CN" altLang="en-US" sz="1950" dirty="0"/>
              <a:t>协议是构建在</a:t>
            </a:r>
            <a:r>
              <a:rPr lang="en-US" altLang="zh-CN" sz="1950" dirty="0"/>
              <a:t>IP</a:t>
            </a:r>
            <a:r>
              <a:rPr lang="zh-CN" altLang="en-US" sz="1950" dirty="0"/>
              <a:t>之上的复杂协议</a:t>
            </a:r>
            <a:endParaRPr lang="en-US" altLang="zh-CN" sz="1950" dirty="0"/>
          </a:p>
          <a:p>
            <a:pPr lvl="1"/>
            <a:endParaRPr lang="en-US" altLang="zh-CN" sz="1950" dirty="0"/>
          </a:p>
          <a:p>
            <a:pPr lvl="1"/>
            <a:r>
              <a:rPr lang="zh-CN" altLang="en-US" sz="1950" dirty="0"/>
              <a:t>主机集合被映射为</a:t>
            </a:r>
            <a:r>
              <a:rPr lang="en-US" altLang="zh-CN" sz="1950" dirty="0"/>
              <a:t>32</a:t>
            </a:r>
            <a:r>
              <a:rPr lang="zh-CN" altLang="en-US" sz="1950" dirty="0"/>
              <a:t>位</a:t>
            </a:r>
            <a:r>
              <a:rPr lang="en-US" altLang="zh-CN" sz="1950" dirty="0"/>
              <a:t>IP</a:t>
            </a:r>
            <a:r>
              <a:rPr lang="zh-CN" altLang="en-US" sz="1950" dirty="0"/>
              <a:t>地址</a:t>
            </a:r>
            <a:endParaRPr lang="en-US" altLang="zh-CN" sz="1950" dirty="0"/>
          </a:p>
          <a:p>
            <a:pPr lvl="1"/>
            <a:r>
              <a:rPr lang="en-US" altLang="zh-CN" sz="1950" dirty="0"/>
              <a:t>IP</a:t>
            </a:r>
            <a:r>
              <a:rPr lang="zh-CN" altLang="en-US" sz="1950" dirty="0"/>
              <a:t>地址被映射为因特网域名的标识符</a:t>
            </a:r>
            <a:endParaRPr lang="en-US" altLang="zh-CN" sz="1950" dirty="0"/>
          </a:p>
          <a:p>
            <a:pPr lvl="1"/>
            <a:r>
              <a:rPr lang="zh-CN" altLang="en-US" sz="1950" dirty="0"/>
              <a:t>主机上的进程能够通过连接和其他主机上的进程通信。</a:t>
            </a:r>
            <a:endParaRPr lang="en-US" altLang="zh-CN" sz="1950" dirty="0"/>
          </a:p>
          <a:p>
            <a:pPr lvl="1"/>
            <a:endParaRPr lang="en-US" altLang="zh-CN" sz="1950" dirty="0"/>
          </a:p>
          <a:p>
            <a:pPr lvl="1"/>
            <a:r>
              <a:rPr lang="en-US" altLang="zh-CN" sz="1950" dirty="0"/>
              <a:t>IPv4&amp;IPv6</a:t>
            </a:r>
          </a:p>
        </p:txBody>
      </p:sp>
    </p:spTree>
    <p:extLst>
      <p:ext uri="{BB962C8B-B14F-4D97-AF65-F5344CB8AC3E}">
        <p14:creationId xmlns:p14="http://schemas.microsoft.com/office/powerpoint/2010/main" val="29155907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AF145-5B26-4D43-957B-AE317080A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网络编程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9FEA75-499A-4113-90C2-2501C98E3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808" y="1929320"/>
            <a:ext cx="7886700" cy="4351338"/>
          </a:xfrm>
        </p:spPr>
        <p:txBody>
          <a:bodyPr>
            <a:normAutofit/>
          </a:bodyPr>
          <a:lstStyle/>
          <a:p>
            <a:pPr lvl="1"/>
            <a:r>
              <a:rPr lang="zh-CN" altLang="en-US" sz="1950" dirty="0"/>
              <a:t>网络字节顺序 大端法</a:t>
            </a:r>
            <a:endParaRPr lang="en-US" altLang="zh-CN" sz="1950" dirty="0"/>
          </a:p>
          <a:p>
            <a:pPr lvl="1"/>
            <a:r>
              <a:rPr lang="zh-CN" altLang="en-US" sz="1950" dirty="0"/>
              <a:t>主机字节顺序可能与网络字节顺序不一致</a:t>
            </a:r>
            <a:endParaRPr lang="en-US" altLang="zh-CN" sz="1950" dirty="0"/>
          </a:p>
          <a:p>
            <a:pPr lvl="1"/>
            <a:r>
              <a:rPr lang="en-US" altLang="zh-CN" sz="1950" dirty="0"/>
              <a:t>UNIX</a:t>
            </a:r>
            <a:r>
              <a:rPr lang="zh-CN" altLang="en-US" sz="1950" dirty="0"/>
              <a:t>通过函数转换</a:t>
            </a:r>
            <a:endParaRPr lang="en-US" altLang="zh-CN" sz="1950" dirty="0"/>
          </a:p>
          <a:p>
            <a:pPr lvl="1"/>
            <a:endParaRPr lang="en-US" altLang="zh-CN" sz="1950" dirty="0"/>
          </a:p>
          <a:p>
            <a:pPr lvl="1"/>
            <a:endParaRPr lang="en-US" altLang="zh-CN" sz="1950" dirty="0"/>
          </a:p>
          <a:p>
            <a:pPr lvl="1"/>
            <a:endParaRPr lang="en-US" altLang="zh-CN" sz="1950" dirty="0"/>
          </a:p>
          <a:p>
            <a:pPr lvl="1"/>
            <a:endParaRPr lang="en-US" altLang="zh-CN" sz="1950" dirty="0"/>
          </a:p>
          <a:p>
            <a:pPr lvl="1"/>
            <a:endParaRPr lang="en-US" altLang="zh-CN" sz="1950" dirty="0"/>
          </a:p>
          <a:p>
            <a:pPr lvl="1"/>
            <a:endParaRPr lang="en-US" altLang="zh-CN" sz="1950" dirty="0"/>
          </a:p>
          <a:p>
            <a:pPr lvl="1"/>
            <a:endParaRPr lang="en-US" altLang="zh-CN" sz="1950" dirty="0"/>
          </a:p>
          <a:p>
            <a:pPr lvl="1"/>
            <a:endParaRPr lang="en-US" altLang="zh-CN" sz="195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295" y="3195899"/>
            <a:ext cx="6906404" cy="230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5379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AF145-5B26-4D43-957B-AE317080A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网络编程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9FEA75-499A-4113-90C2-2501C98E3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62" y="1307151"/>
            <a:ext cx="7886700" cy="4351338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zh-CN" sz="1950" dirty="0"/>
          </a:p>
          <a:p>
            <a:pPr lvl="1"/>
            <a:r>
              <a:rPr lang="zh-CN" altLang="en-US" sz="1950" dirty="0"/>
              <a:t>点分十进制表示</a:t>
            </a:r>
            <a:r>
              <a:rPr lang="en-US" altLang="zh-CN" sz="1950" dirty="0"/>
              <a:t>IP</a:t>
            </a:r>
            <a:r>
              <a:rPr lang="zh-CN" altLang="en-US" sz="1950" dirty="0"/>
              <a:t>地址</a:t>
            </a:r>
            <a:endParaRPr lang="en-US" altLang="zh-CN" sz="1950" dirty="0"/>
          </a:p>
          <a:p>
            <a:pPr lvl="1"/>
            <a:endParaRPr lang="en-US" altLang="zh-CN" sz="1950" dirty="0"/>
          </a:p>
          <a:p>
            <a:pPr lvl="1"/>
            <a:r>
              <a:rPr lang="zh-CN" altLang="en-US" sz="1950" dirty="0"/>
              <a:t>通过下列函数实现转换</a:t>
            </a:r>
            <a:endParaRPr lang="en-US" altLang="zh-CN" sz="195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517" y="2978900"/>
            <a:ext cx="6762328" cy="210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7375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AF145-5B26-4D43-957B-AE317080A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网络编程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9FEA75-499A-4113-90C2-2501C98E3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62" y="1307151"/>
            <a:ext cx="7886700" cy="4351338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zh-CN" sz="1950" dirty="0"/>
          </a:p>
          <a:p>
            <a:pPr lvl="1"/>
            <a:r>
              <a:rPr lang="zh-CN" altLang="en-US" sz="1950" dirty="0"/>
              <a:t>因特网域名</a:t>
            </a:r>
            <a:endParaRPr lang="en-US" altLang="zh-CN" sz="1950" dirty="0"/>
          </a:p>
          <a:p>
            <a:pPr lvl="2"/>
            <a:r>
              <a:rPr lang="zh-CN" altLang="en-US" sz="1650" dirty="0"/>
              <a:t>层次结构</a:t>
            </a:r>
            <a:endParaRPr lang="en-US" altLang="zh-CN" sz="1650" dirty="0"/>
          </a:p>
          <a:p>
            <a:pPr lvl="2"/>
            <a:r>
              <a:rPr lang="zh-CN" altLang="en-US" sz="1650" dirty="0"/>
              <a:t>第一层域名有 </a:t>
            </a:r>
            <a:r>
              <a:rPr lang="en-US" altLang="zh-CN" sz="1650" dirty="0"/>
              <a:t>com</a:t>
            </a:r>
            <a:r>
              <a:rPr lang="zh-CN" altLang="en-US" sz="1650" dirty="0"/>
              <a:t>、</a:t>
            </a:r>
            <a:r>
              <a:rPr lang="en-US" altLang="zh-CN" sz="1650" dirty="0" err="1"/>
              <a:t>edu</a:t>
            </a:r>
            <a:r>
              <a:rPr lang="zh-CN" altLang="en-US" sz="1650" dirty="0"/>
              <a:t>、</a:t>
            </a:r>
            <a:r>
              <a:rPr lang="en-US" altLang="zh-CN" sz="1650" dirty="0" err="1"/>
              <a:t>gov</a:t>
            </a:r>
            <a:r>
              <a:rPr lang="zh-CN" altLang="en-US" sz="1650" dirty="0"/>
              <a:t>、</a:t>
            </a:r>
            <a:r>
              <a:rPr lang="en-US" altLang="zh-CN" sz="1650" dirty="0"/>
              <a:t>org</a:t>
            </a:r>
            <a:r>
              <a:rPr lang="zh-CN" altLang="en-US" sz="1650" dirty="0"/>
              <a:t>、</a:t>
            </a:r>
            <a:r>
              <a:rPr lang="en-US" altLang="zh-CN" sz="1650" dirty="0"/>
              <a:t>net</a:t>
            </a:r>
          </a:p>
          <a:p>
            <a:pPr lvl="2"/>
            <a:endParaRPr lang="en-US" altLang="zh-CN" sz="1650" dirty="0"/>
          </a:p>
          <a:p>
            <a:pPr lvl="1"/>
            <a:r>
              <a:rPr lang="en-US" altLang="zh-CN" sz="1950" dirty="0"/>
              <a:t>DNS</a:t>
            </a:r>
            <a:r>
              <a:rPr lang="zh-CN" altLang="en-US" sz="1950" dirty="0"/>
              <a:t>维护域名集合和</a:t>
            </a:r>
            <a:r>
              <a:rPr lang="en-US" altLang="zh-CN" sz="1950" dirty="0"/>
              <a:t>IP</a:t>
            </a:r>
            <a:r>
              <a:rPr lang="zh-CN" altLang="en-US" sz="1950" dirty="0"/>
              <a:t>地址的映射</a:t>
            </a:r>
            <a:endParaRPr lang="en-US" altLang="zh-CN" sz="1950" dirty="0"/>
          </a:p>
          <a:p>
            <a:pPr lvl="2"/>
            <a:r>
              <a:rPr lang="en-US" altLang="zh-CN" sz="1650" dirty="0"/>
              <a:t>DNS</a:t>
            </a:r>
            <a:r>
              <a:rPr lang="zh-CN" altLang="en-US" sz="1650" dirty="0"/>
              <a:t>数据库由主机条目结构组成</a:t>
            </a:r>
            <a:endParaRPr lang="en-US" altLang="zh-CN" sz="1650" dirty="0"/>
          </a:p>
          <a:p>
            <a:pPr lvl="2"/>
            <a:r>
              <a:rPr lang="zh-CN" altLang="en-US" sz="1650" dirty="0"/>
              <a:t>每个条目定义了一组域名与一组</a:t>
            </a:r>
            <a:r>
              <a:rPr lang="en-US" altLang="zh-CN" sz="1650" dirty="0"/>
              <a:t>IP</a:t>
            </a:r>
            <a:r>
              <a:rPr lang="zh-CN" altLang="en-US" sz="1650" dirty="0"/>
              <a:t>间的映射</a:t>
            </a:r>
            <a:endParaRPr lang="en-US" altLang="zh-CN" sz="1650" dirty="0"/>
          </a:p>
          <a:p>
            <a:pPr lvl="2"/>
            <a:r>
              <a:rPr lang="en-US" altLang="zh-CN" sz="1650" dirty="0"/>
              <a:t>Localhost</a:t>
            </a:r>
            <a:r>
              <a:rPr lang="zh-CN" altLang="en-US" sz="1650" dirty="0"/>
              <a:t>映射为</a:t>
            </a:r>
            <a:r>
              <a:rPr lang="en-US" altLang="zh-CN" sz="1650" dirty="0"/>
              <a:t>127.0.0.1</a:t>
            </a:r>
          </a:p>
          <a:p>
            <a:pPr lvl="2"/>
            <a:r>
              <a:rPr lang="en-US" altLang="zh-CN" sz="1650" dirty="0"/>
              <a:t>Hostname</a:t>
            </a:r>
            <a:r>
              <a:rPr lang="zh-CN" altLang="en-US" sz="1650" dirty="0"/>
              <a:t>命令查看本机域名</a:t>
            </a:r>
            <a:endParaRPr lang="en-US" altLang="zh-CN" sz="1650" dirty="0"/>
          </a:p>
          <a:p>
            <a:pPr lvl="2"/>
            <a:r>
              <a:rPr lang="zh-CN" altLang="en-US" sz="1650" dirty="0"/>
              <a:t>多个域名可以映射为同一个</a:t>
            </a:r>
            <a:r>
              <a:rPr lang="en-US" altLang="zh-CN" sz="1650" dirty="0"/>
              <a:t>IP</a:t>
            </a:r>
          </a:p>
          <a:p>
            <a:pPr lvl="2"/>
            <a:r>
              <a:rPr lang="zh-CN" altLang="en-US" sz="1650" dirty="0"/>
              <a:t>一个域名可以映射到同一组的多个</a:t>
            </a:r>
            <a:r>
              <a:rPr lang="en-US" altLang="zh-CN" sz="1650" dirty="0"/>
              <a:t>IP</a:t>
            </a:r>
          </a:p>
          <a:p>
            <a:pPr lvl="2"/>
            <a:endParaRPr lang="en-US" altLang="zh-CN" sz="1650" dirty="0"/>
          </a:p>
        </p:txBody>
      </p:sp>
    </p:spTree>
    <p:extLst>
      <p:ext uri="{BB962C8B-B14F-4D97-AF65-F5344CB8AC3E}">
        <p14:creationId xmlns:p14="http://schemas.microsoft.com/office/powerpoint/2010/main" val="2320446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AF145-5B26-4D43-957B-AE317080A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动态内存分配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9FEA75-499A-4113-90C2-2501C98E3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907446" cy="4351338"/>
          </a:xfrm>
        </p:spPr>
        <p:txBody>
          <a:bodyPr>
            <a:normAutofit/>
          </a:bodyPr>
          <a:lstStyle/>
          <a:p>
            <a:pPr lvl="1"/>
            <a:r>
              <a:rPr lang="zh-CN" altLang="en-US" sz="1950" dirty="0"/>
              <a:t>动态内存分配维护进程的虚拟内存区域称为堆</a:t>
            </a:r>
            <a:r>
              <a:rPr lang="en-US" altLang="zh-CN" sz="1950" dirty="0"/>
              <a:t>(heap)</a:t>
            </a:r>
          </a:p>
          <a:p>
            <a:pPr lvl="1"/>
            <a:endParaRPr lang="en-US" altLang="zh-CN" sz="1950" dirty="0"/>
          </a:p>
          <a:p>
            <a:pPr lvl="1"/>
            <a:endParaRPr lang="en-US" altLang="zh-CN" sz="1950" dirty="0"/>
          </a:p>
          <a:p>
            <a:pPr lvl="1"/>
            <a:r>
              <a:rPr lang="zh-CN" altLang="en-US" sz="1950" dirty="0"/>
              <a:t>内核维护指针</a:t>
            </a:r>
            <a:r>
              <a:rPr lang="en-US" altLang="zh-CN" sz="1950" dirty="0" err="1"/>
              <a:t>brk</a:t>
            </a:r>
            <a:r>
              <a:rPr lang="zh-CN" altLang="en-US" sz="1950" dirty="0"/>
              <a:t>指向堆的顶部</a:t>
            </a:r>
            <a:endParaRPr lang="en-US" altLang="zh-CN" sz="1950" dirty="0"/>
          </a:p>
          <a:p>
            <a:pPr lvl="1"/>
            <a:endParaRPr lang="en-US" altLang="zh-CN" sz="1950" dirty="0"/>
          </a:p>
          <a:p>
            <a:pPr lvl="1"/>
            <a:endParaRPr lang="en-US" altLang="zh-CN" sz="1950" dirty="0"/>
          </a:p>
          <a:p>
            <a:pPr lvl="1"/>
            <a:r>
              <a:rPr lang="zh-CN" altLang="en-US" sz="1950" dirty="0"/>
              <a:t>分配器对堆空间进行分配</a:t>
            </a:r>
            <a:endParaRPr lang="en-US" altLang="zh-CN" sz="1950" dirty="0"/>
          </a:p>
          <a:p>
            <a:pPr lvl="2"/>
            <a:r>
              <a:rPr lang="zh-CN" altLang="en-US" sz="1650" dirty="0"/>
              <a:t>显式分配器</a:t>
            </a:r>
            <a:endParaRPr lang="en-US" altLang="zh-CN" sz="1650" dirty="0"/>
          </a:p>
          <a:p>
            <a:pPr lvl="2"/>
            <a:r>
              <a:rPr lang="zh-CN" altLang="en-US" sz="1650" dirty="0"/>
              <a:t>隐式分配器</a:t>
            </a:r>
            <a:r>
              <a:rPr lang="en-US" altLang="zh-CN" sz="1650" dirty="0"/>
              <a:t>/</a:t>
            </a:r>
            <a:r>
              <a:rPr lang="zh-CN" altLang="en-US" sz="1650" dirty="0"/>
              <a:t>垃圾收集器</a:t>
            </a:r>
            <a:endParaRPr lang="en-US" altLang="zh-CN" sz="1650" dirty="0"/>
          </a:p>
          <a:p>
            <a:pPr marL="685800" lvl="2" indent="0">
              <a:buNone/>
            </a:pPr>
            <a:r>
              <a:rPr lang="zh-CN" altLang="en-US" sz="1650" dirty="0"/>
              <a:t>二者都要求显式分配块，不同之处在于显示分配器要求显示释放块，隐式分配器检测已分配块不再被使用时释放块。</a:t>
            </a:r>
            <a:endParaRPr lang="en-US" altLang="zh-CN" sz="165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096" y="1772277"/>
            <a:ext cx="3533333" cy="3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7953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AF145-5B26-4D43-957B-AE317080A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网络编程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9FEA75-499A-4113-90C2-2501C98E3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62" y="1307151"/>
            <a:ext cx="7886700" cy="4351338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zh-CN" sz="1950" dirty="0"/>
          </a:p>
          <a:p>
            <a:pPr lvl="1"/>
            <a:r>
              <a:rPr lang="zh-CN" altLang="en-US" sz="1950" dirty="0"/>
              <a:t>因特网连接</a:t>
            </a:r>
            <a:endParaRPr lang="en-US" altLang="zh-CN" sz="1950" dirty="0"/>
          </a:p>
          <a:p>
            <a:pPr lvl="2"/>
            <a:r>
              <a:rPr lang="zh-CN" altLang="en-US" sz="1650" dirty="0"/>
              <a:t>点对点的、全双工的、可靠的</a:t>
            </a:r>
            <a:endParaRPr lang="en-US" altLang="zh-CN" sz="1650" dirty="0"/>
          </a:p>
          <a:p>
            <a:pPr lvl="2"/>
            <a:endParaRPr lang="en-US" altLang="zh-CN" sz="1650" dirty="0"/>
          </a:p>
          <a:p>
            <a:pPr lvl="1"/>
            <a:r>
              <a:rPr lang="zh-CN" altLang="en-US" sz="1950" dirty="0"/>
              <a:t>套接字</a:t>
            </a:r>
            <a:endParaRPr lang="en-US" altLang="zh-CN" sz="1950" dirty="0"/>
          </a:p>
          <a:p>
            <a:pPr lvl="2"/>
            <a:r>
              <a:rPr lang="zh-CN" altLang="en-US" sz="1650" dirty="0"/>
              <a:t>一个套接字是连接的一个端点，有对应套接字地址</a:t>
            </a:r>
            <a:endParaRPr lang="en-US" altLang="zh-CN" sz="1650" dirty="0"/>
          </a:p>
          <a:p>
            <a:pPr lvl="2"/>
            <a:r>
              <a:rPr lang="zh-CN" altLang="en-US" sz="1650" dirty="0"/>
              <a:t>套接字地址由地址：整数端口组成</a:t>
            </a:r>
            <a:endParaRPr lang="en-US" altLang="zh-CN" sz="1650" dirty="0"/>
          </a:p>
          <a:p>
            <a:pPr lvl="2"/>
            <a:r>
              <a:rPr lang="zh-CN" altLang="en-US" sz="1650" dirty="0"/>
              <a:t>客户端的端口由内核临时分配，临时端口</a:t>
            </a:r>
            <a:endParaRPr lang="en-US" altLang="zh-CN" sz="1650" dirty="0"/>
          </a:p>
          <a:p>
            <a:pPr lvl="2"/>
            <a:r>
              <a:rPr lang="en-US" altLang="zh-CN" sz="1650" dirty="0"/>
              <a:t>Web</a:t>
            </a:r>
            <a:r>
              <a:rPr lang="zh-CN" altLang="en-US" sz="1650" dirty="0"/>
              <a:t>服务器通常使用端口</a:t>
            </a:r>
            <a:r>
              <a:rPr lang="en-US" altLang="zh-CN" sz="1650" dirty="0"/>
              <a:t>80</a:t>
            </a:r>
            <a:r>
              <a:rPr lang="zh-CN" altLang="en-US" sz="1650" dirty="0"/>
              <a:t>，服务名</a:t>
            </a:r>
            <a:r>
              <a:rPr lang="en-US" altLang="zh-CN" sz="1650" dirty="0"/>
              <a:t>http</a:t>
            </a:r>
          </a:p>
          <a:p>
            <a:pPr lvl="2"/>
            <a:r>
              <a:rPr lang="zh-CN" altLang="en-US" sz="1650" dirty="0"/>
              <a:t>电子邮件服务器通常使用端口</a:t>
            </a:r>
            <a:r>
              <a:rPr lang="en-US" altLang="zh-CN" sz="1650" dirty="0"/>
              <a:t>25</a:t>
            </a:r>
            <a:r>
              <a:rPr lang="zh-CN" altLang="en-US" sz="1650" dirty="0"/>
              <a:t>，服务名</a:t>
            </a:r>
            <a:r>
              <a:rPr lang="en-US" altLang="zh-CN" sz="1650" dirty="0" err="1"/>
              <a:t>smtp</a:t>
            </a:r>
            <a:endParaRPr lang="en-US" altLang="zh-CN" sz="1650" dirty="0"/>
          </a:p>
          <a:p>
            <a:pPr lvl="2"/>
            <a:r>
              <a:rPr lang="en-US" altLang="zh-CN" sz="1650" dirty="0"/>
              <a:t>/</a:t>
            </a:r>
            <a:r>
              <a:rPr lang="en-US" altLang="zh-CN" sz="1650" dirty="0" err="1"/>
              <a:t>etc</a:t>
            </a:r>
            <a:r>
              <a:rPr lang="en-US" altLang="zh-CN" sz="1650" dirty="0"/>
              <a:t>/services</a:t>
            </a:r>
            <a:r>
              <a:rPr lang="zh-CN" altLang="en-US" sz="1650" dirty="0"/>
              <a:t>知名服务名和知名端口的映射</a:t>
            </a:r>
            <a:endParaRPr lang="en-US" altLang="zh-CN" sz="1650" dirty="0"/>
          </a:p>
          <a:p>
            <a:pPr lvl="2"/>
            <a:endParaRPr lang="en-US" altLang="zh-CN" sz="1650" dirty="0"/>
          </a:p>
          <a:p>
            <a:pPr lvl="1"/>
            <a:r>
              <a:rPr lang="zh-CN" altLang="en-US" sz="1950" dirty="0"/>
              <a:t>连接由两端的套接字地址唯一确定</a:t>
            </a:r>
            <a:endParaRPr lang="en-US" altLang="zh-CN" sz="1950" dirty="0"/>
          </a:p>
          <a:p>
            <a:pPr lvl="2"/>
            <a:r>
              <a:rPr lang="en-US" altLang="zh-CN" sz="1650" dirty="0"/>
              <a:t>(</a:t>
            </a:r>
            <a:r>
              <a:rPr lang="en-US" altLang="zh-CN" sz="1650" dirty="0" err="1"/>
              <a:t>cliaddr:clipart,servaddr:servport</a:t>
            </a:r>
            <a:r>
              <a:rPr lang="en-US" altLang="zh-CN" sz="1650" dirty="0"/>
              <a:t>)</a:t>
            </a:r>
          </a:p>
          <a:p>
            <a:pPr lvl="2"/>
            <a:endParaRPr lang="en-US" altLang="zh-CN" sz="1650" dirty="0"/>
          </a:p>
          <a:p>
            <a:pPr marL="685800" lvl="2" indent="0">
              <a:buNone/>
            </a:pPr>
            <a:endParaRPr lang="en-US" altLang="zh-CN" sz="1650" dirty="0"/>
          </a:p>
        </p:txBody>
      </p:sp>
    </p:spTree>
    <p:extLst>
      <p:ext uri="{BB962C8B-B14F-4D97-AF65-F5344CB8AC3E}">
        <p14:creationId xmlns:p14="http://schemas.microsoft.com/office/powerpoint/2010/main" val="24293074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E1FBCD1-B780-7540-8CDD-33F82DCB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t>31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1A028B-A33B-7B41-B66B-21F5A7F42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73" y="338073"/>
            <a:ext cx="8760253" cy="601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0262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F62CCBC-04BB-1743-94C7-03BCA61DE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t>32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B45C554-3715-4C4D-8B14-8400216F8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76488" cy="28956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86EAFB4-C9FF-CF4E-B8A2-10619BCC6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895600"/>
            <a:ext cx="7308365" cy="395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973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A2CB4-BB76-4F2B-945E-8CA724BFE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1692" y="2309554"/>
            <a:ext cx="3256127" cy="1325563"/>
          </a:xfrm>
        </p:spPr>
        <p:txBody>
          <a:bodyPr/>
          <a:lstStyle/>
          <a:p>
            <a:r>
              <a:rPr lang="zh-CN" altLang="en-US" b="1" dirty="0">
                <a:latin typeface="+mn-ea"/>
                <a:ea typeface="+mn-ea"/>
              </a:rPr>
              <a:t>题目讲解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C820D-A47A-404C-BDC4-E31600E20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1EABBDB-0B7C-8746-80D7-3DB2E837C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8617" y="3635117"/>
            <a:ext cx="3672122" cy="11995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 </a:t>
            </a:r>
            <a:r>
              <a:rPr lang="zh-CN" altLang="en-US" dirty="0"/>
              <a:t>完成题目 时间</a:t>
            </a:r>
            <a:r>
              <a:rPr lang="en-US" altLang="zh-CN" dirty="0"/>
              <a:t> 20 min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326076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BCF5A-F937-4C6C-9B49-5F66EF15C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134" y="365127"/>
            <a:ext cx="6316133" cy="62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970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BCF5A-F937-4C6C-9B49-5F66EF15C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134" y="365127"/>
            <a:ext cx="6316133" cy="628812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3881821"/>
            <a:ext cx="8247619" cy="2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183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BCF5A-F937-4C6C-9B49-5F66EF15C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200523"/>
            <a:ext cx="7915720" cy="331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614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BCF5A-F937-4C6C-9B49-5F66EF15C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200523"/>
            <a:ext cx="7915720" cy="331768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008" y="4411112"/>
            <a:ext cx="7124633" cy="110602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674" y="5517135"/>
            <a:ext cx="6970967" cy="69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0151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BCF5A-F937-4C6C-9B49-5F66EF15C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50" y="1071758"/>
            <a:ext cx="8116003" cy="267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516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BCF5A-F937-4C6C-9B49-5F66EF15C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50" y="1071758"/>
            <a:ext cx="8116003" cy="267036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950" y="4049986"/>
            <a:ext cx="2127561" cy="54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29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AF145-5B26-4D43-957B-AE317080A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80" y="355189"/>
            <a:ext cx="7886700" cy="1325563"/>
          </a:xfrm>
        </p:spPr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标准库函数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98832" y="1328669"/>
            <a:ext cx="7886700" cy="4351338"/>
          </a:xfrm>
        </p:spPr>
        <p:txBody>
          <a:bodyPr/>
          <a:lstStyle/>
          <a:p>
            <a:r>
              <a:rPr lang="en-US" altLang="zh-CN" dirty="0" err="1"/>
              <a:t>malloc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free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sbrk</a:t>
            </a:r>
            <a:r>
              <a:rPr lang="zh-CN" altLang="en-US" dirty="0"/>
              <a:t>将</a:t>
            </a:r>
            <a:r>
              <a:rPr lang="en-US" altLang="zh-CN" dirty="0" err="1"/>
              <a:t>brk</a:t>
            </a:r>
            <a:r>
              <a:rPr lang="zh-CN" altLang="en-US" dirty="0"/>
              <a:t>增加</a:t>
            </a:r>
            <a:r>
              <a:rPr lang="en-US" altLang="zh-CN" dirty="0" err="1"/>
              <a:t>incr</a:t>
            </a:r>
            <a:r>
              <a:rPr lang="zh-CN" altLang="en-US" dirty="0"/>
              <a:t>。若成功则返回原</a:t>
            </a:r>
            <a:r>
              <a:rPr lang="en-US" altLang="zh-CN" dirty="0" err="1"/>
              <a:t>brk</a:t>
            </a:r>
            <a:r>
              <a:rPr lang="zh-CN" altLang="en-US" dirty="0"/>
              <a:t>指针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964" y="1680752"/>
            <a:ext cx="6447619" cy="11238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964" y="3242233"/>
            <a:ext cx="6504762" cy="117142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964" y="4951972"/>
            <a:ext cx="6466667" cy="118095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3D382FC-969E-B843-8E16-59A7CCADAF57}"/>
              </a:ext>
            </a:extLst>
          </p:cNvPr>
          <p:cNvSpPr txBox="1"/>
          <p:nvPr/>
        </p:nvSpPr>
        <p:spPr>
          <a:xfrm>
            <a:off x="4572000" y="765266"/>
            <a:ext cx="4188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Q:64</a:t>
            </a:r>
            <a:r>
              <a:rPr kumimoji="1" lang="zh-CN" altLang="en-US" b="1" dirty="0">
                <a:solidFill>
                  <a:srgbClr val="C00000"/>
                </a:solidFill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位模式下为什么要</a:t>
            </a:r>
            <a:r>
              <a:rPr kumimoji="1" lang="en-US" altLang="zh-CN" b="1" dirty="0">
                <a:solidFill>
                  <a:srgbClr val="C00000"/>
                </a:solidFill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16</a:t>
            </a:r>
            <a:r>
              <a:rPr kumimoji="1" lang="zh-CN" altLang="en-US" b="1" dirty="0">
                <a:solidFill>
                  <a:srgbClr val="C00000"/>
                </a:solidFill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字节对齐</a:t>
            </a:r>
            <a:r>
              <a:rPr kumimoji="1" lang="en-US" altLang="zh-CN" b="1" dirty="0">
                <a:solidFill>
                  <a:srgbClr val="C00000"/>
                </a:solidFill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?</a:t>
            </a:r>
          </a:p>
          <a:p>
            <a:r>
              <a:rPr kumimoji="1"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回忆：函数栈帧也是</a:t>
            </a:r>
            <a:r>
              <a:rPr kumimoji="1" lang="en-US" altLang="zh-CN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16</a:t>
            </a:r>
            <a:r>
              <a:rPr kumimoji="1"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字节对齐。</a:t>
            </a:r>
            <a:r>
              <a:rPr kumimoji="1" lang="en-US" altLang="zh-CN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P191</a:t>
            </a:r>
            <a:endParaRPr kumimoji="1" lang="zh-CN" altLang="en-US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087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04EFCDB-AC6A-2341-A314-C02FBE5E3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7ED7211-4D3E-624F-90C8-1CE367384C7C}"/>
              </a:ext>
            </a:extLst>
          </p:cNvPr>
          <p:cNvSpPr txBox="1"/>
          <p:nvPr/>
        </p:nvSpPr>
        <p:spPr>
          <a:xfrm>
            <a:off x="153578" y="136522"/>
            <a:ext cx="883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www.nytimes.com</a:t>
            </a:r>
            <a:r>
              <a:rPr kumimoji="1" lang="en-US" altLang="zh-CN" dirty="0"/>
              <a:t>/2016/06/02/insider/now-it-is-official-the-internet-is-</a:t>
            </a:r>
            <a:r>
              <a:rPr kumimoji="1" lang="en-US" altLang="zh-CN" dirty="0" err="1"/>
              <a:t>over.html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B6B76B7-DD46-9D43-8F67-58C40F10F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21" y="505854"/>
            <a:ext cx="8361772" cy="628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9670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F081394-7651-4334-9AAF-B68996B82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69" y="1832936"/>
            <a:ext cx="7815263" cy="261461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65388DB-FA3A-43FD-969A-E8315A9A198F}"/>
              </a:ext>
            </a:extLst>
          </p:cNvPr>
          <p:cNvSpPr/>
          <p:nvPr/>
        </p:nvSpPr>
        <p:spPr>
          <a:xfrm>
            <a:off x="664369" y="4185185"/>
            <a:ext cx="4793156" cy="2623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FEAC39-46AB-486A-B317-A9C001A77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A2208-059F-461F-B719-491662DF7462}" type="datetime1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D84E8E9-E2B8-4E27-9D7C-51E14B248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3C93-21E1-4103-ADA4-1582C8F7AD42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99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1C08A74-F166-4004-86AD-CC436C4E6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35" y="1271851"/>
            <a:ext cx="7908131" cy="230743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043455D-1E77-4D92-AB91-A2244E0598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34" y="3851230"/>
            <a:ext cx="5300882" cy="164058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AD88330-E16B-4F86-A61A-4F3B0C740C1B}"/>
              </a:ext>
            </a:extLst>
          </p:cNvPr>
          <p:cNvSpPr/>
          <p:nvPr/>
        </p:nvSpPr>
        <p:spPr>
          <a:xfrm>
            <a:off x="617934" y="3316918"/>
            <a:ext cx="5121129" cy="2623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2296FD-600B-4D95-B427-2C83D95757F8}"/>
              </a:ext>
            </a:extLst>
          </p:cNvPr>
          <p:cNvSpPr/>
          <p:nvPr/>
        </p:nvSpPr>
        <p:spPr>
          <a:xfrm>
            <a:off x="426143" y="5229451"/>
            <a:ext cx="4793156" cy="2623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574C69E-C2D2-421B-A4AB-2398B618A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4F87-CE49-4554-8A29-24CFDA2189C8}" type="datetime1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312791-0C37-449C-A1CC-EC3F12E3D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3C93-21E1-4103-ADA4-1582C8F7AD42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99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AF145-5B26-4D43-957B-AE317080A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动态内存分配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9FEA75-499A-4113-90C2-2501C98E3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6577220" cy="4351338"/>
          </a:xfrm>
        </p:spPr>
        <p:txBody>
          <a:bodyPr>
            <a:normAutofit/>
          </a:bodyPr>
          <a:lstStyle/>
          <a:p>
            <a:pPr lvl="1"/>
            <a:r>
              <a:rPr lang="zh-CN" altLang="en-US" sz="1950" dirty="0"/>
              <a:t>显示分配器的工作约束</a:t>
            </a:r>
            <a:endParaRPr lang="en-US" altLang="zh-CN" sz="1950" dirty="0"/>
          </a:p>
          <a:p>
            <a:pPr lvl="2"/>
            <a:r>
              <a:rPr lang="zh-CN" altLang="en-US" sz="1650" dirty="0"/>
              <a:t>处理任意请求序列：不能假设分配释放顺序</a:t>
            </a:r>
            <a:endParaRPr lang="en-US" altLang="zh-CN" sz="1650" dirty="0"/>
          </a:p>
          <a:p>
            <a:pPr lvl="2"/>
            <a:r>
              <a:rPr lang="zh-CN" altLang="en-US" sz="1650" dirty="0"/>
              <a:t>立即响应分配请求：不能缓冲</a:t>
            </a:r>
            <a:endParaRPr lang="en-US" altLang="zh-CN" sz="1650" dirty="0"/>
          </a:p>
          <a:p>
            <a:pPr lvl="2"/>
            <a:r>
              <a:rPr lang="zh-CN" altLang="en-US" sz="1650" dirty="0"/>
              <a:t>只使用堆</a:t>
            </a:r>
            <a:endParaRPr lang="en-US" altLang="zh-CN" sz="1650" dirty="0"/>
          </a:p>
          <a:p>
            <a:pPr lvl="2"/>
            <a:r>
              <a:rPr lang="zh-CN" altLang="en-US" sz="1650" dirty="0"/>
              <a:t>对齐块</a:t>
            </a:r>
            <a:endParaRPr lang="en-US" altLang="zh-CN" sz="1650" dirty="0"/>
          </a:p>
          <a:p>
            <a:pPr lvl="2"/>
            <a:r>
              <a:rPr lang="zh-CN" altLang="en-US" sz="1650" b="1" dirty="0">
                <a:solidFill>
                  <a:srgbClr val="C00000"/>
                </a:solidFill>
              </a:rPr>
              <a:t>不修改已分配块</a:t>
            </a:r>
            <a:r>
              <a:rPr lang="zh-CN" altLang="en-US" sz="1650" dirty="0"/>
              <a:t>：块一旦分配后不能修改</a:t>
            </a:r>
            <a:r>
              <a:rPr lang="en-US" altLang="zh-CN" sz="1650" dirty="0"/>
              <a:t>/</a:t>
            </a:r>
            <a:r>
              <a:rPr lang="zh-CN" altLang="en-US" sz="1650" dirty="0"/>
              <a:t>移动</a:t>
            </a:r>
            <a:endParaRPr lang="en-US" altLang="zh-CN" sz="1650" dirty="0"/>
          </a:p>
          <a:p>
            <a:pPr lvl="1"/>
            <a:endParaRPr lang="en-US" altLang="zh-CN" sz="1950" dirty="0"/>
          </a:p>
          <a:p>
            <a:pPr lvl="1"/>
            <a:r>
              <a:rPr lang="zh-CN" altLang="en-US" sz="1950" dirty="0"/>
              <a:t>分配器的目标</a:t>
            </a:r>
            <a:endParaRPr lang="en-US" altLang="zh-CN" sz="1950" dirty="0"/>
          </a:p>
          <a:p>
            <a:pPr lvl="2"/>
            <a:r>
              <a:rPr lang="zh-CN" altLang="en-US" sz="1650" dirty="0"/>
              <a:t>最大化吞吐率</a:t>
            </a:r>
            <a:endParaRPr lang="en-US" altLang="zh-CN" sz="1650" dirty="0"/>
          </a:p>
          <a:p>
            <a:pPr lvl="2"/>
            <a:r>
              <a:rPr lang="zh-CN" altLang="en-US" sz="1650" dirty="0"/>
              <a:t>最大化内存利用率</a:t>
            </a:r>
            <a:endParaRPr lang="en-US" altLang="zh-CN" sz="1650" dirty="0"/>
          </a:p>
          <a:p>
            <a:pPr marL="685800" lvl="2" indent="0">
              <a:buNone/>
            </a:pPr>
            <a:endParaRPr lang="en-US" altLang="zh-CN" sz="1650" dirty="0"/>
          </a:p>
          <a:p>
            <a:pPr lvl="2"/>
            <a:r>
              <a:rPr lang="zh-CN" altLang="en-US" sz="1650" dirty="0"/>
              <a:t>峰值利用率</a:t>
            </a:r>
            <a:r>
              <a:rPr lang="en-US" altLang="zh-CN" sz="1650" dirty="0" err="1"/>
              <a:t>U</a:t>
            </a:r>
            <a:r>
              <a:rPr lang="en-US" altLang="zh-CN" sz="1650" baseline="-25000" dirty="0" err="1"/>
              <a:t>k</a:t>
            </a:r>
            <a:r>
              <a:rPr lang="zh-CN" altLang="en-US" sz="1650" dirty="0"/>
              <a:t>计算：最大有效载荷</a:t>
            </a:r>
            <a:r>
              <a:rPr lang="en-US" altLang="zh-CN" sz="1650" dirty="0"/>
              <a:t>/</a:t>
            </a:r>
            <a:r>
              <a:rPr lang="zh-CN" altLang="en-US" sz="1650" dirty="0"/>
              <a:t>堆的最大值</a:t>
            </a:r>
            <a:endParaRPr lang="en-US" altLang="zh-CN" sz="1650" baseline="-25000" dirty="0"/>
          </a:p>
        </p:txBody>
      </p:sp>
    </p:spTree>
    <p:extLst>
      <p:ext uri="{BB962C8B-B14F-4D97-AF65-F5344CB8AC3E}">
        <p14:creationId xmlns:p14="http://schemas.microsoft.com/office/powerpoint/2010/main" val="2902218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AF145-5B26-4D43-957B-AE317080A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动态内存分配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9FEA75-499A-4113-90C2-2501C98E3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523" y="2065404"/>
            <a:ext cx="6577220" cy="4351338"/>
          </a:xfrm>
        </p:spPr>
        <p:txBody>
          <a:bodyPr>
            <a:normAutofit/>
          </a:bodyPr>
          <a:lstStyle/>
          <a:p>
            <a:pPr lvl="1"/>
            <a:r>
              <a:rPr lang="zh-CN" altLang="en-US" sz="1950" dirty="0"/>
              <a:t>碎片</a:t>
            </a:r>
            <a:endParaRPr lang="en-US" altLang="zh-CN" sz="1950" dirty="0"/>
          </a:p>
          <a:p>
            <a:pPr lvl="2"/>
            <a:r>
              <a:rPr lang="zh-CN" altLang="en-US" sz="1650" dirty="0"/>
              <a:t>内部碎片：对齐要求</a:t>
            </a:r>
            <a:endParaRPr lang="en-US" altLang="zh-CN" sz="1650" dirty="0"/>
          </a:p>
          <a:p>
            <a:pPr lvl="2"/>
            <a:r>
              <a:rPr lang="zh-CN" altLang="en-US" sz="1650" dirty="0"/>
              <a:t>外部碎片：空闲内存不连续</a:t>
            </a:r>
            <a:endParaRPr lang="en-US" altLang="zh-CN" sz="1650" dirty="0"/>
          </a:p>
          <a:p>
            <a:pPr marL="342900" lvl="1" indent="0">
              <a:buNone/>
            </a:pPr>
            <a:endParaRPr lang="en-US" altLang="zh-CN" sz="1950" dirty="0"/>
          </a:p>
          <a:p>
            <a:pPr lvl="1"/>
            <a:r>
              <a:rPr lang="zh-CN" altLang="en-US" sz="1950" dirty="0"/>
              <a:t>分配器的设计：平衡吞吐量和利用率</a:t>
            </a:r>
            <a:endParaRPr lang="en-US" altLang="zh-CN" sz="1950" dirty="0"/>
          </a:p>
          <a:p>
            <a:pPr lvl="2"/>
            <a:r>
              <a:rPr lang="zh-CN" altLang="en-US" sz="1650" dirty="0"/>
              <a:t>空闲块组织、放置、分割、合并</a:t>
            </a:r>
            <a:endParaRPr lang="en-US" altLang="zh-CN" sz="1650" dirty="0"/>
          </a:p>
          <a:p>
            <a:pPr lvl="2"/>
            <a:r>
              <a:rPr lang="zh-CN" altLang="en-US" sz="1650" dirty="0"/>
              <a:t>隐式空闲链表：</a:t>
            </a:r>
            <a:endParaRPr lang="en-US" altLang="zh-CN" sz="1650" dirty="0"/>
          </a:p>
          <a:p>
            <a:pPr marL="685800" lvl="2" indent="0">
              <a:buNone/>
            </a:pPr>
            <a:r>
              <a:rPr lang="en-US" altLang="zh-CN" sz="1650" dirty="0"/>
              <a:t>	</a:t>
            </a:r>
            <a:r>
              <a:rPr lang="zh-CN" altLang="en-US" sz="1650" dirty="0"/>
              <a:t>头部</a:t>
            </a:r>
            <a:r>
              <a:rPr lang="en-US" altLang="zh-CN" sz="1650" dirty="0"/>
              <a:t>4</a:t>
            </a:r>
            <a:r>
              <a:rPr lang="zh-CN" altLang="en-US" sz="1650" dirty="0"/>
              <a:t>字节指明块大小，是否已分配</a:t>
            </a:r>
            <a:endParaRPr lang="en-US" altLang="zh-CN" sz="1650" dirty="0"/>
          </a:p>
          <a:p>
            <a:pPr marL="685800" lvl="2" indent="0">
              <a:buNone/>
            </a:pPr>
            <a:r>
              <a:rPr lang="en-US" altLang="zh-CN" sz="1650" dirty="0"/>
              <a:t>	</a:t>
            </a:r>
            <a:r>
              <a:rPr lang="zh-CN" altLang="en-US" sz="1650" dirty="0"/>
              <a:t>终止块设置为</a:t>
            </a:r>
            <a:r>
              <a:rPr lang="en-US" altLang="zh-CN" sz="1650" dirty="0"/>
              <a:t>0/1</a:t>
            </a:r>
            <a:r>
              <a:rPr lang="zh-CN" altLang="en-US" sz="1650" dirty="0"/>
              <a:t>，即已分配</a:t>
            </a:r>
            <a:endParaRPr lang="en-US" altLang="zh-CN" sz="165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0839" y="203773"/>
            <a:ext cx="5603161" cy="230043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4918072"/>
            <a:ext cx="8031606" cy="158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434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AF145-5B26-4D43-957B-AE317080A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隐式空闲链表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9FEA75-499A-4113-90C2-2501C98E3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91"/>
            <a:ext cx="6577220" cy="4351338"/>
          </a:xfrm>
        </p:spPr>
        <p:txBody>
          <a:bodyPr>
            <a:normAutofit/>
          </a:bodyPr>
          <a:lstStyle/>
          <a:p>
            <a:pPr lvl="1"/>
            <a:r>
              <a:rPr lang="zh-CN" altLang="en-US" sz="1950" dirty="0"/>
              <a:t>放置</a:t>
            </a:r>
            <a:endParaRPr lang="en-US" altLang="zh-CN" sz="1950" dirty="0"/>
          </a:p>
          <a:p>
            <a:pPr lvl="2"/>
            <a:r>
              <a:rPr lang="zh-CN" altLang="en-US" sz="1650" dirty="0"/>
              <a:t>首次适配 </a:t>
            </a:r>
            <a:r>
              <a:rPr lang="en-US" altLang="zh-CN" sz="1650" dirty="0"/>
              <a:t>first fit</a:t>
            </a:r>
          </a:p>
          <a:p>
            <a:pPr lvl="2"/>
            <a:r>
              <a:rPr lang="zh-CN" altLang="en-US" sz="1650" dirty="0"/>
              <a:t>下一次适配 </a:t>
            </a:r>
            <a:r>
              <a:rPr lang="en-US" altLang="zh-CN" sz="1650" dirty="0"/>
              <a:t>next fit</a:t>
            </a:r>
          </a:p>
          <a:p>
            <a:pPr lvl="2"/>
            <a:r>
              <a:rPr lang="zh-CN" altLang="en-US" sz="1650" dirty="0"/>
              <a:t>最佳适配 </a:t>
            </a:r>
            <a:r>
              <a:rPr lang="en-US" altLang="zh-CN" sz="1650" dirty="0"/>
              <a:t>best fit</a:t>
            </a:r>
          </a:p>
          <a:p>
            <a:pPr lvl="2"/>
            <a:endParaRPr lang="en-US" altLang="zh-CN" sz="1650" dirty="0"/>
          </a:p>
          <a:p>
            <a:pPr lvl="1"/>
            <a:r>
              <a:rPr lang="zh-CN" altLang="en-US" sz="1650" dirty="0"/>
              <a:t>分割</a:t>
            </a:r>
            <a:endParaRPr lang="en-US" altLang="zh-CN" sz="1650" dirty="0"/>
          </a:p>
          <a:p>
            <a:pPr lvl="2"/>
            <a:r>
              <a:rPr lang="zh-CN" altLang="en-US" sz="1650" dirty="0"/>
              <a:t>分配整个空闲块（可能造成较大内部碎片）</a:t>
            </a:r>
            <a:endParaRPr lang="en-US" altLang="zh-CN" sz="1650" dirty="0"/>
          </a:p>
          <a:p>
            <a:pPr lvl="2"/>
            <a:r>
              <a:rPr lang="zh-CN" altLang="en-US" sz="1650" dirty="0"/>
              <a:t>将一个大的空闲块分割成已分配块和新的小空闲块</a:t>
            </a:r>
            <a:endParaRPr lang="en-US" altLang="zh-CN" sz="1650" dirty="0"/>
          </a:p>
          <a:p>
            <a:pPr lvl="2"/>
            <a:endParaRPr lang="en-US" altLang="zh-CN" sz="1650" dirty="0"/>
          </a:p>
          <a:p>
            <a:pPr lvl="1"/>
            <a:r>
              <a:rPr lang="zh-CN" altLang="en-US" sz="1650" dirty="0"/>
              <a:t>合并</a:t>
            </a:r>
            <a:endParaRPr lang="en-US" altLang="zh-CN" sz="1650" dirty="0"/>
          </a:p>
          <a:p>
            <a:pPr lvl="2"/>
            <a:r>
              <a:rPr lang="zh-CN" altLang="en-US" sz="1650" dirty="0"/>
              <a:t>释放已分配块时检查前后有无相邻空闲块，如有及合并</a:t>
            </a:r>
            <a:endParaRPr lang="en-US" altLang="zh-CN" sz="1650" dirty="0"/>
          </a:p>
          <a:p>
            <a:pPr lvl="2"/>
            <a:r>
              <a:rPr lang="zh-CN" altLang="en-US" sz="1650" dirty="0"/>
              <a:t>合并策略分为立即合并和推迟合并</a:t>
            </a:r>
            <a:endParaRPr lang="en-US" altLang="zh-CN" sz="1650" dirty="0"/>
          </a:p>
        </p:txBody>
      </p:sp>
    </p:spTree>
    <p:extLst>
      <p:ext uri="{BB962C8B-B14F-4D97-AF65-F5344CB8AC3E}">
        <p14:creationId xmlns:p14="http://schemas.microsoft.com/office/powerpoint/2010/main" val="2167665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AF145-5B26-4D43-957B-AE317080A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隐式空闲链表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9FEA75-499A-4113-90C2-2501C98E3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91"/>
            <a:ext cx="6577220" cy="4351338"/>
          </a:xfrm>
        </p:spPr>
        <p:txBody>
          <a:bodyPr>
            <a:normAutofit/>
          </a:bodyPr>
          <a:lstStyle/>
          <a:p>
            <a:pPr lvl="1"/>
            <a:r>
              <a:rPr lang="zh-CN" altLang="en-US" sz="1950" dirty="0"/>
              <a:t>放置</a:t>
            </a:r>
            <a:endParaRPr lang="en-US" altLang="zh-CN" sz="1950" dirty="0"/>
          </a:p>
          <a:p>
            <a:pPr lvl="2"/>
            <a:r>
              <a:rPr lang="zh-CN" altLang="en-US" sz="1650" dirty="0"/>
              <a:t>首次适配 </a:t>
            </a:r>
            <a:r>
              <a:rPr lang="en-US" altLang="zh-CN" sz="1650" dirty="0"/>
              <a:t>first fit</a:t>
            </a:r>
          </a:p>
          <a:p>
            <a:pPr lvl="2"/>
            <a:r>
              <a:rPr lang="zh-CN" altLang="en-US" sz="1650" dirty="0"/>
              <a:t>下一次适配 </a:t>
            </a:r>
            <a:r>
              <a:rPr lang="en-US" altLang="zh-CN" sz="1650" dirty="0"/>
              <a:t>next fit</a:t>
            </a:r>
          </a:p>
          <a:p>
            <a:pPr lvl="2"/>
            <a:r>
              <a:rPr lang="zh-CN" altLang="en-US" sz="1650" dirty="0"/>
              <a:t>最佳适配 </a:t>
            </a:r>
            <a:r>
              <a:rPr lang="en-US" altLang="zh-CN" sz="1650" dirty="0"/>
              <a:t>best fit</a:t>
            </a:r>
          </a:p>
          <a:p>
            <a:pPr lvl="2"/>
            <a:endParaRPr lang="en-US" altLang="zh-CN" sz="1650" dirty="0"/>
          </a:p>
          <a:p>
            <a:pPr lvl="1"/>
            <a:r>
              <a:rPr lang="zh-CN" altLang="en-US" sz="1650" dirty="0"/>
              <a:t>分割</a:t>
            </a:r>
            <a:endParaRPr lang="en-US" altLang="zh-CN" sz="1650" dirty="0"/>
          </a:p>
          <a:p>
            <a:pPr lvl="2"/>
            <a:r>
              <a:rPr lang="zh-CN" altLang="en-US" sz="1650" dirty="0"/>
              <a:t>分配整个空闲块（可能造成较大内部碎片）</a:t>
            </a:r>
            <a:endParaRPr lang="en-US" altLang="zh-CN" sz="1650" dirty="0"/>
          </a:p>
          <a:p>
            <a:pPr lvl="2"/>
            <a:r>
              <a:rPr lang="zh-CN" altLang="en-US" sz="1650" dirty="0"/>
              <a:t>将一个大的空闲块分割成已分配块和新的小空闲块</a:t>
            </a:r>
            <a:endParaRPr lang="en-US" altLang="zh-CN" sz="1650" dirty="0"/>
          </a:p>
          <a:p>
            <a:pPr lvl="2"/>
            <a:endParaRPr lang="en-US" altLang="zh-CN" sz="1650" dirty="0"/>
          </a:p>
          <a:p>
            <a:pPr lvl="1"/>
            <a:r>
              <a:rPr lang="zh-CN" altLang="en-US" sz="1650" dirty="0"/>
              <a:t>合并</a:t>
            </a:r>
            <a:endParaRPr lang="en-US" altLang="zh-CN" sz="1650" dirty="0"/>
          </a:p>
          <a:p>
            <a:pPr lvl="2"/>
            <a:r>
              <a:rPr lang="zh-CN" altLang="en-US" sz="1650" dirty="0"/>
              <a:t>释放已分配块时检查前后有无相邻空闲块，如有及合并</a:t>
            </a:r>
            <a:endParaRPr lang="en-US" altLang="zh-CN" sz="1650" dirty="0"/>
          </a:p>
          <a:p>
            <a:pPr lvl="2"/>
            <a:r>
              <a:rPr lang="zh-CN" altLang="en-US" sz="1650" dirty="0"/>
              <a:t>合并策略分为立即合并和推迟合并</a:t>
            </a:r>
            <a:endParaRPr lang="en-US" altLang="zh-CN" sz="1650" dirty="0"/>
          </a:p>
          <a:p>
            <a:pPr lvl="2"/>
            <a:r>
              <a:rPr lang="zh-CN" altLang="en-US" sz="1650" dirty="0"/>
              <a:t>如何知道前面的是空闲块？搜索时间代价大，采用边界标记</a:t>
            </a:r>
            <a:endParaRPr lang="en-US" altLang="zh-CN" sz="1650" dirty="0"/>
          </a:p>
          <a:p>
            <a:pPr lvl="3"/>
            <a:r>
              <a:rPr lang="zh-CN" altLang="en-US" sz="1500" dirty="0"/>
              <a:t>优化：用空余字节数标记前面的块是否已分配，这样可以省去已分配块的脚部</a:t>
            </a:r>
            <a:endParaRPr lang="en-US" altLang="zh-CN" sz="1500" dirty="0"/>
          </a:p>
        </p:txBody>
      </p:sp>
    </p:spTree>
    <p:extLst>
      <p:ext uri="{BB962C8B-B14F-4D97-AF65-F5344CB8AC3E}">
        <p14:creationId xmlns:p14="http://schemas.microsoft.com/office/powerpoint/2010/main" val="1807433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AF145-5B26-4D43-957B-AE317080A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合并的四种情况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1469911"/>
            <a:ext cx="3695283" cy="258732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3932" y="1503161"/>
            <a:ext cx="3771272" cy="257304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4095166"/>
            <a:ext cx="3695282" cy="26324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3932" y="4116601"/>
            <a:ext cx="3865540" cy="261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409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1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2828"/>
      </a:accent1>
      <a:accent2>
        <a:srgbClr val="E61E1E"/>
      </a:accent2>
      <a:accent3>
        <a:srgbClr val="D21414"/>
      </a:accent3>
      <a:accent4>
        <a:srgbClr val="C80808"/>
      </a:accent4>
      <a:accent5>
        <a:srgbClr val="8C0000"/>
      </a:accent5>
      <a:accent6>
        <a:srgbClr val="640000"/>
      </a:accent6>
      <a:hlink>
        <a:srgbClr val="2998E3"/>
      </a:hlink>
      <a:folHlink>
        <a:srgbClr val="7F723D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7439</TotalTime>
  <Words>1978</Words>
  <Application>Microsoft Macintosh PowerPoint</Application>
  <PresentationFormat>全屏显示(4:3)</PresentationFormat>
  <Paragraphs>416</Paragraphs>
  <Slides>42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9" baseType="lpstr">
      <vt:lpstr>等线</vt:lpstr>
      <vt:lpstr>黑体</vt:lpstr>
      <vt:lpstr>Source Han Serif SC</vt:lpstr>
      <vt:lpstr>Arial</vt:lpstr>
      <vt:lpstr>Consolas</vt:lpstr>
      <vt:lpstr>Times New Roman</vt:lpstr>
      <vt:lpstr>Office 主题​​</vt:lpstr>
      <vt:lpstr>ICS第十一次小班课</vt:lpstr>
      <vt:lpstr>目录</vt:lpstr>
      <vt:lpstr>动态内存分配</vt:lpstr>
      <vt:lpstr>C标准库函数</vt:lpstr>
      <vt:lpstr>动态内存分配</vt:lpstr>
      <vt:lpstr>动态内存分配</vt:lpstr>
      <vt:lpstr>隐式空闲链表</vt:lpstr>
      <vt:lpstr>隐式空闲链表</vt:lpstr>
      <vt:lpstr>合并的四种情况</vt:lpstr>
      <vt:lpstr>一个简单的分配器</vt:lpstr>
      <vt:lpstr>显式空闲链表</vt:lpstr>
      <vt:lpstr>分离空闲链表</vt:lpstr>
      <vt:lpstr>垃圾收集</vt:lpstr>
      <vt:lpstr>与内存相关的错误</vt:lpstr>
      <vt:lpstr>C 语言与内存有关的坑</vt:lpstr>
      <vt:lpstr>C 语言与内存有关的坑</vt:lpstr>
      <vt:lpstr>C 语言与内存有关的坑</vt:lpstr>
      <vt:lpstr>C 语言与内存有关的坑</vt:lpstr>
      <vt:lpstr>C 语言与内存有关的坑</vt:lpstr>
      <vt:lpstr>C 语言与内存有关的坑</vt:lpstr>
      <vt:lpstr>C 语言与内存有关的坑</vt:lpstr>
      <vt:lpstr>C 语言与内存有关的坑</vt:lpstr>
      <vt:lpstr>C 语言与内存有关的坑</vt:lpstr>
      <vt:lpstr>网络编程</vt:lpstr>
      <vt:lpstr>网络编程</vt:lpstr>
      <vt:lpstr>网络编程</vt:lpstr>
      <vt:lpstr>网络编程</vt:lpstr>
      <vt:lpstr>网络编程</vt:lpstr>
      <vt:lpstr>网络编程</vt:lpstr>
      <vt:lpstr>网络编程</vt:lpstr>
      <vt:lpstr>PowerPoint 演示文稿</vt:lpstr>
      <vt:lpstr>PowerPoint 演示文稿</vt:lpstr>
      <vt:lpstr>题目讲解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PKU2016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thwfhk@163.com</cp:lastModifiedBy>
  <cp:revision>524</cp:revision>
  <dcterms:created xsi:type="dcterms:W3CDTF">2018-12-21T13:45:03Z</dcterms:created>
  <dcterms:modified xsi:type="dcterms:W3CDTF">2020-12-17T11:25:17Z</dcterms:modified>
</cp:coreProperties>
</file>