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396" y="102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55104" y="2360410"/>
            <a:ext cx="30818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 err="1"/>
              <a:t>AttackLab</a:t>
            </a:r>
            <a:endParaRPr lang="en-US" altLang="zh-CN" sz="4800" b="1" dirty="0"/>
          </a:p>
        </p:txBody>
      </p:sp>
      <p:sp>
        <p:nvSpPr>
          <p:cNvPr id="14" name="矩形 13"/>
          <p:cNvSpPr/>
          <p:nvPr/>
        </p:nvSpPr>
        <p:spPr>
          <a:xfrm>
            <a:off x="3803045" y="3603347"/>
            <a:ext cx="4585910" cy="58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1900011302</a:t>
            </a:r>
            <a:r>
              <a:rPr lang="zh-CN" altLang="en-US" sz="2800" dirty="0">
                <a:solidFill>
                  <a:schemeClr val="tx1"/>
                </a:solidFill>
              </a:rPr>
              <a:t> 霍子璇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23893C6-F847-4457-B4D1-220DE07CE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60" y="2314168"/>
            <a:ext cx="2960304" cy="13434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20F9C44-C89D-426A-B3AA-1B8768F66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60" y="760321"/>
            <a:ext cx="4553585" cy="10955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3811FAD-A424-43BD-A9F1-A5C1AA633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147" y="760321"/>
            <a:ext cx="4477375" cy="12384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DCE4CB-340D-46EF-A8BD-39CD494B1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151" y="2314168"/>
            <a:ext cx="4410691" cy="14480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B6E72E-6C65-42C6-B428-D5FE229DD9E8}"/>
              </a:ext>
            </a:extLst>
          </p:cNvPr>
          <p:cNvSpPr txBox="1"/>
          <p:nvPr/>
        </p:nvSpPr>
        <p:spPr>
          <a:xfrm>
            <a:off x="1841643" y="4401987"/>
            <a:ext cx="6560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将栈指针减</a:t>
            </a:r>
            <a:r>
              <a:rPr lang="en-US" altLang="zh-CN" dirty="0"/>
              <a:t>0x28</a:t>
            </a:r>
            <a:r>
              <a:rPr lang="zh-CN" altLang="en-US" dirty="0"/>
              <a:t>，并将栈底地址作为参数调用</a:t>
            </a:r>
            <a:r>
              <a:rPr lang="en-US" altLang="zh-CN" dirty="0"/>
              <a:t>Gets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因此只需先输入</a:t>
            </a:r>
            <a:r>
              <a:rPr lang="en-US" altLang="zh-CN" dirty="0"/>
              <a:t>0x28=40</a:t>
            </a:r>
            <a:r>
              <a:rPr lang="zh-CN" altLang="en-US" dirty="0"/>
              <a:t>个任意字符填充</a:t>
            </a:r>
            <a:endParaRPr lang="en-US" altLang="zh-CN" dirty="0"/>
          </a:p>
          <a:p>
            <a:r>
              <a:rPr lang="zh-CN" altLang="en-US" dirty="0"/>
              <a:t>再输入</a:t>
            </a:r>
            <a:r>
              <a:rPr lang="en-US" altLang="zh-CN" dirty="0"/>
              <a:t>touch1</a:t>
            </a:r>
            <a:r>
              <a:rPr lang="zh-CN" altLang="en-US" dirty="0"/>
              <a:t>地址</a:t>
            </a:r>
            <a:r>
              <a:rPr lang="en-US" altLang="zh-CN" dirty="0"/>
              <a:t>87 1a 40</a:t>
            </a:r>
            <a:r>
              <a:rPr lang="zh-CN" altLang="en-US" dirty="0"/>
              <a:t>即可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2DBF55-2740-4B89-96A0-4F39106D15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915" y="467191"/>
            <a:ext cx="2229161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1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E344394-DEB4-4692-B0DD-8E17E863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293" y="686913"/>
            <a:ext cx="4887007" cy="19147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DE3B489-B2EE-493A-9DEB-FA70B08A1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293" y="477334"/>
            <a:ext cx="2248214" cy="2095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45C0C3F-48F1-4628-9FA2-F02BCDB69739}"/>
              </a:ext>
            </a:extLst>
          </p:cNvPr>
          <p:cNvSpPr txBox="1"/>
          <p:nvPr/>
        </p:nvSpPr>
        <p:spPr>
          <a:xfrm>
            <a:off x="4915949" y="2851139"/>
            <a:ext cx="5897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除了要调用</a:t>
            </a:r>
            <a:r>
              <a:rPr lang="en-US" altLang="zh-CN" dirty="0"/>
              <a:t>touch2</a:t>
            </a:r>
            <a:r>
              <a:rPr lang="zh-CN" altLang="en-US" dirty="0"/>
              <a:t>外，还要将</a:t>
            </a:r>
            <a:r>
              <a:rPr lang="en-US" altLang="zh-CN" dirty="0"/>
              <a:t>cookie</a:t>
            </a:r>
            <a:r>
              <a:rPr lang="zh-CN" altLang="en-US" dirty="0"/>
              <a:t>放入参数</a:t>
            </a:r>
            <a:r>
              <a:rPr lang="en-US" altLang="zh-CN" dirty="0"/>
              <a:t>%</a:t>
            </a:r>
            <a:r>
              <a:rPr lang="en-US" altLang="zh-CN" dirty="0" err="1"/>
              <a:t>rdi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ctarget</a:t>
            </a:r>
            <a:r>
              <a:rPr lang="zh-CN" altLang="en-US" dirty="0"/>
              <a:t>并没有栈随机化，可以知道每次调用</a:t>
            </a:r>
            <a:r>
              <a:rPr lang="en-US" altLang="zh-CN" dirty="0"/>
              <a:t>Gets</a:t>
            </a:r>
            <a:r>
              <a:rPr lang="zh-CN" altLang="en-US" dirty="0"/>
              <a:t>函数时，栈指针均为确定值</a:t>
            </a:r>
            <a:r>
              <a:rPr lang="en-US" altLang="zh-CN" dirty="0"/>
              <a:t>5564ea18</a:t>
            </a:r>
          </a:p>
          <a:p>
            <a:endParaRPr lang="en-US" altLang="zh-CN" dirty="0"/>
          </a:p>
          <a:p>
            <a:r>
              <a:rPr lang="zh-CN" altLang="en-US" dirty="0"/>
              <a:t>因此可以将代码植入到栈底，再返回到</a:t>
            </a:r>
            <a:r>
              <a:rPr lang="en-US" altLang="zh-CN" dirty="0"/>
              <a:t>5564ea18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038965-1EDF-40E3-A13A-DF44C99D2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56" y="4854899"/>
            <a:ext cx="7252036" cy="17543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F630691-CC42-442C-9888-A6CB2C4D8C01}"/>
              </a:ext>
            </a:extLst>
          </p:cNvPr>
          <p:cNvSpPr txBox="1"/>
          <p:nvPr/>
        </p:nvSpPr>
        <p:spPr>
          <a:xfrm>
            <a:off x="7864679" y="4854899"/>
            <a:ext cx="3728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放入</a:t>
            </a:r>
            <a:r>
              <a:rPr lang="en-US" altLang="zh-CN" dirty="0"/>
              <a:t>%</a:t>
            </a:r>
            <a:r>
              <a:rPr lang="en-US" altLang="zh-CN" dirty="0" err="1"/>
              <a:t>rdi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touch2</a:t>
            </a:r>
            <a:r>
              <a:rPr lang="zh-CN" altLang="en-US" dirty="0"/>
              <a:t>地址放入当前栈指针下</a:t>
            </a:r>
            <a:endParaRPr lang="en-US" altLang="zh-CN" dirty="0"/>
          </a:p>
          <a:p>
            <a:r>
              <a:rPr lang="zh-CN" altLang="en-US" dirty="0"/>
              <a:t>将栈指针移到</a:t>
            </a:r>
            <a:r>
              <a:rPr lang="en-US" altLang="zh-CN" dirty="0"/>
              <a:t>touch2</a:t>
            </a:r>
            <a:r>
              <a:rPr lang="zh-CN" altLang="en-US" dirty="0"/>
              <a:t>地址处</a:t>
            </a:r>
            <a:endParaRPr lang="en-US" altLang="zh-CN" dirty="0"/>
          </a:p>
          <a:p>
            <a:r>
              <a:rPr lang="zh-CN" altLang="en-US" dirty="0"/>
              <a:t>返回到</a:t>
            </a:r>
            <a:r>
              <a:rPr lang="en-US" altLang="zh-CN" dirty="0"/>
              <a:t>touch2</a:t>
            </a:r>
          </a:p>
          <a:p>
            <a:endParaRPr lang="en-US" altLang="zh-CN" dirty="0"/>
          </a:p>
          <a:p>
            <a:r>
              <a:rPr lang="en-US" altLang="zh-CN" dirty="0"/>
              <a:t>test</a:t>
            </a:r>
            <a:r>
              <a:rPr lang="zh-CN" altLang="en-US" dirty="0"/>
              <a:t>函数返回地址用</a:t>
            </a:r>
            <a:r>
              <a:rPr lang="en-US" altLang="zh-CN" dirty="0"/>
              <a:t>5564ea18</a:t>
            </a:r>
            <a:r>
              <a:rPr lang="zh-CN" altLang="en-US" dirty="0"/>
              <a:t>代替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628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068874C-DD14-445B-940A-4A4D76B2F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16" y="351404"/>
            <a:ext cx="4934639" cy="33532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8E73184-E25F-41AA-879B-6FEAA5FCFC18}"/>
              </a:ext>
            </a:extLst>
          </p:cNvPr>
          <p:cNvSpPr txBox="1"/>
          <p:nvPr/>
        </p:nvSpPr>
        <p:spPr>
          <a:xfrm>
            <a:off x="7868873" y="494950"/>
            <a:ext cx="34394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touch3</a:t>
            </a:r>
            <a:r>
              <a:rPr lang="zh-CN" altLang="en-US" dirty="0"/>
              <a:t>并将一字符串地址放入参数</a:t>
            </a:r>
            <a:r>
              <a:rPr lang="en-US" altLang="zh-CN" dirty="0"/>
              <a:t>%</a:t>
            </a:r>
            <a:r>
              <a:rPr lang="en-US" altLang="zh-CN" dirty="0" err="1"/>
              <a:t>rdi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字符串中内容为</a:t>
            </a:r>
            <a:r>
              <a:rPr lang="en-US" altLang="zh-CN" dirty="0"/>
              <a:t>cookie8</a:t>
            </a:r>
            <a:r>
              <a:rPr lang="zh-CN" altLang="en-US" dirty="0"/>
              <a:t>个数字的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匹配的目标字符串</a:t>
            </a:r>
            <a:r>
              <a:rPr lang="en-US" altLang="zh-CN" dirty="0"/>
              <a:t>s</a:t>
            </a:r>
            <a:r>
              <a:rPr lang="zh-CN" altLang="en-US" dirty="0"/>
              <a:t>经过了随机化，无法改变它的值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但还是可以定位到栈底，也就能将字符串存储在栈中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678AAC-D6D7-4F0D-9AB9-16A89B70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054" y="3894604"/>
            <a:ext cx="5738301" cy="20112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11A1A1-66F9-406B-8A7F-BFD83475CDDB}"/>
              </a:ext>
            </a:extLst>
          </p:cNvPr>
          <p:cNvSpPr txBox="1"/>
          <p:nvPr/>
        </p:nvSpPr>
        <p:spPr>
          <a:xfrm>
            <a:off x="7659149" y="3800213"/>
            <a:ext cx="37666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地址指向最下面的</a:t>
            </a:r>
            <a:r>
              <a:rPr lang="en-US" altLang="zh-CN" sz="1400" dirty="0" err="1"/>
              <a:t>sval</a:t>
            </a:r>
            <a:endParaRPr lang="en-US" altLang="zh-CN" sz="1400" dirty="0"/>
          </a:p>
          <a:p>
            <a:r>
              <a:rPr lang="en-US" altLang="zh-CN" sz="1400" dirty="0"/>
              <a:t>Touch3</a:t>
            </a:r>
            <a:r>
              <a:rPr lang="zh-CN" altLang="en-US" sz="1400" dirty="0"/>
              <a:t>返回地址放入栈指针下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栈指针减</a:t>
            </a:r>
            <a:r>
              <a:rPr lang="en-US" altLang="zh-CN" sz="1400" dirty="0"/>
              <a:t>8</a:t>
            </a:r>
            <a:r>
              <a:rPr lang="zh-CN" altLang="en-US" sz="1400" dirty="0"/>
              <a:t>指向返回地址</a:t>
            </a:r>
            <a:endParaRPr lang="en-US" altLang="zh-CN" sz="1400" dirty="0"/>
          </a:p>
          <a:p>
            <a:r>
              <a:rPr lang="zh-CN" altLang="en-US" sz="1400" dirty="0"/>
              <a:t>返回到</a:t>
            </a:r>
            <a:r>
              <a:rPr lang="en-US" altLang="zh-CN" sz="1400" dirty="0"/>
              <a:t>touch3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test</a:t>
            </a:r>
            <a:r>
              <a:rPr lang="zh-CN" altLang="en-US" sz="1400" dirty="0"/>
              <a:t>函数返回地址指向</a:t>
            </a:r>
            <a:r>
              <a:rPr lang="en-US" altLang="zh-CN" sz="1400" dirty="0"/>
              <a:t>5564ea18</a:t>
            </a:r>
          </a:p>
          <a:p>
            <a:r>
              <a:rPr lang="zh-CN" altLang="en-US" sz="1400" dirty="0"/>
              <a:t>存储</a:t>
            </a:r>
            <a:r>
              <a:rPr lang="en-US" altLang="zh-CN" sz="1400" dirty="0" err="1"/>
              <a:t>sval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1F8CAF-7F63-4821-A3F4-C5C6E5363316}"/>
              </a:ext>
            </a:extLst>
          </p:cNvPr>
          <p:cNvSpPr txBox="1"/>
          <p:nvPr/>
        </p:nvSpPr>
        <p:spPr>
          <a:xfrm>
            <a:off x="2189527" y="6123963"/>
            <a:ext cx="7373923" cy="382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</a:t>
            </a:r>
            <a:r>
              <a:rPr lang="en-US" altLang="zh-CN" dirty="0" err="1"/>
              <a:t>sval</a:t>
            </a:r>
            <a:r>
              <a:rPr lang="zh-CN" altLang="en-US" dirty="0"/>
              <a:t>不要放到前</a:t>
            </a:r>
            <a:r>
              <a:rPr lang="en-US" altLang="zh-CN" dirty="0"/>
              <a:t>0x28</a:t>
            </a:r>
            <a:r>
              <a:rPr lang="zh-CN" altLang="en-US" dirty="0"/>
              <a:t>字节内，否则</a:t>
            </a:r>
            <a:r>
              <a:rPr lang="en-US" altLang="zh-CN" dirty="0"/>
              <a:t>touch3</a:t>
            </a:r>
            <a:r>
              <a:rPr lang="zh-CN" altLang="en-US" dirty="0"/>
              <a:t>和</a:t>
            </a:r>
            <a:r>
              <a:rPr lang="en-US" altLang="zh-CN" dirty="0" err="1"/>
              <a:t>hexmatch</a:t>
            </a:r>
            <a:r>
              <a:rPr lang="zh-CN" altLang="en-US" dirty="0"/>
              <a:t>都会破坏它</a:t>
            </a:r>
          </a:p>
        </p:txBody>
      </p:sp>
    </p:spTree>
    <p:extLst>
      <p:ext uri="{BB962C8B-B14F-4D97-AF65-F5344CB8AC3E}">
        <p14:creationId xmlns:p14="http://schemas.microsoft.com/office/powerpoint/2010/main" val="38114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C296F6-214B-4E4F-88F4-D94E4C0EC390}"/>
              </a:ext>
            </a:extLst>
          </p:cNvPr>
          <p:cNvSpPr txBox="1"/>
          <p:nvPr/>
        </p:nvSpPr>
        <p:spPr>
          <a:xfrm>
            <a:off x="662730" y="730113"/>
            <a:ext cx="5729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rtarget</a:t>
            </a:r>
            <a:r>
              <a:rPr lang="zh-CN" altLang="en-US" dirty="0"/>
              <a:t>中引入了栈随机化，不能再定位栈指针的值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需要使用面向</a:t>
            </a:r>
            <a:r>
              <a:rPr lang="en-US" altLang="zh-CN" dirty="0"/>
              <a:t>return</a:t>
            </a:r>
            <a:r>
              <a:rPr lang="zh-CN" altLang="en-US" dirty="0"/>
              <a:t>的编程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放入</a:t>
            </a:r>
            <a:r>
              <a:rPr lang="en-US" altLang="zh-CN" dirty="0"/>
              <a:t>%</a:t>
            </a:r>
            <a:r>
              <a:rPr lang="en-US" altLang="zh-CN" dirty="0" err="1"/>
              <a:t>rdi</a:t>
            </a:r>
            <a:r>
              <a:rPr lang="zh-CN" altLang="en-US" dirty="0"/>
              <a:t>并返回到</a:t>
            </a:r>
            <a:r>
              <a:rPr lang="en-US" altLang="zh-CN" dirty="0"/>
              <a:t>touch2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6A6C62-FBB3-4E85-B3CC-1F8F7C290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983" y="485577"/>
            <a:ext cx="4887007" cy="19147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223B11F-987C-414C-BEB5-88EC5FA1BD0F}"/>
              </a:ext>
            </a:extLst>
          </p:cNvPr>
          <p:cNvSpPr txBox="1"/>
          <p:nvPr/>
        </p:nvSpPr>
        <p:spPr>
          <a:xfrm>
            <a:off x="788565" y="3204594"/>
            <a:ext cx="53074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只能使用</a:t>
            </a:r>
            <a:r>
              <a:rPr lang="en-US" altLang="zh-CN" dirty="0" err="1"/>
              <a:t>popq</a:t>
            </a:r>
            <a:r>
              <a:rPr lang="en-US" altLang="zh-CN" dirty="0"/>
              <a:t>, </a:t>
            </a:r>
            <a:r>
              <a:rPr lang="en-US" altLang="zh-CN" dirty="0" err="1"/>
              <a:t>movq</a:t>
            </a:r>
            <a:r>
              <a:rPr lang="en-US" altLang="zh-CN" dirty="0"/>
              <a:t>, ret</a:t>
            </a:r>
            <a:r>
              <a:rPr lang="zh-CN" altLang="en-US" dirty="0"/>
              <a:t>（</a:t>
            </a:r>
            <a:r>
              <a:rPr lang="en-US" altLang="zh-CN" dirty="0"/>
              <a:t>c3</a:t>
            </a:r>
            <a:r>
              <a:rPr lang="zh-CN" altLang="en-US" dirty="0"/>
              <a:t>）</a:t>
            </a:r>
            <a:r>
              <a:rPr lang="en-US" altLang="zh-CN" dirty="0"/>
              <a:t>, </a:t>
            </a:r>
            <a:r>
              <a:rPr lang="en-US" altLang="zh-CN" dirty="0" err="1"/>
              <a:t>nop</a:t>
            </a:r>
            <a:r>
              <a:rPr lang="zh-CN" altLang="en-US" dirty="0"/>
              <a:t>（</a:t>
            </a:r>
            <a:r>
              <a:rPr lang="en-US" altLang="zh-CN" dirty="0"/>
              <a:t>90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为将某一值放到寄存器中需要使用</a:t>
            </a:r>
            <a:r>
              <a:rPr lang="en-US" altLang="zh-CN" dirty="0" err="1"/>
              <a:t>popq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farm</a:t>
            </a:r>
            <a:r>
              <a:rPr lang="zh-CN" altLang="en-US" dirty="0"/>
              <a:t>中只能找到</a:t>
            </a:r>
            <a:r>
              <a:rPr lang="en-US" altLang="zh-CN" dirty="0"/>
              <a:t>58</a:t>
            </a:r>
            <a:r>
              <a:rPr lang="zh-CN" altLang="en-US" dirty="0"/>
              <a:t>即</a:t>
            </a:r>
            <a:r>
              <a:rPr lang="en-US" altLang="zh-CN" dirty="0" err="1"/>
              <a:t>popq</a:t>
            </a:r>
            <a:r>
              <a:rPr lang="en-US" altLang="zh-CN" dirty="0"/>
              <a:t> %</a:t>
            </a:r>
            <a:r>
              <a:rPr lang="en-US" altLang="zh-CN" dirty="0" err="1"/>
              <a:t>rax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因此只需再找到从</a:t>
            </a:r>
            <a:r>
              <a:rPr lang="en-US" altLang="zh-CN" dirty="0"/>
              <a:t>%</a:t>
            </a:r>
            <a:r>
              <a:rPr lang="en-US" altLang="zh-CN" dirty="0" err="1"/>
              <a:t>rax</a:t>
            </a:r>
            <a:r>
              <a:rPr lang="zh-CN" altLang="en-US" dirty="0"/>
              <a:t>移动到</a:t>
            </a:r>
            <a:r>
              <a:rPr lang="en-US" altLang="zh-CN" dirty="0"/>
              <a:t>%</a:t>
            </a:r>
            <a:r>
              <a:rPr lang="en-US" altLang="zh-CN" dirty="0" err="1"/>
              <a:t>rdi</a:t>
            </a:r>
            <a:r>
              <a:rPr lang="zh-CN" altLang="en-US" dirty="0"/>
              <a:t>的指令即可</a:t>
            </a:r>
            <a:endParaRPr lang="en-US" altLang="zh-CN" dirty="0"/>
          </a:p>
          <a:p>
            <a:r>
              <a:rPr lang="zh-CN" altLang="en-US" dirty="0"/>
              <a:t>恰好有</a:t>
            </a:r>
            <a:r>
              <a:rPr lang="en-US" altLang="zh-CN" dirty="0"/>
              <a:t>48 89 c7</a:t>
            </a:r>
            <a:r>
              <a:rPr lang="zh-CN" altLang="en-US" dirty="0"/>
              <a:t>即</a:t>
            </a:r>
            <a:r>
              <a:rPr lang="en-US" altLang="zh-CN" dirty="0" err="1"/>
              <a:t>movq</a:t>
            </a:r>
            <a:r>
              <a:rPr lang="en-US" altLang="zh-CN" dirty="0"/>
              <a:t> %</a:t>
            </a:r>
            <a:r>
              <a:rPr lang="en-US" altLang="zh-CN" dirty="0" err="1"/>
              <a:t>rax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%</a:t>
            </a:r>
            <a:r>
              <a:rPr lang="en-US" altLang="zh-CN" dirty="0" err="1"/>
              <a:t>rdi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89B2BC-206E-4013-8C72-DD965CDCE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226" y="3204594"/>
            <a:ext cx="3924848" cy="15051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D187E4-6967-4615-9167-CB959CAB5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304" y="5282966"/>
            <a:ext cx="2610214" cy="6668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A45478-03FF-4904-899C-DA9489AE1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990" y="5273815"/>
            <a:ext cx="2591162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7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58667779-3B0E-4F65-8772-89C604C1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58" y="3906425"/>
            <a:ext cx="3820058" cy="27816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66272B-0D6F-4028-80FA-11228A59F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51" y="773188"/>
            <a:ext cx="4753638" cy="18385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97C0646-D451-43AF-AEEA-94F1821FDDD3}"/>
              </a:ext>
            </a:extLst>
          </p:cNvPr>
          <p:cNvSpPr txBox="1"/>
          <p:nvPr/>
        </p:nvSpPr>
        <p:spPr>
          <a:xfrm>
            <a:off x="570451" y="623587"/>
            <a:ext cx="57045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这里需要使用面向</a:t>
            </a:r>
            <a:r>
              <a:rPr lang="en-US" altLang="zh-CN" dirty="0"/>
              <a:t>ret</a:t>
            </a:r>
            <a:r>
              <a:rPr lang="zh-CN" altLang="en-US" dirty="0"/>
              <a:t>编程将一个字符串地址放入</a:t>
            </a:r>
            <a:r>
              <a:rPr lang="en-US" altLang="zh-CN" dirty="0"/>
              <a:t>%</a:t>
            </a:r>
            <a:r>
              <a:rPr lang="en-US" altLang="zh-CN" dirty="0" err="1"/>
              <a:t>rdi</a:t>
            </a:r>
            <a:r>
              <a:rPr lang="zh-CN" altLang="en-US" dirty="0"/>
              <a:t>中，能使用</a:t>
            </a:r>
            <a:r>
              <a:rPr lang="en-US" altLang="zh-CN" dirty="0" err="1"/>
              <a:t>movq</a:t>
            </a:r>
            <a:r>
              <a:rPr lang="zh-CN" altLang="en-US" dirty="0"/>
              <a:t>，</a:t>
            </a:r>
            <a:r>
              <a:rPr lang="en-US" altLang="zh-CN" dirty="0" err="1"/>
              <a:t>popq</a:t>
            </a:r>
            <a:r>
              <a:rPr lang="zh-CN" altLang="en-US" dirty="0"/>
              <a:t>，</a:t>
            </a:r>
            <a:r>
              <a:rPr lang="en-US" altLang="zh-CN" dirty="0" err="1"/>
              <a:t>movl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字符串只能放在栈中，因此需要栈的地址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但栈随机化无法在程序运行前知道</a:t>
            </a:r>
            <a:r>
              <a:rPr lang="en-US" altLang="zh-CN" dirty="0"/>
              <a:t>%</a:t>
            </a:r>
            <a:r>
              <a:rPr lang="en-US" altLang="zh-CN" dirty="0" err="1"/>
              <a:t>rsp</a:t>
            </a:r>
            <a:r>
              <a:rPr lang="zh-CN" altLang="en-US" dirty="0"/>
              <a:t>的值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%</a:t>
            </a:r>
            <a:r>
              <a:rPr lang="en-US" altLang="zh-CN" dirty="0" err="1"/>
              <a:t>rsp</a:t>
            </a:r>
            <a:r>
              <a:rPr lang="zh-CN" altLang="en-US" dirty="0"/>
              <a:t>寄存器是可用的，但在执行</a:t>
            </a:r>
            <a:r>
              <a:rPr lang="en-US" altLang="zh-CN" dirty="0" err="1"/>
              <a:t>movq</a:t>
            </a:r>
            <a:r>
              <a:rPr lang="zh-CN" altLang="en-US" dirty="0"/>
              <a:t>时，</a:t>
            </a:r>
            <a:r>
              <a:rPr lang="en-US" altLang="zh-CN" dirty="0"/>
              <a:t>%</a:t>
            </a:r>
            <a:r>
              <a:rPr lang="en-US" altLang="zh-CN" dirty="0" err="1"/>
              <a:t>rsp</a:t>
            </a:r>
            <a:r>
              <a:rPr lang="zh-CN" altLang="en-US" dirty="0"/>
              <a:t>不可能指向字符串，因为马上就要</a:t>
            </a:r>
            <a:r>
              <a:rPr lang="en-US" altLang="zh-CN" dirty="0"/>
              <a:t>ret</a:t>
            </a:r>
          </a:p>
          <a:p>
            <a:endParaRPr lang="en-US" altLang="zh-CN" dirty="0"/>
          </a:p>
          <a:p>
            <a:r>
              <a:rPr lang="zh-CN" altLang="en-US" dirty="0"/>
              <a:t>因此需要能对</a:t>
            </a:r>
            <a:r>
              <a:rPr lang="en-US" altLang="zh-CN" dirty="0"/>
              <a:t>%</a:t>
            </a:r>
            <a:r>
              <a:rPr lang="en-US" altLang="zh-CN" dirty="0" err="1"/>
              <a:t>rsp</a:t>
            </a:r>
            <a:r>
              <a:rPr lang="zh-CN" altLang="en-US" dirty="0"/>
              <a:t>或其他寄存器做加减法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05F191-A1C9-46EC-9FF6-03E05ABA0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026" y="2874162"/>
            <a:ext cx="2419688" cy="103837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8996CAD-CE24-49DC-8669-4BC9210C5818}"/>
              </a:ext>
            </a:extLst>
          </p:cNvPr>
          <p:cNvCxnSpPr>
            <a:endCxn id="5" idx="1"/>
          </p:cNvCxnSpPr>
          <p:nvPr/>
        </p:nvCxnSpPr>
        <p:spPr>
          <a:xfrm flipV="1">
            <a:off x="4941116" y="3393347"/>
            <a:ext cx="2939910" cy="13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右大括号 9">
            <a:extLst>
              <a:ext uri="{FF2B5EF4-FFF2-40B4-BE49-F238E27FC236}">
                <a16:creationId xmlns:a16="http://schemas.microsoft.com/office/drawing/2014/main" id="{5417F047-5AB4-4D34-9B35-0E9F12D1F353}"/>
              </a:ext>
            </a:extLst>
          </p:cNvPr>
          <p:cNvSpPr/>
          <p:nvPr/>
        </p:nvSpPr>
        <p:spPr>
          <a:xfrm>
            <a:off x="4832059" y="4622334"/>
            <a:ext cx="360726" cy="8808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357E19-56A6-4545-8E2A-DBF8351C5FDA}"/>
              </a:ext>
            </a:extLst>
          </p:cNvPr>
          <p:cNvSpPr txBox="1"/>
          <p:nvPr/>
        </p:nvSpPr>
        <p:spPr>
          <a:xfrm>
            <a:off x="5192785" y="4878090"/>
            <a:ext cx="465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 err="1"/>
              <a:t>sval</a:t>
            </a:r>
            <a:r>
              <a:rPr lang="zh-CN" altLang="en-US" dirty="0"/>
              <a:t>相对栈指针偏移量</a:t>
            </a:r>
            <a:r>
              <a:rPr lang="en-US" altLang="zh-CN" dirty="0" err="1"/>
              <a:t>val</a:t>
            </a:r>
            <a:r>
              <a:rPr lang="zh-CN" altLang="en-US" dirty="0"/>
              <a:t>移入</a:t>
            </a:r>
            <a:r>
              <a:rPr lang="en-US" altLang="zh-CN" dirty="0"/>
              <a:t>%</a:t>
            </a:r>
            <a:r>
              <a:rPr lang="en-US" altLang="zh-CN" dirty="0" err="1"/>
              <a:t>esi</a:t>
            </a:r>
            <a:endParaRPr lang="zh-CN" altLang="en-US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EA10D22D-F4E5-49A6-AB08-4E242AB269BE}"/>
              </a:ext>
            </a:extLst>
          </p:cNvPr>
          <p:cNvSpPr/>
          <p:nvPr/>
        </p:nvSpPr>
        <p:spPr>
          <a:xfrm>
            <a:off x="4832059" y="5587068"/>
            <a:ext cx="360726" cy="29361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2589A9-014B-4C3C-9BC2-4B2C64EFE74D}"/>
              </a:ext>
            </a:extLst>
          </p:cNvPr>
          <p:cNvSpPr txBox="1"/>
          <p:nvPr/>
        </p:nvSpPr>
        <p:spPr>
          <a:xfrm>
            <a:off x="5310231" y="5587068"/>
            <a:ext cx="341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将栈指针移入</a:t>
            </a:r>
            <a:r>
              <a:rPr lang="en-US" altLang="zh-CN" dirty="0"/>
              <a:t>%</a:t>
            </a:r>
            <a:r>
              <a:rPr lang="en-US" altLang="zh-CN" dirty="0" err="1"/>
              <a:t>rdi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9C948D6-88F3-4522-8495-53695095B636}"/>
              </a:ext>
            </a:extLst>
          </p:cNvPr>
          <p:cNvCxnSpPr>
            <a:cxnSpLocks/>
          </p:cNvCxnSpPr>
          <p:nvPr/>
        </p:nvCxnSpPr>
        <p:spPr>
          <a:xfrm>
            <a:off x="4832059" y="5964573"/>
            <a:ext cx="478172" cy="13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EA300A6-BB40-49A0-8AA3-39EAC9FABE00}"/>
              </a:ext>
            </a:extLst>
          </p:cNvPr>
          <p:cNvSpPr txBox="1"/>
          <p:nvPr/>
        </p:nvSpPr>
        <p:spPr>
          <a:xfrm>
            <a:off x="5310231" y="5956400"/>
            <a:ext cx="25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add_xy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73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4AD2E85-76B4-4A19-A6ED-0AAA48BD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78" y="613969"/>
            <a:ext cx="3591426" cy="187668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FCDC119-A8B6-48B4-8110-F7B816351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217" y="717586"/>
            <a:ext cx="5877745" cy="533474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FEC3F59-C3D5-4BCA-B025-3272A3062780}"/>
              </a:ext>
            </a:extLst>
          </p:cNvPr>
          <p:cNvSpPr txBox="1"/>
          <p:nvPr/>
        </p:nvSpPr>
        <p:spPr>
          <a:xfrm>
            <a:off x="889233" y="3036815"/>
            <a:ext cx="43958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无法得到</a:t>
            </a:r>
            <a:r>
              <a:rPr lang="en-US" altLang="zh-CN" dirty="0"/>
              <a:t>%fs:0x28</a:t>
            </a:r>
            <a:r>
              <a:rPr lang="zh-CN" altLang="en-US" dirty="0"/>
              <a:t>的值，只能绕过它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因此需要写内存时从</a:t>
            </a:r>
            <a:r>
              <a:rPr lang="en-US" altLang="zh-CN" dirty="0"/>
              <a:t>-0x8(%</a:t>
            </a:r>
            <a:r>
              <a:rPr lang="en-US" altLang="zh-CN" dirty="0" err="1"/>
              <a:t>rbp</a:t>
            </a:r>
            <a:r>
              <a:rPr lang="en-US" altLang="zh-CN" dirty="0"/>
              <a:t>)</a:t>
            </a:r>
            <a:r>
              <a:rPr lang="zh-CN" altLang="en-US" dirty="0"/>
              <a:t>以上开始写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观察代码写入地址有两个：</a:t>
            </a:r>
            <a:r>
              <a:rPr lang="en-US" altLang="zh-CN" dirty="0" err="1"/>
              <a:t>buf</a:t>
            </a:r>
            <a:r>
              <a:rPr lang="zh-CN" altLang="en-US" dirty="0"/>
              <a:t>和</a:t>
            </a:r>
            <a:r>
              <a:rPr lang="en-US" altLang="zh-CN" dirty="0" err="1"/>
              <a:t>logMsg+len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buf</a:t>
            </a:r>
            <a:r>
              <a:rPr lang="zh-CN" altLang="en-US" dirty="0"/>
              <a:t>、</a:t>
            </a:r>
            <a:r>
              <a:rPr lang="en-US" altLang="zh-CN" dirty="0" err="1"/>
              <a:t>logMsg</a:t>
            </a:r>
            <a:r>
              <a:rPr lang="zh-CN" altLang="en-US" dirty="0"/>
              <a:t>是确定的</a:t>
            </a:r>
            <a:endParaRPr lang="en-US" altLang="zh-CN" dirty="0"/>
          </a:p>
          <a:p>
            <a:r>
              <a:rPr lang="zh-CN" altLang="en-US" dirty="0"/>
              <a:t>但观察汇编代码可知</a:t>
            </a:r>
            <a:r>
              <a:rPr lang="en-US" altLang="zh-CN" dirty="0" err="1"/>
              <a:t>len</a:t>
            </a:r>
            <a:r>
              <a:rPr lang="zh-CN" altLang="en-US" dirty="0"/>
              <a:t>是存在栈里的且在</a:t>
            </a:r>
            <a:r>
              <a:rPr lang="en-US" altLang="zh-CN" dirty="0"/>
              <a:t>-0x8(%</a:t>
            </a:r>
            <a:r>
              <a:rPr lang="en-US" altLang="zh-CN" dirty="0" err="1"/>
              <a:t>rbp</a:t>
            </a:r>
            <a:r>
              <a:rPr lang="en-US" altLang="zh-CN" dirty="0"/>
              <a:t>) </a:t>
            </a:r>
            <a:r>
              <a:rPr lang="zh-CN" altLang="en-US" dirty="0"/>
              <a:t>以下，因此可以修改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41496-5BB7-48C6-9DAE-2914E514949D}"/>
              </a:ext>
            </a:extLst>
          </p:cNvPr>
          <p:cNvSpPr txBox="1"/>
          <p:nvPr/>
        </p:nvSpPr>
        <p:spPr>
          <a:xfrm>
            <a:off x="10695963" y="1434517"/>
            <a:ext cx="97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fs:0x28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8D9BE5-73B9-4B21-841E-798FCB4AB0E3}"/>
              </a:ext>
            </a:extLst>
          </p:cNvPr>
          <p:cNvSpPr txBox="1"/>
          <p:nvPr/>
        </p:nvSpPr>
        <p:spPr>
          <a:xfrm>
            <a:off x="10695963" y="2490656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buf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C17FBC-B594-4B32-98F6-E5642D37DE4F}"/>
              </a:ext>
            </a:extLst>
          </p:cNvPr>
          <p:cNvSpPr txBox="1"/>
          <p:nvPr/>
        </p:nvSpPr>
        <p:spPr>
          <a:xfrm>
            <a:off x="10695963" y="1996580"/>
            <a:ext cx="97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747533-8A32-4C6C-BB8B-525B56ABA50E}"/>
              </a:ext>
            </a:extLst>
          </p:cNvPr>
          <p:cNvSpPr txBox="1"/>
          <p:nvPr/>
        </p:nvSpPr>
        <p:spPr>
          <a:xfrm>
            <a:off x="10830187" y="3212983"/>
            <a:ext cx="9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logMsg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851FE7-17C2-4A0E-9E6D-7BF8B53AFCC8}"/>
              </a:ext>
            </a:extLst>
          </p:cNvPr>
          <p:cNvCxnSpPr>
            <a:endCxn id="5" idx="1"/>
          </p:cNvCxnSpPr>
          <p:nvPr/>
        </p:nvCxnSpPr>
        <p:spPr>
          <a:xfrm flipV="1">
            <a:off x="10469461" y="1619183"/>
            <a:ext cx="226502" cy="259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B3CA1E7-6BA1-4689-972E-B3A3F5C75D71}"/>
              </a:ext>
            </a:extLst>
          </p:cNvPr>
          <p:cNvCxnSpPr>
            <a:endCxn id="7" idx="1"/>
          </p:cNvCxnSpPr>
          <p:nvPr/>
        </p:nvCxnSpPr>
        <p:spPr>
          <a:xfrm flipV="1">
            <a:off x="10201013" y="2181246"/>
            <a:ext cx="494950" cy="5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463ABB1-65E0-4517-8018-D4DEBFCF0A65}"/>
              </a:ext>
            </a:extLst>
          </p:cNvPr>
          <p:cNvCxnSpPr>
            <a:endCxn id="6" idx="1"/>
          </p:cNvCxnSpPr>
          <p:nvPr/>
        </p:nvCxnSpPr>
        <p:spPr>
          <a:xfrm>
            <a:off x="10091956" y="2490656"/>
            <a:ext cx="60400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42966F-369C-45EA-BA33-D3202D930DD3}"/>
              </a:ext>
            </a:extLst>
          </p:cNvPr>
          <p:cNvCxnSpPr>
            <a:endCxn id="8" idx="1"/>
          </p:cNvCxnSpPr>
          <p:nvPr/>
        </p:nvCxnSpPr>
        <p:spPr>
          <a:xfrm>
            <a:off x="10201013" y="3305262"/>
            <a:ext cx="629174" cy="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85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DD7E7E2-7EAA-4A69-BC20-85F29A70C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642" y="465224"/>
            <a:ext cx="3924848" cy="33437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8D7EE4C-B3D4-467E-88C6-EBAEF105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96" y="465224"/>
            <a:ext cx="4347478" cy="56649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633C2E-8E2E-41B2-B44B-DD8E2B90C753}"/>
              </a:ext>
            </a:extLst>
          </p:cNvPr>
          <p:cNvSpPr txBox="1"/>
          <p:nvPr/>
        </p:nvSpPr>
        <p:spPr>
          <a:xfrm>
            <a:off x="6522642" y="4077050"/>
            <a:ext cx="4064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phase5</a:t>
            </a:r>
            <a:r>
              <a:rPr lang="zh-CN" altLang="en-US" dirty="0"/>
              <a:t>的</a:t>
            </a:r>
            <a:r>
              <a:rPr lang="en-US" altLang="zh-CN" dirty="0"/>
              <a:t>ret</a:t>
            </a:r>
            <a:r>
              <a:rPr lang="zh-CN" altLang="en-US" dirty="0"/>
              <a:t>段复制过来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需要把它放到返回地址位置即与</a:t>
            </a:r>
            <a:r>
              <a:rPr lang="en-US" altLang="zh-CN" dirty="0" err="1"/>
              <a:t>logMsg</a:t>
            </a:r>
            <a:r>
              <a:rPr lang="zh-CN" altLang="en-US" dirty="0"/>
              <a:t>相距</a:t>
            </a:r>
            <a:r>
              <a:rPr lang="en-US" altLang="zh-CN" dirty="0"/>
              <a:t>288+8=0x120+8=0x128</a:t>
            </a:r>
          </a:p>
          <a:p>
            <a:endParaRPr lang="en-US" altLang="zh-CN" dirty="0"/>
          </a:p>
          <a:p>
            <a:r>
              <a:rPr lang="zh-CN" altLang="en-US" dirty="0"/>
              <a:t>因此在第</a:t>
            </a:r>
            <a:r>
              <a:rPr lang="en-US" altLang="zh-CN" dirty="0"/>
              <a:t>260-128=132</a:t>
            </a:r>
            <a:r>
              <a:rPr lang="zh-CN" altLang="en-US" dirty="0"/>
              <a:t>个字节处输入</a:t>
            </a:r>
            <a:endParaRPr lang="en-US" altLang="zh-CN" dirty="0"/>
          </a:p>
          <a:p>
            <a:r>
              <a:rPr lang="en-US" altLang="zh-CN" dirty="0"/>
              <a:t>28 01 00 00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28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516</Words>
  <Application>Microsoft Office PowerPoint</Application>
  <PresentationFormat>宽屏</PresentationFormat>
  <Paragraphs>76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Segoe UI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H annihilation</cp:lastModifiedBy>
  <cp:revision>93</cp:revision>
  <dcterms:created xsi:type="dcterms:W3CDTF">2015-08-18T02:51:00Z</dcterms:created>
  <dcterms:modified xsi:type="dcterms:W3CDTF">2020-11-30T12:36:27Z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