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32" r:id="rId3"/>
    <p:sldId id="351" r:id="rId4"/>
    <p:sldId id="333" r:id="rId5"/>
    <p:sldId id="352" r:id="rId6"/>
    <p:sldId id="355" r:id="rId7"/>
    <p:sldId id="353" r:id="rId8"/>
    <p:sldId id="354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364" r:id="rId19"/>
    <p:sldId id="261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291" autoAdjust="0"/>
  </p:normalViewPr>
  <p:slideViewPr>
    <p:cSldViewPr snapToGrid="0">
      <p:cViewPr varScale="1">
        <p:scale>
          <a:sx n="74" d="100"/>
          <a:sy n="74" d="100"/>
        </p:scale>
        <p:origin x="96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2020/12/3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9925" y="2134742"/>
            <a:ext cx="10850563" cy="1508455"/>
          </a:xfrm>
        </p:spPr>
        <p:txBody>
          <a:bodyPr>
            <a:normAutofit/>
          </a:bodyPr>
          <a:lstStyle/>
          <a:p>
            <a:r>
              <a:rPr lang="zh-CN" altLang="zh-CN" dirty="0"/>
              <a:t>姜</a:t>
            </a:r>
            <a:r>
              <a:rPr lang="en-US" altLang="zh-CN" dirty="0"/>
              <a:t> </a:t>
            </a:r>
            <a:r>
              <a:rPr lang="zh-CN" altLang="zh-CN" dirty="0"/>
              <a:t>度</a:t>
            </a:r>
            <a:r>
              <a:rPr lang="en-US" altLang="zh-CN" dirty="0"/>
              <a:t>		   </a:t>
            </a:r>
          </a:p>
          <a:p>
            <a:r>
              <a:rPr lang="en-US" altLang="zh-CN" dirty="0"/>
              <a:t>		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563600" y="1599672"/>
            <a:ext cx="10850562" cy="749082"/>
          </a:xfrm>
        </p:spPr>
        <p:txBody>
          <a:bodyPr>
            <a:normAutofit/>
          </a:bodyPr>
          <a:lstStyle/>
          <a:p>
            <a:r>
              <a:rPr lang="en-US" altLang="zh-CN" dirty="0"/>
              <a:t>ECF </a:t>
            </a:r>
            <a:r>
              <a:rPr lang="en-GB" altLang="zh-CN" dirty="0"/>
              <a:t>Signals &amp; Nonlocal Jumps</a:t>
            </a:r>
            <a:endParaRPr lang="zh-CN" altLang="zh-CN" sz="27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48754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接收信号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CD88E7FE-C320-47F1-831C-5EA4FADA2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1" y="1300789"/>
            <a:ext cx="9200030" cy="3865769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9780301-5325-41F2-8BDD-CE01F9276353}"/>
              </a:ext>
            </a:extLst>
          </p:cNvPr>
          <p:cNvSpPr txBox="1">
            <a:spLocks/>
          </p:cNvSpPr>
          <p:nvPr/>
        </p:nvSpPr>
        <p:spPr>
          <a:xfrm>
            <a:off x="669924" y="5508998"/>
            <a:ext cx="9578947" cy="94474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SIGSTOP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SIGKILL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的默认行为无法修改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57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接收信号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9780301-5325-41F2-8BDD-CE01F9276353}"/>
              </a:ext>
            </a:extLst>
          </p:cNvPr>
          <p:cNvSpPr txBox="1">
            <a:spLocks/>
          </p:cNvSpPr>
          <p:nvPr/>
        </p:nvSpPr>
        <p:spPr>
          <a:xfrm>
            <a:off x="669924" y="5508998"/>
            <a:ext cx="9578947" cy="94474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信号处理可以套娃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640FBB-389B-461B-95E4-2E0FFBA71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56" y="1896790"/>
            <a:ext cx="8660313" cy="30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7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接收信号：</a:t>
            </a:r>
            <a:r>
              <a:rPr lang="en-US" altLang="zh-CN" dirty="0" err="1"/>
              <a:t>pending&amp;block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9780301-5325-41F2-8BDD-CE01F9276353}"/>
              </a:ext>
            </a:extLst>
          </p:cNvPr>
          <p:cNvSpPr txBox="1">
            <a:spLocks/>
          </p:cNvSpPr>
          <p:nvPr/>
        </p:nvSpPr>
        <p:spPr>
          <a:xfrm>
            <a:off x="773163" y="1762907"/>
            <a:ext cx="9578947" cy="241087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可以认为进程维护了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pending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blocked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两个二进制位向量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隐式阻塞：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pending|(1&lt;&lt;s)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显式阻塞：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blocked|(1&lt;&lt;s)</a:t>
            </a: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61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接收信号：</a:t>
            </a:r>
            <a:r>
              <a:rPr lang="en-US" altLang="zh-CN" dirty="0" err="1"/>
              <a:t>pending&amp;block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BAF1A5B-4BE7-4802-BC11-93732AAB2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38" y="1300789"/>
            <a:ext cx="8263795" cy="2796977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13D5C58-6644-408D-8951-0D73E9AE35A4}"/>
              </a:ext>
            </a:extLst>
          </p:cNvPr>
          <p:cNvSpPr txBox="1">
            <a:spLocks/>
          </p:cNvSpPr>
          <p:nvPr/>
        </p:nvSpPr>
        <p:spPr>
          <a:xfrm>
            <a:off x="669924" y="4325514"/>
            <a:ext cx="9578947" cy="211656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SIG_BLOCK: blocked|=set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SIG_UNBLOCK: blocked|=~set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SIG_SETMASK: blocked=set</a:t>
            </a: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oldset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保存之前的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blocked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值（若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blocked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非空）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53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安全的信号处理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E15F356-F642-48F4-973D-0F1F1402FFF1}"/>
              </a:ext>
            </a:extLst>
          </p:cNvPr>
          <p:cNvSpPr txBox="1">
            <a:spLocks/>
          </p:cNvSpPr>
          <p:nvPr/>
        </p:nvSpPr>
        <p:spPr>
          <a:xfrm>
            <a:off x="669924" y="1515632"/>
            <a:ext cx="9578947" cy="485611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由于和主程序以及其它处理程序并发运行，共享同样全局变量，有若干隐患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G0.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处理程序尽可能简单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G1.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只调用异步信号安全的函数（可重入、不能被信号处理程序中断等等）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G2.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保存和恢复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errno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G3.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阻塞所有信号，保护对全局数据结构的访问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G4.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volatile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声明全局变量（强迫编译器读内存）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G5.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sig_atomic_t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标志，保证读和写是原子的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29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正确的</a:t>
            </a:r>
            <a:r>
              <a:rPr lang="en-US" altLang="zh-CN" dirty="0"/>
              <a:t>&amp;</a:t>
            </a:r>
            <a:r>
              <a:rPr lang="zh-CN" altLang="en-US" dirty="0"/>
              <a:t>可移植的信号处理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E15F356-F642-48F4-973D-0F1F1402FFF1}"/>
              </a:ext>
            </a:extLst>
          </p:cNvPr>
          <p:cNvSpPr txBox="1">
            <a:spLocks/>
          </p:cNvSpPr>
          <p:nvPr/>
        </p:nvSpPr>
        <p:spPr>
          <a:xfrm>
            <a:off x="669924" y="1515632"/>
            <a:ext cx="9578947" cy="485611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pending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signal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函数的语义不同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系统调用可以被中断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53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MISC</a:t>
            </a:r>
            <a:r>
              <a:rPr lang="zh-CN" altLang="en-US" dirty="0"/>
              <a:t>：同步并发流</a:t>
            </a:r>
            <a:r>
              <a:rPr lang="en-US" altLang="zh-CN" dirty="0"/>
              <a:t>&amp;</a:t>
            </a:r>
            <a:r>
              <a:rPr lang="zh-CN" altLang="en-US" dirty="0"/>
              <a:t>显式地等待信号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E15F356-F642-48F4-973D-0F1F1402FFF1}"/>
              </a:ext>
            </a:extLst>
          </p:cNvPr>
          <p:cNvSpPr txBox="1">
            <a:spLocks/>
          </p:cNvSpPr>
          <p:nvPr/>
        </p:nvSpPr>
        <p:spPr>
          <a:xfrm>
            <a:off x="669924" y="1515632"/>
            <a:ext cx="9578947" cy="485611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内容较杂，结合具体例子较容易理解，鉴于回课时间建议看书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6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非本地跳转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E15F356-F642-48F4-973D-0F1F1402FFF1}"/>
              </a:ext>
            </a:extLst>
          </p:cNvPr>
          <p:cNvSpPr txBox="1">
            <a:spLocks/>
          </p:cNvSpPr>
          <p:nvPr/>
        </p:nvSpPr>
        <p:spPr>
          <a:xfrm>
            <a:off x="669924" y="1300789"/>
            <a:ext cx="10109693" cy="471070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用户级异常控制流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setjmp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&amp;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longjmp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setjmp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env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中保存调用环境（程序计数器、栈指针、通用目的寄存器等），其返回值不能被赋值，但可以用于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switch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、条件语句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longjmp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env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中恢复调用环境，触发最近初始化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env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setjmp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的返回，使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setjmp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retval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CFB86E-C291-4C75-B4D4-AA749CDFF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78" y="3462844"/>
            <a:ext cx="8021732" cy="13940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F48993-0576-4326-A4DD-6E3CC5872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119" y="5047991"/>
            <a:ext cx="8001847" cy="13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6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C9FA734-50B3-49DC-B29B-1846F4FA6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27" y="240802"/>
            <a:ext cx="6106377" cy="59948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A7B567-3568-4F9E-81DF-ED16280F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7" y="1275225"/>
            <a:ext cx="5658640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7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sz="2400" b="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827EF5B-1713-444E-8B2F-D819ABFA68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DDB56EC-B744-4108-8760-AC203A252832}"/>
              </a:ext>
            </a:extLst>
          </p:cNvPr>
          <p:cNvSpPr txBox="1">
            <a:spLocks/>
          </p:cNvSpPr>
          <p:nvPr/>
        </p:nvSpPr>
        <p:spPr>
          <a:xfrm>
            <a:off x="1429979" y="2913076"/>
            <a:ext cx="9330451" cy="235706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通知进程系统中发生了某种类型的事件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低层硬件异常有内核异常处理程序处理，对用户进程不可见，信号提供了通知用户进程发生了此类事件的机制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93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2E0433-2400-4E74-A047-B9A82187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28" y="0"/>
            <a:ext cx="6959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5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信号术语</a:t>
            </a:r>
            <a:r>
              <a:rPr lang="en-US" altLang="zh-CN" dirty="0"/>
              <a:t>&amp;</a:t>
            </a:r>
            <a:r>
              <a:rPr lang="zh-CN" altLang="en-US" dirty="0"/>
              <a:t>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7A42821-3961-4E48-BF15-2487217DF411}"/>
              </a:ext>
            </a:extLst>
          </p:cNvPr>
          <p:cNvSpPr txBox="1">
            <a:spLocks/>
          </p:cNvSpPr>
          <p:nvPr/>
        </p:nvSpPr>
        <p:spPr>
          <a:xfrm>
            <a:off x="735092" y="1593672"/>
            <a:ext cx="9330451" cy="235706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发送信号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接受信号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阻塞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解除阻塞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74C188-032D-40B1-BFE1-D33361F6E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22" y="3429000"/>
            <a:ext cx="662313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发送信号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7A42821-3961-4E48-BF15-2487217DF411}"/>
              </a:ext>
            </a:extLst>
          </p:cNvPr>
          <p:cNvSpPr txBox="1">
            <a:spLocks/>
          </p:cNvSpPr>
          <p:nvPr/>
        </p:nvSpPr>
        <p:spPr>
          <a:xfrm>
            <a:off x="794084" y="1666486"/>
            <a:ext cx="9330451" cy="206302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内核检测到某个系统事件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一个进程调用了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kill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5449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发送信号：进程组 </a:t>
            </a:r>
            <a:r>
              <a:rPr lang="en-US" altLang="zh-CN" dirty="0"/>
              <a:t>&amp; Job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7A42821-3961-4E48-BF15-2487217DF411}"/>
              </a:ext>
            </a:extLst>
          </p:cNvPr>
          <p:cNvSpPr txBox="1">
            <a:spLocks/>
          </p:cNvSpPr>
          <p:nvPr/>
        </p:nvSpPr>
        <p:spPr>
          <a:xfrm>
            <a:off x="794084" y="1372449"/>
            <a:ext cx="9330451" cy="235706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发送信号的若干机制基于“进程组”这一概念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进程组由正整数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标识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388F26-37EA-4B5C-B762-5F13FB2D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69" y="2256778"/>
            <a:ext cx="7974351" cy="11180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F561BA-BE2E-46AC-A394-F5E0532A9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69" y="3642703"/>
            <a:ext cx="7911150" cy="1123743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556B24E-F82B-497D-99DD-F09EF6839F9A}"/>
              </a:ext>
            </a:extLst>
          </p:cNvPr>
          <p:cNvSpPr txBox="1">
            <a:spLocks/>
          </p:cNvSpPr>
          <p:nvPr/>
        </p:nvSpPr>
        <p:spPr>
          <a:xfrm>
            <a:off x="794085" y="4944446"/>
            <a:ext cx="9330451" cy="84060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setpgid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参数取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的情况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84ED37F-B001-4FD9-A3E2-D90A32BB9DB0}"/>
              </a:ext>
            </a:extLst>
          </p:cNvPr>
          <p:cNvSpPr txBox="1">
            <a:spLocks/>
          </p:cNvSpPr>
          <p:nvPr/>
        </p:nvSpPr>
        <p:spPr>
          <a:xfrm>
            <a:off x="794084" y="5395092"/>
            <a:ext cx="9330451" cy="84060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 shell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job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”表示为对一条命令行求值而创建的若干进程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shell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为每个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job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创建一个独立的进程组，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取自父进程中的一个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键盘输入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ctrl+c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/z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会发送信号到前台进程组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63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发送信号：</a:t>
            </a:r>
            <a:r>
              <a:rPr lang="en-US" altLang="zh-CN" dirty="0"/>
              <a:t>kill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556B24E-F82B-497D-99DD-F09EF6839F9A}"/>
              </a:ext>
            </a:extLst>
          </p:cNvPr>
          <p:cNvSpPr txBox="1">
            <a:spLocks/>
          </p:cNvSpPr>
          <p:nvPr/>
        </p:nvSpPr>
        <p:spPr>
          <a:xfrm>
            <a:off x="735092" y="1487377"/>
            <a:ext cx="9330451" cy="4603704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kill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/bin/kill</a:t>
            </a:r>
          </a:p>
          <a:p>
            <a:pPr lvl="1"/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/bin/kill -9 15213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/bin/kill -X PID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发送信号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给某进程，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为负则发送给进程组（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PGID=-PID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）中每一进程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kill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类似，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则发送给调用进程所在进程组的每个进程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9932CC-A0C1-4D7E-9562-0E82E94A2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31" y="3182802"/>
            <a:ext cx="8206604" cy="14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8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发送信号：</a:t>
            </a:r>
            <a:r>
              <a:rPr lang="en-US" altLang="zh-CN" dirty="0"/>
              <a:t>alarm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5113B18A-7318-45C7-B297-82DA07158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34" y="1507170"/>
            <a:ext cx="9580205" cy="1583283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1640DD8-C618-4A65-A3BF-77FAA785618A}"/>
              </a:ext>
            </a:extLst>
          </p:cNvPr>
          <p:cNvSpPr txBox="1">
            <a:spLocks/>
          </p:cNvSpPr>
          <p:nvPr/>
        </p:nvSpPr>
        <p:spPr>
          <a:xfrm>
            <a:off x="735092" y="3244645"/>
            <a:ext cx="9578947" cy="2846436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secs=0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则不设置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取消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pending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的闹钟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5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接收信号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1640DD8-C618-4A65-A3BF-77FAA785618A}"/>
              </a:ext>
            </a:extLst>
          </p:cNvPr>
          <p:cNvSpPr txBox="1">
            <a:spLocks/>
          </p:cNvSpPr>
          <p:nvPr/>
        </p:nvSpPr>
        <p:spPr>
          <a:xfrm>
            <a:off x="669924" y="1533832"/>
            <a:ext cx="9578947" cy="2846436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待处理（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pending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）信号：发出而未被接收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同一类型信号至多只有一个在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pending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，之后到达的会被丢弃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阻塞（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block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）：信号被阻塞时仍可发送但不会被接收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内核把进程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从内核模式切换到用户模式时，会检查进程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的未被阻塞的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pending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信号的集合，非空则选择集合中信号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（通常是最小的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）强制接收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270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1014</TotalTime>
  <Words>647</Words>
  <Application>Microsoft Office PowerPoint</Application>
  <PresentationFormat>宽屏</PresentationFormat>
  <Paragraphs>91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华文楷体</vt:lpstr>
      <vt:lpstr>Arial</vt:lpstr>
      <vt:lpstr>Calibri</vt:lpstr>
      <vt:lpstr>主题5</vt:lpstr>
      <vt:lpstr>ECF Signals &amp; Nonlocal Jumps</vt:lpstr>
      <vt:lpstr>Signals</vt:lpstr>
      <vt:lpstr>PowerPoint 演示文稿</vt:lpstr>
      <vt:lpstr>信号术语&amp;流程</vt:lpstr>
      <vt:lpstr>发送信号</vt:lpstr>
      <vt:lpstr>发送信号：进程组 &amp; Job</vt:lpstr>
      <vt:lpstr>发送信号：kill</vt:lpstr>
      <vt:lpstr>发送信号：alarm</vt:lpstr>
      <vt:lpstr>接收信号</vt:lpstr>
      <vt:lpstr>接收信号</vt:lpstr>
      <vt:lpstr>接收信号</vt:lpstr>
      <vt:lpstr>接收信号：pending&amp;block</vt:lpstr>
      <vt:lpstr>接收信号：pending&amp;block</vt:lpstr>
      <vt:lpstr>安全的信号处理</vt:lpstr>
      <vt:lpstr>正确的&amp;可移植的信号处理</vt:lpstr>
      <vt:lpstr>MISC：同步并发流&amp;显式地等待信号</vt:lpstr>
      <vt:lpstr>非本地跳转</vt:lpstr>
      <vt:lpstr>PowerPoint 演示文稿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tlzmybm</cp:lastModifiedBy>
  <cp:revision>544</cp:revision>
  <cp:lastPrinted>2018-02-05T16:00:00Z</cp:lastPrinted>
  <dcterms:created xsi:type="dcterms:W3CDTF">2018-02-05T16:00:00Z</dcterms:created>
  <dcterms:modified xsi:type="dcterms:W3CDTF">2020-12-03T10:21:06Z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