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6" r:id="rId2"/>
    <p:sldId id="257" r:id="rId3"/>
    <p:sldId id="1281" r:id="rId4"/>
    <p:sldId id="1309" r:id="rId5"/>
    <p:sldId id="1310" r:id="rId6"/>
    <p:sldId id="1311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322" r:id="rId15"/>
    <p:sldId id="1323" r:id="rId16"/>
    <p:sldId id="1319" r:id="rId17"/>
    <p:sldId id="1320" r:id="rId18"/>
    <p:sldId id="1321" r:id="rId19"/>
    <p:sldId id="1308" r:id="rId20"/>
    <p:sldId id="1297" r:id="rId21"/>
    <p:sldId id="1300" r:id="rId22"/>
    <p:sldId id="1299" r:id="rId23"/>
    <p:sldId id="1303" r:id="rId24"/>
    <p:sldId id="1302" r:id="rId25"/>
    <p:sldId id="1304" r:id="rId26"/>
    <p:sldId id="1301" r:id="rId27"/>
    <p:sldId id="1305" r:id="rId28"/>
    <p:sldId id="1307" r:id="rId29"/>
    <p:sldId id="315" r:id="rId30"/>
    <p:sldId id="316" r:id="rId31"/>
    <p:sldId id="31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wfhk@163.com" initials="t" lastIdx="1" clrIdx="0">
    <p:extLst>
      <p:ext uri="{19B8F6BF-5375-455C-9EA6-DF929625EA0E}">
        <p15:presenceInfo xmlns:p15="http://schemas.microsoft.com/office/powerpoint/2012/main" userId="4b293ce5b839d1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D26"/>
    <a:srgbClr val="E4A080"/>
    <a:srgbClr val="F24673"/>
    <a:srgbClr val="39ABB7"/>
    <a:srgbClr val="1C1E26"/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79" autoAdjust="0"/>
    <p:restoredTop sz="96405" autoAdjust="0"/>
  </p:normalViewPr>
  <p:slideViewPr>
    <p:cSldViewPr snapToGrid="0">
      <p:cViewPr varScale="1">
        <p:scale>
          <a:sx n="81" d="100"/>
          <a:sy n="81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7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这一页可以选择不讲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6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8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91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1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2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2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8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6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次小班研讨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62642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助教：唐雯豪</a:t>
            </a:r>
            <a:r>
              <a:rPr lang="en-US" altLang="zh-CN" sz="2000" dirty="0"/>
              <a:t> &amp; </a:t>
            </a:r>
            <a:r>
              <a:rPr lang="zh-CN" altLang="en-US" sz="2000" dirty="0"/>
              <a:t>王昕兆</a:t>
            </a:r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书上没说，口胡一种解释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linux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的进程有不止三种状态：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 (TASK_RUNNING)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，可执行状态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 (TASK_INTERRUPTIBLE)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，可中断的睡眠状态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D (TASK_UNINTERRUPTIBLE)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，不可中断的睡眠状态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 (TASK_STOPPED or TASK_TRACED)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，暂停状态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挂起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 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...</a:t>
            </a: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慢速系统调用会潜在的阻塞进程较长时间（期间可能上下文切换），进程状态会被设置为 </a:t>
            </a:r>
            <a:r>
              <a:rPr kumimoji="1" lang="en-US" altLang="zh-CN" sz="2400" dirty="0">
                <a:solidFill>
                  <a:srgbClr val="E4A080"/>
                </a:solidFill>
                <a:ea typeface="Source Han Serif SC" panose="02020400000000000000" pitchFamily="18" charset="-128"/>
              </a:rPr>
              <a:t>TASK_INTERRUPTIBLE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；在信号发送的时候，就会将其状态改为 </a:t>
            </a:r>
            <a:r>
              <a:rPr kumimoji="1" lang="en-US" altLang="zh-CN" sz="2400" dirty="0">
                <a:solidFill>
                  <a:srgbClr val="E4A080"/>
                </a:solidFill>
                <a:ea typeface="Source Han Serif SC" panose="02020400000000000000" pitchFamily="18" charset="-128"/>
              </a:rPr>
              <a:t>TASK_RUNNING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，这样他就会被调度到（效果上就是慢速系统调用还未等到就被唤醒了），系统调用被中断，设置 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errno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并从内核态切换回用户态，过程中发现有信号需要接收并接收；（在这之后还会判断是否可以自动重启，比如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sleep, write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都是可以自动重启的）。</a:t>
            </a:r>
            <a:endParaRPr kumimoji="1" lang="en-US" altLang="zh-CN" sz="2200" spc="1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6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接收信号的行为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每种信号都有一个默认行为： 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进程终止（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并转储内存）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进程停止（挂起）直到被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SIGCONT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信号重启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忽略该信号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可以使用 </a:t>
            </a:r>
            <a:r>
              <a:rPr kumimoji="1" lang="en-US" altLang="zh-CN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signal(signum, handler)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函数修改默认行为，但是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SIGSTOP 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和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SIGKILL 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不能被修改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。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handler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可以是 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SIG_IGN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，忽略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SIG_DEL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，恢复默认行为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某个用户级函数的地址， 被称为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信号处理程序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。 调用信号处理程序称为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捕获信号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，执行称为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处理信号</a:t>
            </a:r>
            <a:endParaRPr kumimoji="1" lang="en-US" altLang="zh-CN" sz="2000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2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阻塞和解除阻塞信号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隐式的信号阻塞 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内核默认阻塞</a:t>
            </a:r>
            <a:r>
              <a:rPr kumimoji="1" lang="zh-CN" altLang="en-US" sz="2000" i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当前信号处理程序正在处理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的信号类型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Q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：将</a:t>
            </a:r>
            <a:r>
              <a:rPr kumimoji="1" lang="en-US" altLang="zh-CN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pending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置</a:t>
            </a:r>
            <a:r>
              <a:rPr kumimoji="1" lang="en-US" altLang="zh-CN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0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应该在什么时候做？</a:t>
            </a:r>
            <a:endParaRPr kumimoji="1" lang="en-US" altLang="zh-CN" sz="2000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在进入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handler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之前。否则新的信号可能在“处理信号的循环已经结束，清空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pending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的语句还没开始的时候”发送到，这样这个信号不会被处理到。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Q</a:t>
            </a:r>
            <a:r>
              <a:rPr kumimoji="1" lang="zh-CN" altLang="en-US" sz="2000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：为什么要阻塞？</a:t>
            </a:r>
            <a:endParaRPr kumimoji="1" lang="en-US" altLang="zh-CN" sz="2000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zh-CN" altLang="en-US" sz="2400" dirty="0"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显式的信号阻塞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使用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sigpromask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(how, set,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oldset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和它的辅助函数</a:t>
            </a:r>
            <a:endParaRPr kumimoji="1" lang="en-US" altLang="zh-CN" sz="2000" spc="1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特点：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与主程序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并发运行，共享全局变量</a:t>
            </a: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这里的并发只是信号处理程序会在主程序运行的</a:t>
            </a:r>
            <a:r>
              <a:rPr kumimoji="1" lang="zh-CN" altLang="en-US" sz="20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任一时刻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突然运行，直到其结束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与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fork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出的子进程不同，这里的全局变量共享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信号处理程序可以被其他信号处理程序</a:t>
            </a:r>
            <a:r>
              <a:rPr kumimoji="1" lang="en-US" altLang="zh-CN" sz="2200" dirty="0">
                <a:ea typeface="Source Han Serif SC" panose="02020400000000000000" pitchFamily="18" charset="-128"/>
              </a:rPr>
              <a:t>/</a:t>
            </a:r>
            <a:r>
              <a:rPr kumimoji="1" lang="zh-CN" altLang="en-US" sz="2200" dirty="0">
                <a:ea typeface="Source Han Serif SC" panose="02020400000000000000" pitchFamily="18" charset="-128"/>
              </a:rPr>
              <a:t>异常中断</a:t>
            </a:r>
            <a:endParaRPr kumimoji="1" lang="en-US" altLang="zh-CN" sz="220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0340D9E-F262-C541-A45F-993CADBBB7E9}"/>
              </a:ext>
            </a:extLst>
          </p:cNvPr>
          <p:cNvSpPr txBox="1">
            <a:spLocks/>
          </p:cNvSpPr>
          <p:nvPr/>
        </p:nvSpPr>
        <p:spPr>
          <a:xfrm>
            <a:off x="642808" y="4203639"/>
            <a:ext cx="9995941" cy="210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异常可以被异常中断吗？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一般来说是允许嵌套的异常的，但也有方法来屏蔽异常，比如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NMI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handler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会关闭其他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NMI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（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Nonmaskable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interrupts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），设置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IF=0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时会关闭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Maskable interrupts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。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一些奇奇怪怪的信号处理程序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457200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除零错误</a:t>
            </a:r>
            <a:endParaRPr kumimoji="1" lang="en-US" altLang="zh-CN" sz="2200" dirty="0">
              <a:ea typeface="Source Han Serif SC" panose="02020400000000000000" pitchFamily="18" charset="-128"/>
            </a:endParaRPr>
          </a:p>
          <a:p>
            <a:pPr marL="457200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ea typeface="Source Han Serif SC" panose="02020400000000000000" pitchFamily="18" charset="-128"/>
              </a:rPr>
              <a:t>嵌套地发送信号</a:t>
            </a:r>
            <a:endParaRPr kumimoji="1" lang="en-US" altLang="zh-CN" sz="220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5C7013-4248-954B-9891-7E2D0A6C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76" y="898096"/>
            <a:ext cx="7518400" cy="191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DD927-F6BB-9441-AFA7-1676B2D4D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899"/>
            <a:ext cx="5143500" cy="3543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B86565-2AD5-A047-99EC-37218ECB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38" y="1765300"/>
            <a:ext cx="2806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一道练习题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编写程序，⼀个⽗进程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p0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，创建两个⼦进程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p1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p2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；要求只使⽤信号相关机制作为通信⼿段， 让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p1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打印出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p2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p2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打印出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p1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感兴趣的同学可以尝试一下，有多种做法。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44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安全的信号处理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D2B379-7EB2-DC4D-A35D-415B7B38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531" y="1128713"/>
            <a:ext cx="8805713" cy="57292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2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例子：显式等待信号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173D9-73DF-7C4B-B6D0-70FDD54D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938150"/>
            <a:ext cx="5978377" cy="402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A88FF7-8EF7-0F4E-8433-F8A07721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965600"/>
            <a:ext cx="5978377" cy="17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非本地跳转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endParaRPr kumimoji="1" lang="en-US" altLang="zh-CN" sz="22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在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env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缓冲区中保存当前调用环境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调用一次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，返回多次。第一次返回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0.</a:t>
            </a:r>
          </a:p>
          <a:p>
            <a:pPr lvl="1">
              <a:lnSpc>
                <a:spcPts val="29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从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env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缓冲区中恢复调用环境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从最近一次初始化的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setjmp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返回，返回非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retval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EB5422-A7AA-EB4B-A5FC-9880B378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6" y="1128156"/>
            <a:ext cx="3784600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CC7997-9DA8-D646-861F-D4740C08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6" y="2890233"/>
            <a:ext cx="5816600" cy="41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2B4E45-82A2-164A-BC90-C4E3C0B53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499" y="0"/>
            <a:ext cx="552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Unix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在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Linux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中，所有的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I/O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设备都被表示成文件，所有的输入输出都被当成对对应文件的读和写来执行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文件具有的属性：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i="1" dirty="0">
                <a:ea typeface="Source Han Serif SC" panose="02020400000000000000" pitchFamily="18" charset="-128"/>
              </a:rPr>
              <a:t>文件位置</a:t>
            </a:r>
            <a:r>
              <a:rPr kumimoji="1" lang="en-US" altLang="zh-CN" sz="2000" i="1" dirty="0">
                <a:ea typeface="Source Han Serif SC" panose="02020400000000000000" pitchFamily="18" charset="-128"/>
              </a:rPr>
              <a:t>k</a:t>
            </a:r>
          </a:p>
          <a:p>
            <a:pPr lvl="3">
              <a:lnSpc>
                <a:spcPts val="2440"/>
              </a:lnSpc>
            </a:pPr>
            <a:r>
              <a:rPr kumimoji="1" lang="zh-CN" altLang="en-US" sz="2000" i="1" dirty="0">
                <a:ea typeface="Source Han Serif SC" panose="02020400000000000000" pitchFamily="18" charset="-128"/>
              </a:rPr>
              <a:t>文件类型</a:t>
            </a:r>
            <a:endParaRPr kumimoji="1" lang="en-US" altLang="zh-CN" sz="2000" i="1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en-US" altLang="zh-CN" sz="2000" i="1" dirty="0">
                <a:ea typeface="Source Han Serif SC" panose="02020400000000000000" pitchFamily="18" charset="-128"/>
              </a:rPr>
              <a:t>…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可以对文件进行的操作：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close()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read()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write()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lseek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()</a:t>
            </a:r>
          </a:p>
          <a:p>
            <a:pPr lvl="3"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…</a:t>
            </a: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440"/>
              </a:lnSpc>
              <a:buNone/>
            </a:pPr>
            <a:endParaRPr kumimoji="1" lang="en-US" altLang="zh-CN" sz="20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439A7-FD51-A746-8F85-4DEB6FD5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3" y="1641231"/>
            <a:ext cx="5323081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/>
              <a:t>Shell</a:t>
            </a:r>
          </a:p>
          <a:p>
            <a:pPr lvl="1"/>
            <a:r>
              <a:rPr lang="zh-CN" altLang="en-US" sz="2800" dirty="0"/>
              <a:t>信号</a:t>
            </a:r>
            <a:endParaRPr lang="en-US" altLang="zh-CN" sz="2800" dirty="0"/>
          </a:p>
          <a:p>
            <a:pPr lvl="1"/>
            <a:r>
              <a:rPr lang="zh-CN" altLang="en-US" sz="2800" dirty="0"/>
              <a:t>非本地跳转</a:t>
            </a:r>
            <a:endParaRPr lang="en-US" altLang="zh-CN" sz="2800" dirty="0"/>
          </a:p>
          <a:p>
            <a:pPr lvl="1"/>
            <a:r>
              <a:rPr lang="zh-CN" altLang="en-US" sz="2800" dirty="0"/>
              <a:t>系统级</a:t>
            </a:r>
            <a:r>
              <a:rPr lang="en-US" altLang="zh-CN" sz="2800" dirty="0"/>
              <a:t> I/O</a:t>
            </a:r>
          </a:p>
          <a:p>
            <a:pPr lvl="3"/>
            <a:r>
              <a:rPr lang="en-US" altLang="zh-CN" sz="2600" dirty="0"/>
              <a:t>Unix I/O</a:t>
            </a:r>
          </a:p>
          <a:p>
            <a:pPr lvl="3"/>
            <a:r>
              <a:rPr lang="zh-CN" altLang="en-US" sz="2600" dirty="0"/>
              <a:t>标准 </a:t>
            </a:r>
            <a:r>
              <a:rPr lang="en-US" altLang="zh-CN" sz="2600" dirty="0"/>
              <a:t>I/O</a:t>
            </a:r>
          </a:p>
          <a:p>
            <a:pPr lvl="3"/>
            <a:r>
              <a:rPr lang="en-US" altLang="zh-CN" sz="2600" dirty="0"/>
              <a:t>RIO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打开和关闭文件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函数将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filename(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字符串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转换为一个文件描述符并返回描述符数字（非负整数）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标准输入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(stdin)</a:t>
            </a: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1: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标准输出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stdout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)</a:t>
            </a:r>
          </a:p>
          <a:p>
            <a:pPr lvl="4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描述符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2: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标准错误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(stderr)</a:t>
            </a: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发生错误返回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-1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（不是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，因为有描述符可以是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）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close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函数关闭一个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已经打开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的文件，关闭一个已经关闭的文件会发生错误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4">
              <a:lnSpc>
                <a:spcPts val="2440"/>
              </a:lnSpc>
            </a:pPr>
            <a:endParaRPr kumimoji="1" lang="zh-CN" altLang="en-US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FBA03-1A0E-6D49-97CA-5BDFD589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" y="2638610"/>
            <a:ext cx="6265847" cy="16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读写文件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read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函数从描述符为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fd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的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当前文件位置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复制最多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个字节到内存位置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buf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返回值：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表示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EOF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，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-1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表示错误，否则表示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实际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传送的字节数量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实际传送的字节数可能小于要读的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i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n </a:t>
            </a:r>
            <a:r>
              <a:rPr kumimoji="1" lang="zh-CN" altLang="en-US" sz="2000" i="1" dirty="0">
                <a:solidFill>
                  <a:srgbClr val="F24673"/>
                </a:solidFill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字节，这被称为 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不足值</a:t>
            </a:r>
            <a:r>
              <a:rPr kumimoji="1" lang="en-US" altLang="zh-CN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(short count)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，并不算错误，下面的 </a:t>
            </a:r>
            <a:r>
              <a:rPr kumimoji="1" lang="en-US" altLang="zh-CN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write</a:t>
            </a:r>
            <a:r>
              <a:rPr kumimoji="1" lang="zh-CN" altLang="en-US" sz="2000" dirty="0">
                <a:solidFill>
                  <a:schemeClr val="tx1"/>
                </a:solidFill>
                <a:ea typeface="Source Han Serif SC" panose="02020400000000000000" pitchFamily="18" charset="-128"/>
              </a:rPr>
              <a:t> 同理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write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函数从内存位置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buf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赋值至多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n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个字节到描述符 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fd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的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当前文件位置</a:t>
            </a:r>
            <a:endParaRPr kumimoji="1" lang="en-US" altLang="zh-CN" sz="200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3"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1B05E-1251-8C41-AD7A-1120F5AE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" y="1413551"/>
            <a:ext cx="69469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E5751-48C1-1448-84A9-9E7EA2B5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3" y="3850025"/>
            <a:ext cx="8191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不足值及其处理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可能出现不足值的情况：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读时遇到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EOF</a:t>
            </a: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从终端读文本行（一次只会读一个文本行）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读和写网络套接字（因为网络延迟或者内部缓冲约束读入被中断）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处理：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需要考虑到不足值出现的情况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使用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RIO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包读写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7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文件元数据及其读取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元数据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(Metadata is data about data)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这里，文件的元数据是内核维护的，用来描述文件性质和信息的数据结构，包括：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文件类型、设备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id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</a:t>
            </a:r>
            <a:r>
              <a:rPr kumimoji="1" lang="en-US" altLang="zh-CN" sz="1800" dirty="0" err="1">
                <a:ea typeface="Source Han Serif SC" panose="02020400000000000000" pitchFamily="18" charset="-128"/>
              </a:rPr>
              <a:t>inode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、大小、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owner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ID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、上次访问时间等等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获取方式：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可以使用宏来获取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stat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中的特定信息，例如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:</a:t>
            </a:r>
          </a:p>
          <a:p>
            <a:pPr lvl="1">
              <a:lnSpc>
                <a:spcPts val="2440"/>
              </a:lnSpc>
            </a:pPr>
            <a:r>
              <a:rPr kumimoji="1" lang="en-US" altLang="zh-CN" sz="1800" dirty="0">
                <a:solidFill>
                  <a:srgbClr val="39ABB7"/>
                </a:solidFill>
                <a:ea typeface="Source Han Serif SC" panose="02020400000000000000" pitchFamily="18" charset="-128"/>
              </a:rPr>
              <a:t>S_ISREG</a:t>
            </a:r>
            <a:r>
              <a:rPr kumimoji="1" lang="zh-CN" altLang="en-US" sz="1800" dirty="0">
                <a:solidFill>
                  <a:srgbClr val="39ABB7"/>
                </a:solidFill>
                <a:ea typeface="Source Han Serif SC" panose="02020400000000000000" pitchFamily="18" charset="-128"/>
              </a:rPr>
              <a:t> 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用来判断是否是普通文件</a:t>
            </a:r>
            <a:endParaRPr kumimoji="1" lang="en-US" altLang="zh-CN" dirty="0"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D593E-74AF-EF42-BB0F-848782E7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" y="2953062"/>
            <a:ext cx="8813800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21F47-91C0-F34C-BFB3-0997AD61B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8" y="4829331"/>
            <a:ext cx="393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Unix </a:t>
            </a:r>
            <a:r>
              <a:rPr kumimoji="1" lang="zh-CN" altLang="en-US" dirty="0"/>
              <a:t>内核如何维护打开文件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通过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open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函数，应用程序可以获得文件描述符，这是由内核分配并维护在</a:t>
            </a:r>
            <a:r>
              <a:rPr kumimoji="1" lang="zh-CN" altLang="en-US" sz="2000" dirty="0">
                <a:solidFill>
                  <a:srgbClr val="E4A080"/>
                </a:solidFill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中的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dirty="0"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dirty="0">
                <a:solidFill>
                  <a:schemeClr val="tx1"/>
                </a:solidFill>
                <a:ea typeface="Source Han Serif SC" panose="02020400000000000000" pitchFamily="18" charset="-128"/>
              </a:rPr>
              <a:t>： </a:t>
            </a:r>
            <a:r>
              <a:rPr kumimoji="1" lang="zh-CN" altLang="en-US" dirty="0">
                <a:solidFill>
                  <a:srgbClr val="E4A080"/>
                </a:solidFill>
                <a:ea typeface="Source Han Serif SC" panose="02020400000000000000" pitchFamily="18" charset="-128"/>
              </a:rPr>
              <a:t>每个进程都有其独立的描述符表</a:t>
            </a:r>
            <a:r>
              <a:rPr kumimoji="1" lang="zh-CN" altLang="en-US" dirty="0">
                <a:ea typeface="Source Han Serif SC" panose="02020400000000000000" pitchFamily="18" charset="-128"/>
              </a:rPr>
              <a:t>，每个打开的描述符表项指向</a:t>
            </a:r>
            <a:r>
              <a:rPr kumimoji="1" lang="zh-CN" altLang="en-US" dirty="0">
                <a:solidFill>
                  <a:srgbClr val="E4A080"/>
                </a:solidFill>
                <a:ea typeface="Source Han Serif SC" panose="02020400000000000000" pitchFamily="18" charset="-128"/>
              </a:rPr>
              <a:t>文件表</a:t>
            </a:r>
            <a:r>
              <a:rPr kumimoji="1" lang="zh-CN" altLang="en-US" dirty="0">
                <a:ea typeface="Source Han Serif SC" panose="02020400000000000000" pitchFamily="18" charset="-128"/>
              </a:rPr>
              <a:t>中的一个表项</a:t>
            </a:r>
            <a:endParaRPr kumimoji="1" lang="en-US" altLang="zh-CN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文件表：打开文件的集合是由一张文件表来表示的，所有进程共享一张文件表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文件表项存储：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文件位置（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write 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和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 read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 会更改的那个表示当前读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/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写到哪里的标记）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引用计数（指向该文件表项的描述符表项数）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ea typeface="Source Han Serif SC" panose="02020400000000000000" pitchFamily="18" charset="-128"/>
              </a:rPr>
              <a:t>指向</a:t>
            </a:r>
            <a:r>
              <a:rPr kumimoji="1" lang="en-US" altLang="zh-CN" sz="1800" dirty="0">
                <a:ea typeface="Source Han Serif SC" panose="02020400000000000000" pitchFamily="18" charset="-128"/>
              </a:rPr>
              <a:t>v-node</a:t>
            </a:r>
            <a:r>
              <a:rPr kumimoji="1" lang="zh-CN" altLang="en-US" sz="1800" dirty="0">
                <a:ea typeface="Source Han Serif SC" panose="02020400000000000000" pitchFamily="18" charset="-128"/>
              </a:rPr>
              <a:t>对应表项的指针</a:t>
            </a:r>
            <a:endParaRPr kumimoji="1" lang="en-US" altLang="zh-CN" sz="1800" dirty="0"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表：所有进程共享，文件的元数据大都记录在其中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185FC-F2E8-7E45-BF8C-4B29CD184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" y="1562593"/>
            <a:ext cx="10577020" cy="4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5" y="938150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描述符表项到打开文件表表项，打开文件表表项到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表项的映射，都是可以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多对一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多个打开文件表表项映射到一个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v-node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表项：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例如：用同一个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filename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调用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open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函数多次，每次不仅会分配新的描述符，而且会创建新的打开文件表项，并初始化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文件位置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，引用计数。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多个描述符表项映射到一个打开文件表项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例如：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fork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出的子进程，拥有父进程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描述符表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的副本，两个表都指向相同的打开文件表表项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两种共享的最直接的区别是：是否共享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文件位置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（因为文件位置是存在打开文件表中的）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练习题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10.2 10.3</a:t>
            </a:r>
          </a:p>
          <a:p>
            <a:pPr lvl="2"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56224-E2CA-E046-B94E-25E2E21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5" y="3684631"/>
            <a:ext cx="6071279" cy="2761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118F78-5B62-384E-984E-D4A4D1B7F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42" y="3684631"/>
            <a:ext cx="5466755" cy="27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I/O </a:t>
            </a:r>
            <a:r>
              <a:rPr kumimoji="1" lang="zh-CN" altLang="en-US" dirty="0"/>
              <a:t>重定向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DD3248-AA56-EA48-9AF7-1E847B571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" y="938150"/>
            <a:ext cx="5232400" cy="6223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1E0088-7E4D-3C46-B097-C4AA4EEB1446}"/>
              </a:ext>
            </a:extLst>
          </p:cNvPr>
          <p:cNvSpPr txBox="1"/>
          <p:nvPr/>
        </p:nvSpPr>
        <p:spPr>
          <a:xfrm>
            <a:off x="176056" y="1708879"/>
            <a:ext cx="908614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9ABB7"/>
                </a:solidFill>
                <a:ea typeface="Source Code Pro for Powerline" panose="020B0509030403020204" pitchFamily="49" charset="0"/>
              </a:rPr>
              <a:t>dup2</a:t>
            </a:r>
            <a:r>
              <a:rPr kumimoji="1" lang="zh-CN" altLang="en-US" sz="2000" dirty="0"/>
              <a:t> 将复制描述符表项 </a:t>
            </a:r>
            <a:r>
              <a:rPr kumimoji="1" lang="en-US" altLang="zh-CN" sz="2000" i="1" dirty="0" err="1">
                <a:solidFill>
                  <a:srgbClr val="F24673"/>
                </a:solidFill>
                <a:ea typeface="Source Code Pro for Powerline" panose="020B0509030403020204" pitchFamily="49" charset="0"/>
              </a:rPr>
              <a:t>oldfd</a:t>
            </a:r>
            <a:r>
              <a:rPr kumimoji="1" lang="zh-CN" altLang="en-US" sz="2000" i="1" dirty="0">
                <a:solidFill>
                  <a:srgbClr val="F24673"/>
                </a:solidFill>
              </a:rPr>
              <a:t> </a:t>
            </a:r>
            <a:r>
              <a:rPr kumimoji="1" lang="zh-CN" altLang="en-US" sz="2000" dirty="0"/>
              <a:t>到描述符表项 </a:t>
            </a:r>
            <a:r>
              <a:rPr kumimoji="1" lang="en-US" altLang="zh-CN" sz="2000" i="1" dirty="0" err="1">
                <a:solidFill>
                  <a:srgbClr val="F24673"/>
                </a:solidFill>
                <a:ea typeface="Source Code Pro for Powerline" panose="020B0509030403020204" pitchFamily="49" charset="0"/>
              </a:rPr>
              <a:t>newfd</a:t>
            </a:r>
            <a:r>
              <a:rPr kumimoji="1" lang="zh-CN" altLang="en-US" sz="2000" dirty="0"/>
              <a:t>并覆盖（注意参数顺序）</a:t>
            </a:r>
            <a:endParaRPr kumimoji="1" lang="en-US" altLang="zh-CN" sz="2000" dirty="0">
              <a:ea typeface="Source Code Pro for Powerline" panose="020B0509030403020204" pitchFamily="49" charset="0"/>
            </a:endParaRPr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会导致打开文件表项的引用计数变化</a:t>
            </a:r>
            <a:endParaRPr kumimoji="1" lang="en-US" altLang="zh-CN" sz="2000" dirty="0"/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最常见的应用是将标准输入和磁盘文件联系起来</a:t>
            </a:r>
            <a:endParaRPr kumimoji="1" lang="en-US" altLang="zh-CN" sz="2000" dirty="0"/>
          </a:p>
          <a:p>
            <a:pPr marL="742950" lvl="1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e.g. 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linux</a:t>
            </a:r>
            <a:r>
              <a:rPr kumimoji="1" lang="en-US" altLang="zh-CN" sz="2000" dirty="0"/>
              <a:t> shell</a:t>
            </a:r>
            <a:r>
              <a:rPr kumimoji="1" lang="zh-CN" altLang="en-US" sz="2000" dirty="0"/>
              <a:t>中的</a:t>
            </a:r>
            <a:r>
              <a:rPr kumimoji="1" lang="en-US" altLang="zh-CN" sz="2000" dirty="0"/>
              <a:t> “ &gt; ”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ls &gt; </a:t>
            </a:r>
            <a:r>
              <a:rPr kumimoji="1" lang="en-US" altLang="zh-CN" sz="2000" dirty="0" err="1"/>
              <a:t>foo.txt</a:t>
            </a:r>
            <a:r>
              <a:rPr kumimoji="1" lang="zh-CN" altLang="en-US" sz="2000" dirty="0"/>
              <a:t> 会将结果打印到</a:t>
            </a:r>
            <a:r>
              <a:rPr kumimoji="1" lang="en-US" altLang="zh-CN" sz="2000" dirty="0" err="1"/>
              <a:t>foo.txt</a:t>
            </a:r>
            <a:r>
              <a:rPr kumimoji="1" lang="zh-CN" altLang="en-US" sz="2000" dirty="0"/>
              <a:t>中</a:t>
            </a:r>
            <a:endParaRPr kumimoji="1" lang="en-US" altLang="zh-CN" sz="2000" dirty="0"/>
          </a:p>
          <a:p>
            <a:pPr marL="285750" indent="-285750">
              <a:lnSpc>
                <a:spcPts val="2440"/>
              </a:lnSpc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ea typeface="Source Code Pro for Powerline" panose="020B0509030403020204" pitchFamily="49" charset="0"/>
              </a:rPr>
              <a:t>练习题</a:t>
            </a:r>
            <a:r>
              <a:rPr kumimoji="1" lang="en-US" altLang="zh-CN" sz="2000" dirty="0">
                <a:ea typeface="Source Code Pro for Powerline" panose="020B0509030403020204" pitchFamily="49" charset="0"/>
              </a:rPr>
              <a:t>10.5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442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865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标准</a:t>
            </a:r>
            <a:r>
              <a:rPr kumimoji="1" lang="en-US" altLang="zh-CN" dirty="0"/>
              <a:t>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由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标准库提供的基于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Unix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的更高层次的替代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fopen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fclose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fread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fwrite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fgets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fputs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fscanf</a:t>
            </a:r>
            <a:r>
              <a:rPr kumimoji="1"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&amp; </a:t>
            </a:r>
            <a:r>
              <a:rPr kumimoji="1" lang="en-US" altLang="zh-CN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fprintf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将打开的文件看成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流</a:t>
            </a:r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(stream)</a:t>
            </a: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类型为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FILE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=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文件描述符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流缓冲区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通过缓冲区，可以尽可能减少调用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read </a:t>
            </a:r>
          </a:p>
          <a:p>
            <a:pPr marL="0" indent="0">
              <a:lnSpc>
                <a:spcPts val="24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write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的次数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440"/>
              </a:lnSpc>
            </a:pP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FA762-7D72-A04E-9949-4D00DC3D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23" y="2637785"/>
            <a:ext cx="5694035" cy="36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Robust I/O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和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标准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是建立在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Unix 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上的两个不兼容的库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主要分为：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无缓冲的输入输出函数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617220" lvl="1" indent="-342900">
              <a:lnSpc>
                <a:spcPts val="2440"/>
              </a:lnSpc>
              <a:buFont typeface="+mj-lt"/>
              <a:buAutoNum type="arabicPeriod"/>
            </a:pPr>
            <a:r>
              <a:rPr kumimoji="1"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带缓冲的输入函数</a:t>
            </a:r>
            <a:endParaRPr kumimoji="1" lang="en-US" altLang="zh-CN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主要被应用在不足值频繁出现的场合（网络编程），会自动处理不足值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4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如何处理不足值？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0" indent="0">
              <a:lnSpc>
                <a:spcPts val="24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以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rio_readn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为例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E4889-DF04-4842-A8BA-96BED898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11" y="344772"/>
            <a:ext cx="8352347" cy="59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9D5224-1763-4802-B7E9-DFDEED68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4" y="275796"/>
            <a:ext cx="9498391" cy="29568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27EAF8-0597-4504-8C6F-278F126C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0" y="3367913"/>
            <a:ext cx="11071296" cy="31031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9FFE7B-29DC-4959-AD4F-78375470A1CE}"/>
              </a:ext>
            </a:extLst>
          </p:cNvPr>
          <p:cNvSpPr txBox="1"/>
          <p:nvPr/>
        </p:nvSpPr>
        <p:spPr>
          <a:xfrm>
            <a:off x="322540" y="911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年期末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76C98-BB80-4AF1-957C-F519CE21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D1D3-4D8E-4B95-92BD-F0D2C9787F5C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20D7-DBED-431D-9941-EDEDB5F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7AB8617-FCEA-414D-BCA8-CE2995208ED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A0098D-1772-BC4D-A1CB-98779A5C3FD6}"/>
              </a:ext>
            </a:extLst>
          </p:cNvPr>
          <p:cNvSpPr txBox="1"/>
          <p:nvPr/>
        </p:nvSpPr>
        <p:spPr>
          <a:xfrm>
            <a:off x="5106867" y="13140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BD364F-F70B-8B4B-B8CB-3E3121458E35}"/>
              </a:ext>
            </a:extLst>
          </p:cNvPr>
          <p:cNvSpPr txBox="1"/>
          <p:nvPr/>
        </p:nvSpPr>
        <p:spPr>
          <a:xfrm>
            <a:off x="8916867" y="4130796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Shell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en-US" altLang="zh-CN" sz="2400" dirty="0">
                <a:ea typeface="Source Han Serif SC" panose="02020400000000000000" pitchFamily="18" charset="-128"/>
              </a:rPr>
              <a:t>shell 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是一个交互型的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应用程序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，它代表用户运行其他程序。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常见 </a:t>
            </a:r>
            <a:r>
              <a:rPr kumimoji="1" lang="en-US" altLang="zh-CN" sz="2400" dirty="0">
                <a:ea typeface="Source Han Serif SC" panose="02020400000000000000" pitchFamily="18" charset="-128"/>
              </a:rPr>
              <a:t>command-line shells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：</a:t>
            </a:r>
            <a:endParaRPr kumimoji="1" lang="en-US" altLang="zh-CN" sz="2400" dirty="0"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Original Unix shell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csh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/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tcsh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BSD Unix C shell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bash : “Bourne-</a:t>
            </a:r>
            <a:r>
              <a:rPr kumimoji="1" lang="en-US" altLang="zh-CN" sz="2000" dirty="0" err="1">
                <a:ea typeface="Source Han Serif SC" panose="02020400000000000000" pitchFamily="18" charset="-128"/>
              </a:rPr>
              <a:t>Again”Shell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(default Linux shell)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 err="1">
                <a:ea typeface="Source Han Serif SC" panose="02020400000000000000" pitchFamily="18" charset="-128"/>
              </a:rPr>
              <a:t>zsh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 : A powerful shell with many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>
                <a:ea typeface="Source Han Serif SC" panose="02020400000000000000" pitchFamily="18" charset="-128"/>
              </a:rPr>
              <a:t>plug-ins</a:t>
            </a:r>
          </a:p>
          <a:p>
            <a:pPr lvl="1"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区分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Shell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Terminal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Shell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是一个应用程序，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Terminal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是一个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设备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https://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unix.stackexchange.com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/questions/4126/what-is-the-exact-difference-between-a-terminal-a-shell-a-tty-and-a-con</a:t>
            </a: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1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4BF285-BFA8-43A1-A9BF-6C63A20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8" y="615279"/>
            <a:ext cx="7949873" cy="22008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32C6BC-61CA-486E-B5DC-97AB3D55B91C}"/>
              </a:ext>
            </a:extLst>
          </p:cNvPr>
          <p:cNvSpPr txBox="1"/>
          <p:nvPr/>
        </p:nvSpPr>
        <p:spPr>
          <a:xfrm>
            <a:off x="3955984" y="61527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1561A-9E68-46B6-928E-A3F463E1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4" y="2985780"/>
            <a:ext cx="7254869" cy="3158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F18184-5C98-4C54-AC4C-0D7489018271}"/>
              </a:ext>
            </a:extLst>
          </p:cNvPr>
          <p:cNvSpPr txBox="1"/>
          <p:nvPr/>
        </p:nvSpPr>
        <p:spPr>
          <a:xfrm>
            <a:off x="6381549" y="333996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AA8A7E-B221-4022-ADB1-832EA287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D8F6-828D-4CD3-926A-8F06D45D68D5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726DF-AC21-493C-9267-199C83FC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7AB8617-FCEA-414D-BCA8-CE2995208ED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A4F9E-A25D-4789-A291-51B3C13E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4" y="955206"/>
            <a:ext cx="8553450" cy="1809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684D61-C92A-411F-BA14-38B0B11B0617}"/>
              </a:ext>
            </a:extLst>
          </p:cNvPr>
          <p:cNvSpPr txBox="1"/>
          <p:nvPr/>
        </p:nvSpPr>
        <p:spPr>
          <a:xfrm>
            <a:off x="635267" y="3657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年期末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67C1A-A83A-4BDA-A5F4-AEF77606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61" y="2919412"/>
            <a:ext cx="8524875" cy="101917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E9D20-967D-433D-9DBA-9BA8B05F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09CF-B9EF-4B64-B440-832C2281B325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94AD6-0F4B-4131-AC41-F328C43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7AB8617-FCEA-414D-BCA8-CE2995208ED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一个简单的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4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问题：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后台进程会变成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zombie</a:t>
            </a:r>
          </a:p>
          <a:p>
            <a:pPr>
              <a:lnSpc>
                <a:spcPts val="24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使用信号解决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440"/>
              </a:lnSpc>
              <a:buNone/>
            </a:pPr>
            <a:r>
              <a:rPr kumimoji="1" lang="zh-CN" altLang="en-US" sz="2400" i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C5837-9B69-0E4C-B29E-0EE09D76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58" y="0"/>
            <a:ext cx="605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信号是一种高层次的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软件形式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的异常控制流（</a:t>
            </a:r>
            <a:r>
              <a:rPr kumimoji="1" lang="en-US" altLang="zh-CN" sz="2400" dirty="0">
                <a:solidFill>
                  <a:srgbClr val="39ABB7"/>
                </a:solidFill>
              </a:rPr>
              <a:t>signal</a:t>
            </a:r>
            <a:r>
              <a:rPr kumimoji="1" lang="zh-CN" altLang="en-US" sz="2400" dirty="0">
                <a:solidFill>
                  <a:srgbClr val="39ABB7"/>
                </a:solidFill>
              </a:rPr>
              <a:t> </a:t>
            </a:r>
            <a:r>
              <a:rPr kumimoji="1" lang="en-US" altLang="zh-CN" sz="2400" dirty="0">
                <a:solidFill>
                  <a:srgbClr val="39ABB7"/>
                </a:solidFill>
              </a:rPr>
              <a:t>handler</a:t>
            </a:r>
            <a:r>
              <a:rPr kumimoji="1" lang="zh-CN" altLang="en-US" sz="2400" dirty="0">
                <a:solidFill>
                  <a:srgbClr val="39ABB7"/>
                </a:solidFill>
              </a:rPr>
              <a:t>运行在</a:t>
            </a:r>
            <a:r>
              <a:rPr kumimoji="1" lang="en-US" altLang="zh-CN" sz="2400" dirty="0">
                <a:solidFill>
                  <a:srgbClr val="39ABB7"/>
                </a:solidFill>
              </a:rPr>
              <a:t>user</a:t>
            </a:r>
            <a:r>
              <a:rPr kumimoji="1" lang="zh-CN" altLang="en-US" sz="2400" dirty="0">
                <a:solidFill>
                  <a:srgbClr val="39ABB7"/>
                </a:solidFill>
              </a:rPr>
              <a:t> </a:t>
            </a:r>
            <a:r>
              <a:rPr kumimoji="1" lang="en-US" altLang="zh-CN" sz="2400" dirty="0">
                <a:solidFill>
                  <a:srgbClr val="39ABB7"/>
                </a:solidFill>
              </a:rPr>
              <a:t>mode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用来通知用户进程某个事件的发生（</a:t>
            </a:r>
            <a:r>
              <a:rPr kumimoji="1" lang="zh-CN" altLang="en-US" sz="2400" dirty="0">
                <a:solidFill>
                  <a:srgbClr val="39ABB7"/>
                </a:solidFill>
              </a:rPr>
              <a:t>不能用来计数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Linux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支持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30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种信号（</a:t>
            </a:r>
            <a:r>
              <a:rPr kumimoji="1" lang="zh-CN" altLang="en-US" sz="2400" dirty="0">
                <a:solidFill>
                  <a:srgbClr val="39ABB7"/>
                </a:solidFill>
              </a:rPr>
              <a:t>编号 </a:t>
            </a:r>
            <a:r>
              <a:rPr kumimoji="1" lang="en-US" altLang="zh-CN" sz="2400" dirty="0">
                <a:solidFill>
                  <a:srgbClr val="39ABB7"/>
                </a:solidFill>
              </a:rPr>
              <a:t>1…30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信号携带的信息只有这个编号？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B283CF8-CB7C-554D-AE9B-DCE129F9FCC9}"/>
              </a:ext>
            </a:extLst>
          </p:cNvPr>
          <p:cNvSpPr txBox="1">
            <a:spLocks/>
          </p:cNvSpPr>
          <p:nvPr/>
        </p:nvSpPr>
        <p:spPr>
          <a:xfrm>
            <a:off x="642808" y="3604032"/>
            <a:ext cx="9995941" cy="305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000" dirty="0">
                <a:ea typeface="Source Han Serif SC" panose="02020400000000000000" pitchFamily="18" charset="-128"/>
              </a:rPr>
              <a:t>P540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页提到了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signum, const struct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*act, struct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sigaction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oldact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>
              <a:lnSpc>
                <a:spcPts val="2940"/>
              </a:lnSpc>
            </a:pPr>
            <a:r>
              <a:rPr kumimoji="1" lang="zh-CN" altLang="en-US" sz="2000" dirty="0">
                <a:ea typeface="Source Han Serif SC" panose="02020400000000000000" pitchFamily="18" charset="-128"/>
              </a:rPr>
              <a:t>当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act.sa_flags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SA_SIGINFO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位被指定后，信号处理程序可以额外接收一个类型为 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siginfo_t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kumimoji="1" lang="zh-CN" altLang="en-US" sz="2000" dirty="0">
                <a:ea typeface="Source Han Serif SC" panose="02020400000000000000" pitchFamily="18" charset="-128"/>
              </a:rPr>
              <a:t>的参数，里面包含了更多信息。 </a:t>
            </a:r>
            <a:endParaRPr kumimoji="1" lang="en-US" altLang="zh-CN" sz="2000" dirty="0">
              <a:ea typeface="Source Han Serif SC" panose="02020400000000000000" pitchFamily="18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356070-EEA9-074A-A97C-2E6B6338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52" y="0"/>
            <a:ext cx="6949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信号相关概念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发送信号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接收信号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待处理信号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已发送但未被接收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一种类型至多有一个，不排队，后来的被丢弃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pending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位向量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中维护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阻塞接收信号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被阻塞时，仍可以被发送（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pending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中对应位会置为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），但不会被接收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blocked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位向量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中维护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进程组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进程组由一个正整数进程组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来标识，每个进程属于一个进程组。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默认子进程和父进程在一个进程组。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作业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(job)</a:t>
            </a: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表示对一条命令进行求值而创建对进程 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job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对应一个独立的进程组，进程组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通常取父进程中的一个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任一时刻有 至多一个前台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job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和  任意个后台作业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9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原因： 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内核检测到某个系统事件，如子进程终止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(SIGCHLD)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、除零错误（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SIGFPE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某个进程执行系统调用（如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kill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）要求内核给目的进程发送信号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方法：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/bin/kill -SIGNUM PID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发送任意信号，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为负表示进程组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键盘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Ctrl+C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向前台进程组每个进程发送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SIGINT 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信号，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Ctrl+Z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发送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SIGTSTP</a:t>
            </a:r>
          </a:p>
          <a:p>
            <a:pPr lvl="1">
              <a:lnSpc>
                <a:spcPts val="2940"/>
              </a:lnSpc>
            </a:pP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int kill(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pid_t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pid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 int sig)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接收信号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目的进程被内核强迫对信号做出反应。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何时接收信号：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当内核把进程 </a:t>
            </a:r>
            <a:r>
              <a:rPr kumimoji="1" lang="en-US" altLang="zh-CN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p </a:t>
            </a:r>
            <a:r>
              <a:rPr kumimoji="1" lang="zh-CN" altLang="en-US" sz="2400" b="1" spc="10" dirty="0">
                <a:solidFill>
                  <a:srgbClr val="E4A080"/>
                </a:solidFill>
                <a:ea typeface="Source Han Serif SC" panose="02020400000000000000" pitchFamily="18" charset="-128"/>
              </a:rPr>
              <a:t>从内核模式切换到用户模式</a:t>
            </a:r>
            <a:endParaRPr kumimoji="1" lang="en-US" altLang="zh-CN" sz="2400" b="1" spc="10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ea typeface="Source Han Serif SC" panose="02020400000000000000" pitchFamily="18" charset="-128"/>
              </a:rPr>
              <a:t>内核会不断强制进程接收信号，直到</a:t>
            </a:r>
            <a:r>
              <a:rPr kumimoji="1" lang="en-US" altLang="zh-CN" sz="2400" dirty="0">
                <a:ea typeface="Source Han Serif SC" panose="02020400000000000000" pitchFamily="18" charset="-128"/>
              </a:rPr>
              <a:t>pending</a:t>
            </a:r>
            <a:r>
              <a:rPr kumimoji="1" lang="zh-CN" altLang="en-US" sz="2400" dirty="0">
                <a:ea typeface="Source Han Serif SC" panose="02020400000000000000" pitchFamily="18" charset="-128"/>
              </a:rPr>
              <a:t>集合为空</a:t>
            </a:r>
            <a:endParaRPr kumimoji="1" lang="en-US" altLang="zh-CN" sz="2400" spc="10" dirty="0"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260635-891F-7742-B6C6-C6D9056E6915}"/>
              </a:ext>
            </a:extLst>
          </p:cNvPr>
          <p:cNvSpPr txBox="1">
            <a:spLocks/>
          </p:cNvSpPr>
          <p:nvPr/>
        </p:nvSpPr>
        <p:spPr>
          <a:xfrm>
            <a:off x="642808" y="4203640"/>
            <a:ext cx="9995941" cy="116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40"/>
              </a:lnSpc>
            </a:pP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 慢速系统调用时（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P540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，如 </a:t>
            </a:r>
            <a:r>
              <a:rPr kumimoji="1" lang="en-US" altLang="zh-CN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sleep, pause, write</a:t>
            </a:r>
            <a:r>
              <a:rPr kumimoji="1" lang="zh-CN" altLang="en-US" sz="2400" b="1" dirty="0">
                <a:solidFill>
                  <a:srgbClr val="E4A080"/>
                </a:solidFill>
                <a:ea typeface="Source Han Serif SC" panose="02020400000000000000" pitchFamily="18" charset="-128"/>
              </a:rPr>
              <a:t>）是怎么接收信号的？</a:t>
            </a:r>
            <a:endParaRPr kumimoji="1" lang="en-US" altLang="zh-CN" sz="2400" b="1" dirty="0">
              <a:solidFill>
                <a:srgbClr val="E4A080"/>
              </a:solidFill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5509</TotalTime>
  <Words>2154</Words>
  <Application>Microsoft Macintosh PowerPoint</Application>
  <PresentationFormat>宽屏</PresentationFormat>
  <Paragraphs>246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Source Han Serif SC</vt:lpstr>
      <vt:lpstr>Arial</vt:lpstr>
      <vt:lpstr>Calibri</vt:lpstr>
      <vt:lpstr>Century Schoolbook</vt:lpstr>
      <vt:lpstr>Menlo</vt:lpstr>
      <vt:lpstr>Wingdings 2</vt:lpstr>
      <vt:lpstr>查看</vt:lpstr>
      <vt:lpstr>第9次小班研讨</vt:lpstr>
      <vt:lpstr>目录</vt:lpstr>
      <vt:lpstr>Shell</vt:lpstr>
      <vt:lpstr>一个简单的Shell实现</vt:lpstr>
      <vt:lpstr>信号</vt:lpstr>
      <vt:lpstr>信号相关概念</vt:lpstr>
      <vt:lpstr>进程组</vt:lpstr>
      <vt:lpstr>发送信号</vt:lpstr>
      <vt:lpstr>接收信号</vt:lpstr>
      <vt:lpstr>书上没说，口胡一种解释</vt:lpstr>
      <vt:lpstr>接收信号的行为</vt:lpstr>
      <vt:lpstr>阻塞和解除阻塞信号</vt:lpstr>
      <vt:lpstr>信号处理程序</vt:lpstr>
      <vt:lpstr>一些奇奇怪怪的信号处理程序</vt:lpstr>
      <vt:lpstr>一道练习题</vt:lpstr>
      <vt:lpstr>安全的信号处理</vt:lpstr>
      <vt:lpstr>例子：显式等待信号</vt:lpstr>
      <vt:lpstr>非本地跳转</vt:lpstr>
      <vt:lpstr>Unix I/O</vt:lpstr>
      <vt:lpstr>打开和关闭文件</vt:lpstr>
      <vt:lpstr>读写文件</vt:lpstr>
      <vt:lpstr>不足值及其处理</vt:lpstr>
      <vt:lpstr>文件元数据及其读取</vt:lpstr>
      <vt:lpstr>Unix 内核如何维护打开文件</vt:lpstr>
      <vt:lpstr>共享文件</vt:lpstr>
      <vt:lpstr>I/O 重定向</vt:lpstr>
      <vt:lpstr>标准 I/O</vt:lpstr>
      <vt:lpstr>Robust I/O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thwfhk@163.com</cp:lastModifiedBy>
  <cp:revision>951</cp:revision>
  <dcterms:created xsi:type="dcterms:W3CDTF">2019-10-06T17:07:54Z</dcterms:created>
  <dcterms:modified xsi:type="dcterms:W3CDTF">2020-12-03T11:32:53Z</dcterms:modified>
</cp:coreProperties>
</file>