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731"/>
    <p:restoredTop sz="86446"/>
  </p:normalViewPr>
  <p:slideViewPr>
    <p:cSldViewPr snapToGrid="0" snapToObjects="1">
      <p:cViewPr varScale="1">
        <p:scale>
          <a:sx n="121" d="100"/>
          <a:sy n="121" d="100"/>
        </p:scale>
        <p:origin x="200" y="4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FC90E-F750-0545-95B8-BC4D4C0D1263}" type="datetimeFigureOut">
              <a:rPr lang="en-CN" smtClean="0"/>
              <a:t>2020/12/10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E223FD-7F18-4B44-B52A-4BEE713D4D9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20505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E223FD-7F18-4B44-B52A-4BEE713D4D91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96292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E223FD-7F18-4B44-B52A-4BEE713D4D91}" type="slidenum">
              <a:rPr lang="en-CN" smtClean="0"/>
              <a:t>15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08763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77472-26FD-B34B-A8BF-5767A9E081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68AD11-E083-5146-B353-9169725C35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1F3D5-D3CA-3B41-B4FA-DDCE9BEE2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6BD31-2321-0D40-ADCC-18759F7461F1}" type="datetimeFigureOut">
              <a:rPr lang="en-CN" smtClean="0"/>
              <a:t>2020/12/10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7B8AE-2D4A-2B49-8AC0-9BF110510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C4EB5-4FC2-A941-A26E-66CAE6F33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1871-B0FF-7B45-8A52-17F4E0220E6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37213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99EB7-4C5C-154A-B829-C74C42C37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62F7E1-B038-3B42-86DB-72C2FC84A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EFD46-4184-7C45-B2F2-38127E961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6BD31-2321-0D40-ADCC-18759F7461F1}" type="datetimeFigureOut">
              <a:rPr lang="en-CN" smtClean="0"/>
              <a:t>2020/12/10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38A90-A470-7441-96CB-C900E1CE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906B6-89D7-1946-B72D-420F68E4D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1871-B0FF-7B45-8A52-17F4E0220E6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3195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B30A52-791D-4948-8EBF-9A5A1CFAEA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E262BC-0D34-244B-B8B9-31675021B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13B9D-D72C-4A42-8FDC-D9C396ECA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6BD31-2321-0D40-ADCC-18759F7461F1}" type="datetimeFigureOut">
              <a:rPr lang="en-CN" smtClean="0"/>
              <a:t>2020/12/10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C249D-DAC5-A744-B6EC-F79EA0EE9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03BC9-4B6A-3943-B334-F04E7B458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1871-B0FF-7B45-8A52-17F4E0220E6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35071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8F378-893E-5A4F-BD3A-615966F7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8A6C3-75A5-0845-969D-973B80528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C9064-79B8-F84F-B816-115711DB3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6BD31-2321-0D40-ADCC-18759F7461F1}" type="datetimeFigureOut">
              <a:rPr lang="en-CN" smtClean="0"/>
              <a:t>2020/12/10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BA676-B620-4C48-9F1A-556A363B5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D2F47-2B3A-9141-A5FF-0130099FC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1871-B0FF-7B45-8A52-17F4E0220E6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61159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3E206-DFAE-884B-BE02-9E9862BA3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B2134-67CD-0F42-BE37-A55470323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2808F-2DEB-CE4A-A0ED-A68892B01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6BD31-2321-0D40-ADCC-18759F7461F1}" type="datetimeFigureOut">
              <a:rPr lang="en-CN" smtClean="0"/>
              <a:t>2020/12/10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E85DE-E846-F849-B68F-83189FE4A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678A1-D6D8-C84E-A668-204903DA0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1871-B0FF-7B45-8A52-17F4E0220E6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49002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B1DB6-70AB-054D-A107-E01E9B2EF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4426A-765F-FD41-B91C-C8554B5E4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EC598-0977-3B41-B041-16DAFD4098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8A2CF9-4D08-FB44-AE63-41C4E524A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6BD31-2321-0D40-ADCC-18759F7461F1}" type="datetimeFigureOut">
              <a:rPr lang="en-CN" smtClean="0"/>
              <a:t>2020/12/10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A9D3F-EF31-8A47-A06A-9D7B8689A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AFE28-48F1-4A42-8285-86737AAB0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1871-B0FF-7B45-8A52-17F4E0220E6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5990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47A91-869E-324C-A707-784DC032C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F5FFC-C692-424A-BC30-90F2FACB1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12566-DD4D-C843-B243-B5553AD6C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42BE08-661F-BD4B-B5C8-A51A3FDAA8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DDC1C-FCF1-304D-9E26-1446CAC74F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92F8E9-822C-4048-A28B-9B496547C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6BD31-2321-0D40-ADCC-18759F7461F1}" type="datetimeFigureOut">
              <a:rPr lang="en-CN" smtClean="0"/>
              <a:t>2020/12/10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30B5BC-1B44-704E-9D16-ACFDA0CBE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C7D61A-67DB-954B-9615-3558B9E17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1871-B0FF-7B45-8A52-17F4E0220E6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41465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5A60C-F2F6-C545-960B-097F19367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432C31-63BD-F047-955B-96646BB23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6BD31-2321-0D40-ADCC-18759F7461F1}" type="datetimeFigureOut">
              <a:rPr lang="en-CN" smtClean="0"/>
              <a:t>2020/12/10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683B00-12D3-F94A-9418-E75AF8106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D386A0-C13B-A348-AEC5-576CC8BFC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1871-B0FF-7B45-8A52-17F4E0220E6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92146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1F0941-9D3C-DF49-A20C-8AD531DA1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6BD31-2321-0D40-ADCC-18759F7461F1}" type="datetimeFigureOut">
              <a:rPr lang="en-CN" smtClean="0"/>
              <a:t>2020/12/10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45FC03-9AEA-A94D-8CC6-FAB94FF77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60A1AF-98AF-F24F-A4E2-06450A4A3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1871-B0FF-7B45-8A52-17F4E0220E6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8745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B3834-5AA3-4241-A7D6-13D6C6732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F8139-8241-9F47-A2A9-41C5EB762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4F6972-5A9E-EF4E-A14B-909C9B30C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7F128-E65A-9F43-8194-7DBF4463D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6BD31-2321-0D40-ADCC-18759F7461F1}" type="datetimeFigureOut">
              <a:rPr lang="en-CN" smtClean="0"/>
              <a:t>2020/12/10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04BCB-99FD-6246-8A3F-A2B453B46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DFF22-A4D8-2040-B504-0B3C858CD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1871-B0FF-7B45-8A52-17F4E0220E6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88068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4072-21A3-4445-9D27-A6EE7C525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0578A1-E88A-774A-8A8F-5441F4EE6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C2116E-E848-BA4D-804C-7D48AC925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983DF2-0363-FE40-AB00-BB2442411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6BD31-2321-0D40-ADCC-18759F7461F1}" type="datetimeFigureOut">
              <a:rPr lang="en-CN" smtClean="0"/>
              <a:t>2020/12/10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85EE2-03AD-1545-B72C-1F60222D0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D156-36B3-284E-AE92-FB820E68E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1871-B0FF-7B45-8A52-17F4E0220E6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85846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E133C6-9CD8-0149-8D83-592E7DF80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DA132-DC98-4D4B-8B43-A41F3C25C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84FA0-6D0A-6A4D-B7DA-9629DC557F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6BD31-2321-0D40-ADCC-18759F7461F1}" type="datetimeFigureOut">
              <a:rPr lang="en-CN" smtClean="0"/>
              <a:t>2020/12/10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66E1-6DC4-FB49-816E-628019A042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77C5D-C0D2-054F-AB31-073BC3383C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51871-B0FF-7B45-8A52-17F4E0220E6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92793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imHei" panose="02010609060101010101" pitchFamily="49" charset="-122"/>
          <a:ea typeface="SimHei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imHei" panose="02010609060101010101" pitchFamily="49" charset="-122"/>
          <a:ea typeface="SimHei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imHei" panose="02010609060101010101" pitchFamily="49" charset="-122"/>
          <a:ea typeface="SimHei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imHei" panose="02010609060101010101" pitchFamily="49" charset="-122"/>
          <a:ea typeface="SimHei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imHei" panose="02010609060101010101" pitchFamily="49" charset="-122"/>
          <a:ea typeface="SimHei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imHei" panose="02010609060101010101" pitchFamily="49" charset="-122"/>
          <a:ea typeface="SimHei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85774-7271-7241-ACEC-1461CC63F3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 dirty="0">
                <a:latin typeface="SimHei" panose="02010609060101010101" pitchFamily="49" charset="-122"/>
                <a:ea typeface="SimHei" panose="02010609060101010101" pitchFamily="49" charset="-122"/>
              </a:rPr>
              <a:t>Virtual Memory回课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468322-401B-6D49-ABB8-6BFC707BDC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1900012903</a:t>
            </a:r>
            <a:r>
              <a:rPr lang="zh-CN" altLang="en-US" dirty="0"/>
              <a:t> 杜振宇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7946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06E6A-F6DD-8540-9377-2C65B951B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VM 地址翻译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10DDA-A46A-CF45-8A83-628FFFE61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页命中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endParaRPr lang="en-C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A47CAA-D605-FD4C-95F3-839C54791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043" y="2270494"/>
            <a:ext cx="6671128" cy="408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87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06E6A-F6DD-8540-9377-2C65B951B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VM 地址翻译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10DDA-A46A-CF45-8A83-628FFFE61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CN" dirty="0"/>
              <a:t>缺页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E1599D-6BF5-0A4C-BC70-0D51AB519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700" y="1960562"/>
            <a:ext cx="661919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093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06E6A-F6DD-8540-9377-2C65B951B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VM 地址翻译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10DDA-A46A-CF45-8A83-628FFFE61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整合</a:t>
            </a:r>
            <a:r>
              <a:rPr lang="en-US" altLang="zh-CN" dirty="0"/>
              <a:t>VM</a:t>
            </a:r>
            <a:r>
              <a:rPr lang="zh-CN" altLang="en-US" dirty="0"/>
              <a:t>和</a:t>
            </a:r>
            <a:r>
              <a:rPr lang="en-US" altLang="zh-CN" dirty="0"/>
              <a:t>Cache(</a:t>
            </a:r>
            <a:r>
              <a:rPr lang="zh-CN" altLang="en-US"/>
              <a:t>即，将</a:t>
            </a:r>
            <a:r>
              <a:rPr lang="zh-CN" altLang="en-US" dirty="0"/>
              <a:t>页表也放在</a:t>
            </a:r>
            <a:r>
              <a:rPr lang="en-US" altLang="zh-CN" dirty="0"/>
              <a:t>Cache</a:t>
            </a:r>
            <a:r>
              <a:rPr lang="zh-CN" altLang="en-US" dirty="0"/>
              <a:t>中缓存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endParaRPr lang="en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8A9D32-9C54-E540-8908-7358D6002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215" y="2583543"/>
            <a:ext cx="6538361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920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06E6A-F6DD-8540-9377-2C65B951B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用TLB加速地址翻译</a:t>
            </a:r>
            <a:endParaRPr lang="en-C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10DDA-A46A-CF45-8A83-628FFFE61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单独为VM翻译额外开辟一块Cache</a:t>
            </a:r>
            <a:r>
              <a:rPr lang="zh-CN" altLang="en-US" dirty="0"/>
              <a:t>。</a:t>
            </a:r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C4853C-7329-DC4A-8E9F-C8CD24AF9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770" y="2701358"/>
            <a:ext cx="6394039" cy="361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137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06E6A-F6DD-8540-9377-2C65B951B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用TLB加速地址翻译</a:t>
            </a:r>
            <a:endParaRPr lang="en-C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10DDA-A46A-CF45-8A83-628FFFE61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TLB Hit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C6CC92-A684-7D49-A444-B88E178B2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300" y="2260600"/>
            <a:ext cx="8661400" cy="45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976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06E6A-F6DD-8540-9377-2C65B951B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用TLB加速地址翻译</a:t>
            </a:r>
            <a:endParaRPr lang="en-C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10DDA-A46A-CF45-8A83-628FFFE61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2A8B6D-15E1-1D47-9C2B-26D821C77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229" y="1778095"/>
            <a:ext cx="8447314" cy="471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436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3B58E-3235-CC49-808C-D042CFE93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多层页表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7D94F-F2AD-0D4C-A8CA-17DD037FF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直接存储2^(n-p)个表项可能过大</a:t>
            </a:r>
            <a:r>
              <a:rPr lang="zh-CN" altLang="en-US" dirty="0"/>
              <a:t>，因此分级存储。</a:t>
            </a:r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D6EF1E-9FE7-9047-9F76-612410412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71" y="2856820"/>
            <a:ext cx="5028633" cy="332014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321864C-C70B-BA4D-AE71-126A32240213}"/>
              </a:ext>
            </a:extLst>
          </p:cNvPr>
          <p:cNvSpPr txBox="1">
            <a:spLocks/>
          </p:cNvSpPr>
          <p:nvPr/>
        </p:nvSpPr>
        <p:spPr>
          <a:xfrm>
            <a:off x="838202" y="2282825"/>
            <a:ext cx="50286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一个两层页表的例子：</a:t>
            </a:r>
            <a:endParaRPr lang="en-C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3EB71FA-7E96-F347-B4BB-0A5B185EC5BE}"/>
              </a:ext>
            </a:extLst>
          </p:cNvPr>
          <p:cNvSpPr txBox="1">
            <a:spLocks/>
          </p:cNvSpPr>
          <p:nvPr/>
        </p:nvSpPr>
        <p:spPr>
          <a:xfrm>
            <a:off x="6096000" y="2282825"/>
            <a:ext cx="50286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K</a:t>
            </a:r>
            <a:r>
              <a:rPr lang="zh-CN" altLang="en-US" dirty="0"/>
              <a:t>层页表的结构：</a:t>
            </a:r>
            <a:endParaRPr lang="en-C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00D043-4BC5-7946-B5F1-ECAF6B868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422" y="2759529"/>
            <a:ext cx="6162578" cy="373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150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16500-C051-F84A-9D87-69369527F3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 dirty="0"/>
              <a:t>谢谢聆听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AE7863-1F2D-4E4C-B4AF-903034CA81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16061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483D6-7785-174A-B1BB-B0CA617E2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物理寻址与虚拟寻址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DD5D3-60DE-C54B-8FC7-5E5CCB2D4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N" dirty="0"/>
              <a:t>物理寻址</a:t>
            </a:r>
          </a:p>
          <a:p>
            <a:pPr lvl="1"/>
            <a:r>
              <a:rPr lang="en-CN" dirty="0"/>
              <a:t>主存被组织称一个由M个连续的字节大小的单元组成的数组</a:t>
            </a:r>
            <a:r>
              <a:rPr lang="zh-CN" altLang="en-US" dirty="0"/>
              <a:t>，每字节有唯一的</a:t>
            </a:r>
            <a:r>
              <a:rPr lang="zh-CN" altLang="en-US" b="1" dirty="0"/>
              <a:t>物理地址。</a:t>
            </a:r>
            <a:r>
              <a:rPr lang="en-US" altLang="zh-CN" dirty="0"/>
              <a:t>CPU</a:t>
            </a:r>
            <a:r>
              <a:rPr lang="zh-CN" altLang="en-US" dirty="0"/>
              <a:t>用物理地址访问内存，叫做物理寻址。</a:t>
            </a:r>
            <a:endParaRPr lang="en-US" altLang="zh-CN" dirty="0"/>
          </a:p>
          <a:p>
            <a:pPr lvl="1"/>
            <a:r>
              <a:rPr lang="zh-CN" altLang="en-US" dirty="0"/>
              <a:t>早期的</a:t>
            </a:r>
            <a:r>
              <a:rPr lang="en-US" altLang="zh-CN" dirty="0"/>
              <a:t>PC</a:t>
            </a:r>
            <a:r>
              <a:rPr lang="zh-CN" altLang="en-US" dirty="0"/>
              <a:t>，数字信号处理器、嵌入式为控制器、</a:t>
            </a:r>
            <a:r>
              <a:rPr lang="en-US" altLang="zh-CN" dirty="0"/>
              <a:t>Cray</a:t>
            </a:r>
            <a:r>
              <a:rPr lang="zh-CN" altLang="en-US" dirty="0"/>
              <a:t>超级计算机。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虚拟寻址</a:t>
            </a:r>
            <a:endParaRPr lang="en-US" altLang="zh-CN" dirty="0"/>
          </a:p>
          <a:p>
            <a:pPr lvl="1"/>
            <a:r>
              <a:rPr lang="en-US" altLang="zh-CN" dirty="0"/>
              <a:t>CPU</a:t>
            </a:r>
            <a:r>
              <a:rPr lang="zh-CN" altLang="en-US" dirty="0"/>
              <a:t>通过生成</a:t>
            </a:r>
            <a:r>
              <a:rPr lang="zh-CN" altLang="en-US" b="1" dirty="0"/>
              <a:t>虚拟地址</a:t>
            </a:r>
            <a:r>
              <a:rPr lang="zh-CN" altLang="en-US" dirty="0"/>
              <a:t>来访问内存，在被送到内存之前经过</a:t>
            </a:r>
            <a:r>
              <a:rPr lang="en-US" altLang="zh-CN" dirty="0"/>
              <a:t>MMU</a:t>
            </a:r>
            <a:r>
              <a:rPr lang="zh-CN" altLang="en-US" dirty="0"/>
              <a:t>做</a:t>
            </a:r>
            <a:r>
              <a:rPr lang="zh-CN" altLang="en-US" b="1" dirty="0"/>
              <a:t>地址翻译</a:t>
            </a:r>
            <a:r>
              <a:rPr lang="zh-CN" altLang="en-US" dirty="0"/>
              <a:t>转化为物理内存。</a:t>
            </a:r>
            <a:endParaRPr lang="en-US" altLang="zh-CN" dirty="0"/>
          </a:p>
          <a:p>
            <a:pPr lvl="1"/>
            <a:r>
              <a:rPr lang="zh-CN" altLang="en-US" dirty="0"/>
              <a:t>简化内存管理，解决私有空间，缓存，内存保护等问题。</a:t>
            </a:r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40FD5E-8494-3046-95E0-C42EDE6BC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947" y="3429000"/>
            <a:ext cx="4198710" cy="8670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18A1F9-3231-2C40-B11D-14247CFA3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7137" y="5220153"/>
            <a:ext cx="2608035" cy="140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667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88017-E31A-5144-B8F9-DD3BFC10F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地址空间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E37C6-B86D-E143-87F5-C3A098226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地址空间是一个非负整数地址的有序集合</a:t>
            </a:r>
          </a:p>
          <a:p>
            <a:r>
              <a:rPr lang="en-CN" dirty="0"/>
              <a:t>线性地址空间</a:t>
            </a:r>
            <a:r>
              <a:rPr lang="zh-CN" altLang="en-US" dirty="0"/>
              <a:t>：地址空间中的整数是连续的。</a:t>
            </a:r>
            <a:endParaRPr lang="en-US" altLang="zh-CN" dirty="0"/>
          </a:p>
          <a:p>
            <a:pPr lvl="1"/>
            <a:r>
              <a:rPr lang="zh-CN" altLang="en-US" dirty="0"/>
              <a:t>虚拟地址空间：</a:t>
            </a:r>
            <a:r>
              <a:rPr lang="en-US" altLang="zh-CN" dirty="0"/>
              <a:t>{0,1,2,…,N-1}</a:t>
            </a:r>
          </a:p>
          <a:p>
            <a:pPr lvl="1"/>
            <a:r>
              <a:rPr lang="en-US" dirty="0" err="1"/>
              <a:t>物理地址空间</a:t>
            </a:r>
            <a:r>
              <a:rPr lang="zh-CN" altLang="en-US" dirty="0"/>
              <a:t>：</a:t>
            </a:r>
            <a:r>
              <a:rPr lang="en-US" altLang="zh-CN" dirty="0"/>
              <a:t>{0,1,2,…,M-1}</a:t>
            </a:r>
          </a:p>
          <a:p>
            <a:pPr lvl="1"/>
            <a:r>
              <a:rPr lang="en-US" dirty="0" err="1"/>
              <a:t>假设N</a:t>
            </a:r>
            <a:r>
              <a:rPr lang="en-US" dirty="0"/>
              <a:t>=2^n, M=2^m.</a:t>
            </a:r>
          </a:p>
          <a:p>
            <a:r>
              <a:rPr lang="en-US" dirty="0" err="1"/>
              <a:t>清楚地区分了数据对象</a:t>
            </a:r>
            <a:r>
              <a:rPr lang="zh-CN" altLang="en-US" dirty="0"/>
              <a:t>（字节）</a:t>
            </a:r>
            <a:r>
              <a:rPr lang="en-US" dirty="0" err="1"/>
              <a:t>和他们的属性</a:t>
            </a:r>
            <a:r>
              <a:rPr lang="zh-CN" altLang="en-US" dirty="0"/>
              <a:t>（地址）</a:t>
            </a:r>
            <a:endParaRPr lang="en-US" altLang="zh-CN" dirty="0"/>
          </a:p>
          <a:p>
            <a:r>
              <a:rPr lang="zh-CN" altLang="en-US" dirty="0"/>
              <a:t>每个数据可以有多个地址</a:t>
            </a:r>
            <a:endParaRPr lang="en-US" altLang="zh-CN" dirty="0"/>
          </a:p>
          <a:p>
            <a:pPr lvl="1"/>
            <a:r>
              <a:rPr lang="zh-CN" altLang="en-US" dirty="0"/>
              <a:t>比如在主存中的字节有一个物理地址和一个（或多个）虚拟地址。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540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920AD-A725-C14C-9CDA-2AA69190B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VM用作缓存的工具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3E631-0893-A146-982B-A251ECD1B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470979" cy="5032375"/>
          </a:xfrm>
        </p:spPr>
        <p:txBody>
          <a:bodyPr>
            <a:normAutofit fontScale="92500" lnSpcReduction="10000"/>
          </a:bodyPr>
          <a:lstStyle/>
          <a:p>
            <a:r>
              <a:rPr lang="en-CN" dirty="0"/>
              <a:t>概念上</a:t>
            </a:r>
            <a:r>
              <a:rPr lang="zh-CN" altLang="en-US" dirty="0"/>
              <a:t>，</a:t>
            </a:r>
            <a:r>
              <a:rPr lang="en-US" altLang="zh-CN" dirty="0"/>
              <a:t>VM</a:t>
            </a:r>
            <a:r>
              <a:rPr lang="zh-CN" altLang="en-US" dirty="0"/>
              <a:t>被组织为一个连续由存储在磁盘上的</a:t>
            </a:r>
            <a:r>
              <a:rPr lang="en-US" altLang="zh-CN" dirty="0"/>
              <a:t>N</a:t>
            </a:r>
            <a:r>
              <a:rPr lang="zh-CN" altLang="en-US" dirty="0"/>
              <a:t>个字节大小的单元组成的数组。</a:t>
            </a:r>
            <a:endParaRPr lang="en-US" altLang="zh-CN" dirty="0"/>
          </a:p>
          <a:p>
            <a:r>
              <a:rPr lang="zh-CN" altLang="en-US" dirty="0"/>
              <a:t>数组中的内容</a:t>
            </a:r>
            <a:r>
              <a:rPr lang="en-US" altLang="zh-CN" dirty="0"/>
              <a:t>(</a:t>
            </a:r>
            <a:r>
              <a:rPr lang="zh-CN" altLang="en-US" dirty="0"/>
              <a:t>部分</a:t>
            </a:r>
            <a:r>
              <a:rPr lang="en-US" altLang="zh-CN" dirty="0"/>
              <a:t>)</a:t>
            </a:r>
            <a:r>
              <a:rPr lang="zh-CN" altLang="en-US" dirty="0"/>
              <a:t>被缓存在物理内存中</a:t>
            </a:r>
            <a:r>
              <a:rPr lang="en-US" altLang="zh-CN" dirty="0"/>
              <a:t>(DRAM cache)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虚拟内存和物理内存按照固定大小的块分割，每一个小块，称为一页。</a:t>
            </a:r>
            <a:endParaRPr lang="en-US" altLang="zh-CN" dirty="0"/>
          </a:p>
          <a:p>
            <a:pPr lvl="1"/>
            <a:r>
              <a:rPr lang="zh-CN" altLang="en-US" dirty="0"/>
              <a:t>一个缓存块存一页的数据</a:t>
            </a:r>
            <a:r>
              <a:rPr lang="en-US" altLang="zh-CN" dirty="0"/>
              <a:t>(page)</a:t>
            </a:r>
            <a:r>
              <a:rPr lang="zh-CN" altLang="en-US" dirty="0"/>
              <a:t>，每个页的大小固定，记为</a:t>
            </a:r>
            <a:r>
              <a:rPr lang="en-US" altLang="zh-CN" dirty="0"/>
              <a:t>P=2^p</a:t>
            </a:r>
            <a:r>
              <a:rPr lang="zh-CN" altLang="en-US" dirty="0"/>
              <a:t>。</a:t>
            </a:r>
            <a:endParaRPr lang="en-CN" altLang="zh-CN" dirty="0"/>
          </a:p>
          <a:p>
            <a:pPr lvl="1"/>
            <a:r>
              <a:rPr lang="zh-CN" altLang="en-CN" dirty="0"/>
              <a:t>页</a:t>
            </a:r>
            <a:r>
              <a:rPr lang="zh-CN" altLang="en-US" dirty="0"/>
              <a:t>大小：一般</a:t>
            </a:r>
            <a:r>
              <a:rPr lang="en-US" altLang="zh-CN" dirty="0"/>
              <a:t>4KB, </a:t>
            </a:r>
            <a:r>
              <a:rPr lang="en-US" altLang="zh-CN" dirty="0" err="1"/>
              <a:t>linux</a:t>
            </a:r>
            <a:r>
              <a:rPr lang="en-US" altLang="zh-CN" dirty="0"/>
              <a:t> “huge page” are 2MB to 1GB.</a:t>
            </a:r>
          </a:p>
          <a:p>
            <a:pPr lvl="1"/>
            <a:r>
              <a:rPr lang="zh-CN" altLang="en-US" dirty="0"/>
              <a:t>全连接，每个物理页都可能被替换。</a:t>
            </a:r>
            <a:endParaRPr lang="en-US" altLang="zh-CN" dirty="0"/>
          </a:p>
          <a:p>
            <a:pPr lvl="1"/>
            <a:r>
              <a:rPr lang="zh-CN" altLang="en-US" dirty="0"/>
              <a:t>写回。</a:t>
            </a:r>
            <a:endParaRPr lang="en-US" altLang="zh-CN" dirty="0"/>
          </a:p>
          <a:p>
            <a:pPr lvl="1"/>
            <a:r>
              <a:rPr lang="zh-CN" altLang="en-US" dirty="0"/>
              <a:t>需要一个从虚拟页到物理页的映射。</a:t>
            </a:r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C1B298-C146-B74F-86C4-60D673A70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29" y="2163062"/>
            <a:ext cx="5470979" cy="280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010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21784-25A6-A347-BEB0-0D0D77A98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Page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A17F3-3AE8-9247-933F-61C51C5F5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N" dirty="0"/>
              <a:t>页表(Page table)</a:t>
            </a:r>
            <a:endParaRPr lang="en-US" altLang="zh-CN" dirty="0"/>
          </a:p>
          <a:p>
            <a:pPr lvl="1"/>
            <a:r>
              <a:rPr lang="en-CN" dirty="0"/>
              <a:t>若干条目(PTE)</a:t>
            </a:r>
            <a:r>
              <a:rPr lang="zh-CN" altLang="en-US" dirty="0"/>
              <a:t>，包括有效位和地址字段。地址字段存储</a:t>
            </a:r>
            <a:r>
              <a:rPr lang="en-CN" dirty="0"/>
              <a:t>虚拟页的标号对应的物理页号或磁盘地址</a:t>
            </a:r>
            <a:r>
              <a:rPr lang="zh-CN" altLang="en-US" dirty="0"/>
              <a:t>。存放在物理内存中。</a:t>
            </a:r>
            <a:endParaRPr lang="en-US" altLang="zh-CN" dirty="0"/>
          </a:p>
          <a:p>
            <a:pPr lvl="1"/>
            <a:r>
              <a:rPr lang="zh-CN" altLang="en-US" dirty="0"/>
              <a:t>访问时有两种可能：</a:t>
            </a:r>
            <a:endParaRPr lang="en-US" altLang="zh-CN" dirty="0"/>
          </a:p>
          <a:p>
            <a:pPr lvl="2"/>
            <a:r>
              <a:rPr lang="zh-CN" altLang="en-US" dirty="0"/>
              <a:t>页命中：查询的</a:t>
            </a:r>
            <a:r>
              <a:rPr lang="en-US" altLang="zh-CN" dirty="0"/>
              <a:t>VM</a:t>
            </a:r>
            <a:r>
              <a:rPr lang="zh-CN" altLang="en-US" dirty="0"/>
              <a:t>在主存中，此时</a:t>
            </a:r>
            <a:r>
              <a:rPr lang="en-US" altLang="zh-CN" dirty="0"/>
              <a:t>PTE</a:t>
            </a:r>
            <a:r>
              <a:rPr lang="zh-CN" altLang="en-US" dirty="0"/>
              <a:t>的有效位为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zh-CN" altLang="en-CN" dirty="0"/>
              <a:t>缺页</a:t>
            </a:r>
            <a:r>
              <a:rPr lang="zh-CN" altLang="en-US" dirty="0"/>
              <a:t>：查询的</a:t>
            </a:r>
            <a:r>
              <a:rPr lang="en-US" altLang="zh-CN" dirty="0"/>
              <a:t>VM</a:t>
            </a:r>
            <a:r>
              <a:rPr lang="zh-CN" altLang="en-US" dirty="0"/>
              <a:t>不在主存中，此时</a:t>
            </a:r>
            <a:r>
              <a:rPr lang="en-US" altLang="zh-CN" dirty="0"/>
              <a:t>PTE</a:t>
            </a:r>
            <a:r>
              <a:rPr lang="zh-CN" altLang="en-US" dirty="0"/>
              <a:t>的有效位为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endParaRPr lang="en-US" altLang="zh-CN" dirty="0"/>
          </a:p>
          <a:p>
            <a:pPr lvl="3"/>
            <a:r>
              <a:rPr lang="zh-CN" altLang="en-US" dirty="0"/>
              <a:t>处理缺页：</a:t>
            </a:r>
            <a:endParaRPr lang="en-US" altLang="zh-CN" dirty="0"/>
          </a:p>
          <a:p>
            <a:pPr lvl="4"/>
            <a:r>
              <a:rPr lang="en-US" altLang="zh-CN" dirty="0"/>
              <a:t>1.</a:t>
            </a:r>
            <a:r>
              <a:rPr lang="zh-CN" altLang="en-US" dirty="0"/>
              <a:t>产生异常，将控制转移到内核处理。</a:t>
            </a:r>
            <a:endParaRPr lang="en-US" altLang="zh-CN" dirty="0"/>
          </a:p>
          <a:p>
            <a:pPr lvl="4"/>
            <a:r>
              <a:rPr lang="en-US" altLang="zh-CN" dirty="0"/>
              <a:t>2.</a:t>
            </a:r>
            <a:r>
              <a:rPr lang="zh-CN" altLang="en-US" dirty="0"/>
              <a:t>异常处理程序将磁盘中数据挪到物理内存中，并修改页表。</a:t>
            </a:r>
            <a:endParaRPr lang="en-US" altLang="zh-CN" dirty="0"/>
          </a:p>
          <a:p>
            <a:pPr lvl="5"/>
            <a:r>
              <a:rPr lang="zh-CN" altLang="en-US" dirty="0"/>
              <a:t>如果物理内存已满，则需要选择牺牲页，并判断牺牲页是否需要写回。</a:t>
            </a:r>
            <a:endParaRPr lang="en-US" altLang="zh-CN" dirty="0"/>
          </a:p>
          <a:p>
            <a:pPr lvl="4"/>
            <a:r>
              <a:rPr lang="en-US" altLang="zh-CN" dirty="0"/>
              <a:t>3.</a:t>
            </a:r>
            <a:r>
              <a:rPr lang="zh-CN" altLang="en-US" dirty="0"/>
              <a:t>异常处理完毕，访存命令再次执行，这一次会执行成功。</a:t>
            </a:r>
            <a:endParaRPr lang="en-US" altLang="zh-CN" dirty="0"/>
          </a:p>
          <a:p>
            <a:pPr lvl="2"/>
            <a:r>
              <a:rPr lang="zh-CN" altLang="en-US" dirty="0"/>
              <a:t>访问</a:t>
            </a:r>
            <a:r>
              <a:rPr lang="en-US" altLang="zh-CN" dirty="0"/>
              <a:t>null</a:t>
            </a:r>
            <a:r>
              <a:rPr lang="zh-CN" altLang="en-US" dirty="0"/>
              <a:t>的</a:t>
            </a:r>
            <a:r>
              <a:rPr lang="en-US" altLang="zh-CN" dirty="0"/>
              <a:t>VM</a:t>
            </a:r>
            <a:r>
              <a:rPr lang="zh-CN" altLang="en-US" dirty="0"/>
              <a:t>会产生错误。</a:t>
            </a:r>
            <a:endParaRPr lang="en-US" altLang="zh-CN" dirty="0"/>
          </a:p>
          <a:p>
            <a:pPr lvl="1"/>
            <a:r>
              <a:rPr lang="zh-CN" altLang="en-US" dirty="0"/>
              <a:t>因为访问内存一般有局部性，所以不会太慢。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05008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3681F-9C72-0E44-A32C-4092C1867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VM作为内存管理的工具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BD607-5ACB-0943-B4B2-4F72D76B5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N" dirty="0"/>
              <a:t>每个进程有独立的页表</a:t>
            </a:r>
            <a:r>
              <a:rPr lang="zh-CN" altLang="en-US" dirty="0"/>
              <a:t>，多个虚拟页面可以映射到同一个共享物理页面上。</a:t>
            </a:r>
            <a:endParaRPr lang="en-US" altLang="zh-CN" dirty="0"/>
          </a:p>
          <a:p>
            <a:r>
              <a:rPr lang="zh-CN" altLang="en-US" dirty="0"/>
              <a:t>简化内存分配</a:t>
            </a:r>
            <a:endParaRPr lang="en-US" altLang="zh-CN" dirty="0"/>
          </a:p>
          <a:p>
            <a:pPr lvl="1"/>
            <a:r>
              <a:rPr lang="zh-CN" altLang="en-US" dirty="0"/>
              <a:t>操作系统为虚拟内存分配</a:t>
            </a:r>
            <a:r>
              <a:rPr lang="en-US" altLang="zh-CN" dirty="0"/>
              <a:t>k</a:t>
            </a:r>
            <a:r>
              <a:rPr lang="zh-CN" altLang="en-US" dirty="0"/>
              <a:t>个连续的虚拟内存页面，并映射到任意位置的</a:t>
            </a:r>
            <a:r>
              <a:rPr lang="en-US" altLang="zh-CN" dirty="0"/>
              <a:t>k</a:t>
            </a:r>
            <a:r>
              <a:rPr lang="zh-CN" altLang="en-US" dirty="0"/>
              <a:t>个任意物理页面。</a:t>
            </a:r>
            <a:endParaRPr lang="en-US" altLang="zh-CN" dirty="0"/>
          </a:p>
          <a:p>
            <a:r>
              <a:rPr lang="zh-CN" altLang="en-US" dirty="0"/>
              <a:t>简化共享</a:t>
            </a:r>
            <a:endParaRPr lang="en-US" altLang="zh-CN" dirty="0"/>
          </a:p>
          <a:p>
            <a:pPr lvl="1"/>
            <a:r>
              <a:rPr lang="zh-CN" altLang="en-US" dirty="0"/>
              <a:t>将不同的虚拟页映射到相同的物理页。</a:t>
            </a:r>
            <a:endParaRPr lang="en-US" altLang="zh-CN" dirty="0"/>
          </a:p>
          <a:p>
            <a:r>
              <a:rPr lang="zh-CN" altLang="en-US" dirty="0"/>
              <a:t>简化链接</a:t>
            </a:r>
            <a:endParaRPr lang="en-US" altLang="zh-CN" dirty="0"/>
          </a:p>
          <a:p>
            <a:pPr lvl="1"/>
            <a:r>
              <a:rPr lang="zh-CN" altLang="en-US" dirty="0"/>
              <a:t>每个程序有相同的虚拟内存布局。</a:t>
            </a:r>
            <a:endParaRPr lang="en-US" altLang="zh-CN" dirty="0"/>
          </a:p>
          <a:p>
            <a:r>
              <a:rPr lang="zh-CN" altLang="en-US" dirty="0"/>
              <a:t>简化加载</a:t>
            </a:r>
            <a:endParaRPr lang="en-US" altLang="zh-CN" dirty="0"/>
          </a:p>
          <a:p>
            <a:pPr lvl="1"/>
            <a:r>
              <a:rPr lang="zh-CN" altLang="en-US" dirty="0"/>
              <a:t>将程序的虚拟内存映射到磁盘，标记为未缓存。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40567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0386B-B842-C542-8E85-743AD146E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VM作为内存保护的工具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33969-AB98-6941-BBD5-9691ECCA9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扩展PTE</a:t>
            </a:r>
            <a:r>
              <a:rPr lang="zh-CN" altLang="en-US" dirty="0"/>
              <a:t>，加入许可位</a:t>
            </a:r>
            <a:endParaRPr lang="en-US" altLang="zh-CN" dirty="0"/>
          </a:p>
          <a:p>
            <a:r>
              <a:rPr lang="en-US" dirty="0"/>
              <a:t>MMU</a:t>
            </a:r>
            <a:r>
              <a:rPr lang="zh-CN" altLang="en-US" dirty="0"/>
              <a:t>在访问时检查</a:t>
            </a:r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7749F7-54C5-2F48-9167-8826845D7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157" y="2814099"/>
            <a:ext cx="7317014" cy="367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288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6CD6E-9339-DC41-BD8E-F771A23AF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VM 地址翻译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85FF1C-644A-674B-BBCF-8C0301E4DA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CN" dirty="0"/>
                  <a:t>虚拟地址空间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V={0,1,…,N-1}</a:t>
                </a:r>
              </a:p>
              <a:p>
                <a:r>
                  <a:rPr lang="en-US" dirty="0" err="1"/>
                  <a:t>物理地址空间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P={0,1,…,M-1}</a:t>
                </a:r>
              </a:p>
              <a:p>
                <a:r>
                  <a:rPr lang="en-US" dirty="0" err="1"/>
                  <a:t>地址翻译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∪ </m:t>
                    </m:r>
                    <m:r>
                      <m:rPr>
                        <m:lit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∅}</m:t>
                    </m:r>
                  </m:oMath>
                </a14:m>
                <a:endParaRPr lang="en-US" altLang="zh-CN" b="0" dirty="0"/>
              </a:p>
              <a:p>
                <a:pPr lvl="1"/>
                <a:r>
                  <a:rPr lang="en-CN" dirty="0"/>
                  <a:t>对于一个虚拟地址a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lvl="2"/>
                <a:r>
                  <a:rPr lang="en-US" dirty="0"/>
                  <a:t>MAP(a)=a’</a:t>
                </a:r>
                <a:r>
                  <a:rPr lang="zh-CN" altLang="en-US" dirty="0"/>
                  <a:t>，</a:t>
                </a:r>
                <a:r>
                  <a:rPr lang="en-US" dirty="0" err="1"/>
                  <a:t>如果此时a在P中有物理a</a:t>
                </a:r>
                <a:r>
                  <a:rPr lang="en-US" dirty="0"/>
                  <a:t>’</a:t>
                </a:r>
              </a:p>
              <a:p>
                <a:pPr lvl="2"/>
                <a:r>
                  <a:rPr lang="en-US" dirty="0"/>
                  <a:t>MAP(a)=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∅</m:t>
                    </m:r>
                    <m:r>
                      <a:rPr lang="zh-CN" alt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，如果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不在物理地址中（不合法或者在磁盘上）</a:t>
                </a:r>
                <a:endParaRPr lang="en-US" altLang="zh-CN" dirty="0"/>
              </a:p>
              <a:p>
                <a:endParaRPr lang="en-CN" dirty="0"/>
              </a:p>
              <a:p>
                <a:r>
                  <a:rPr lang="en-CN" dirty="0"/>
                  <a:t>一些记号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lvl="1"/>
                <a:r>
                  <a:rPr lang="en-US" dirty="0"/>
                  <a:t>N,M,P</a:t>
                </a:r>
              </a:p>
              <a:p>
                <a:pPr lvl="1"/>
                <a:r>
                  <a:rPr lang="en-US" dirty="0"/>
                  <a:t>VPO,VPN,PPO,PPN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85FF1C-644A-674B-BBCF-8C0301E4DA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488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6349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06E6A-F6DD-8540-9377-2C65B951B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VM 地址翻译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5EB857-9D18-CD40-A8BC-AD9FD35EFB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6685" y="1520824"/>
            <a:ext cx="8555115" cy="5090353"/>
          </a:xfrm>
        </p:spPr>
      </p:pic>
    </p:spTree>
    <p:extLst>
      <p:ext uri="{BB962C8B-B14F-4D97-AF65-F5344CB8AC3E}">
        <p14:creationId xmlns:p14="http://schemas.microsoft.com/office/powerpoint/2010/main" val="1077984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741</Words>
  <Application>Microsoft Macintosh PowerPoint</Application>
  <PresentationFormat>Widescreen</PresentationFormat>
  <Paragraphs>85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SimHei</vt:lpstr>
      <vt:lpstr>Arial</vt:lpstr>
      <vt:lpstr>Calibri</vt:lpstr>
      <vt:lpstr>Cambria Math</vt:lpstr>
      <vt:lpstr>Office Theme</vt:lpstr>
      <vt:lpstr>Virtual Memory回课</vt:lpstr>
      <vt:lpstr>物理寻址与虚拟寻址</vt:lpstr>
      <vt:lpstr>地址空间</vt:lpstr>
      <vt:lpstr>VM用作缓存的工具</vt:lpstr>
      <vt:lpstr>Page Table</vt:lpstr>
      <vt:lpstr>VM作为内存管理的工具</vt:lpstr>
      <vt:lpstr>VM作为内存保护的工具</vt:lpstr>
      <vt:lpstr>VM 地址翻译</vt:lpstr>
      <vt:lpstr>VM 地址翻译</vt:lpstr>
      <vt:lpstr>VM 地址翻译</vt:lpstr>
      <vt:lpstr>VM 地址翻译</vt:lpstr>
      <vt:lpstr>VM 地址翻译</vt:lpstr>
      <vt:lpstr>用TLB加速地址翻译</vt:lpstr>
      <vt:lpstr>用TLB加速地址翻译</vt:lpstr>
      <vt:lpstr>用TLB加速地址翻译</vt:lpstr>
      <vt:lpstr>多层页表</vt:lpstr>
      <vt:lpstr>谢谢聆听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Memory回课</dc:title>
  <dc:creator>杜 振宇</dc:creator>
  <cp:lastModifiedBy>杜 振宇</cp:lastModifiedBy>
  <cp:revision>106</cp:revision>
  <dcterms:created xsi:type="dcterms:W3CDTF">2020-12-09T13:45:23Z</dcterms:created>
  <dcterms:modified xsi:type="dcterms:W3CDTF">2020-12-10T10:02:12Z</dcterms:modified>
</cp:coreProperties>
</file>