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F44-02C9-7041-A673-60F4E90E7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947B9-1A18-3140-A3B1-36EB62BC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0400-129E-4E43-BC46-0670DBE6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5587-8A00-5947-B6E0-E006F188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5594-C216-1D4B-8864-AD9E09F9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260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3434-CD13-8444-9ED3-0C08CDE4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E9A1B-2E81-5D4B-80A3-111670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368B3-58D9-E947-A2E0-556F1C7A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34B4-B659-C741-8B46-5929166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CB38-A4EB-9A48-8204-265DCF02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60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8790B-A051-9643-BC66-991B4773E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A0197-B37D-8E4D-8E6B-47250CA5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BAE2-43E7-2847-9099-6F6491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61D9-A1BD-734C-82DA-6DE07915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8FC6-5994-CB42-8000-369B6A13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81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6A11-7B50-E246-9CA1-85A1FA18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B28B-70E2-A649-9D3B-D91EA41A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D9E3-6E06-E84F-9802-AB4E7F27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9FF8-2009-CA43-84F2-F510BE6D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CC22-66E0-ED40-A815-B611CE7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61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E88-1A4E-584A-ADF3-FE9278D5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E3D0-968F-E144-B6E8-DFEBB5A9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913D-30B2-0C45-AF75-0046BF1E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F9DB-DA8F-7D4C-948E-C70F859A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AF10-5AFC-3349-96C6-70D28D43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31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9CDD-70D6-2242-BC1B-5D05C08D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192-BBB4-C346-8E99-F96D6632F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2D13A-A748-6A42-A56E-40F73A50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724E-9B08-9646-90FF-B193CBA5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9E4-CBBC-3345-830A-6D9D03FD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DF7A-0F14-3F48-A221-04288234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411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724-7080-3347-B2CE-DB20B60C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240A-6638-F14B-AB67-03E7CA10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6297F-E1FE-6042-B86F-479C02A1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DA844-320F-1C49-A331-F08C608D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F6B46-414F-C24A-92D8-7F8F3A9FA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214BF-3D2E-3747-B91B-0479875D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C280C-A4A2-E746-B75B-D52556A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8FFD0-6D58-4F45-A806-D52C957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905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F301-C139-9D45-8F29-278CAEB5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76AD8-6C01-9340-9533-A0F5A9F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D8B9E-8BB3-0A4D-9DC9-6D105226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2B14D-680F-5543-84DF-05FBBF22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006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5930D-2D94-BA4C-A4D9-B8696536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628E7-0EC5-C54C-8CCD-48591B53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AD37-7CF0-CE40-8ACD-2FF5C95A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6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F104-472F-8B41-A571-0FFE7521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3FCC-3061-CF46-8629-2FC49E09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2099-23D3-B242-89E2-3704CE94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FA7E-6191-924B-BC57-B2492200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A76D-EBBF-854A-ABF4-7E4BAC8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FCB3F-C620-EC46-9916-D47C68B7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988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B06-97B4-FD42-89A2-73E1799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3453E-90F4-2948-A955-0CFFB098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EBBD-87D3-8A4A-A384-059578F62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D3FE-CD60-8242-90C7-ECF972C7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90D0-E80F-4345-A649-5758E397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DFFD-313B-834B-B0EE-1606F9C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645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7CA9-8D49-674A-AE23-2BC0A517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93E9-18D8-3243-B43D-4B175FA3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00CE-8C3B-024A-9955-6543C138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30F1-F6A2-D34B-B722-EBEBA987E17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D95F-8876-EB42-83E7-39CB92A9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6D42-4788-1043-A3E3-111B6CD3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897-A27A-244B-9D59-A418949436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53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tima" panose="02000503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E840-7467-5D4F-9D20-17725DFFA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Optima" panose="02000503060000020004" pitchFamily="2" charset="0"/>
                <a:ea typeface="Kaiti SC" panose="02010600040101010101" pitchFamily="2" charset="-122"/>
              </a:rPr>
              <a:t>Cache Lab回课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0396F-1C00-8147-B58C-9679076F2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1900012903 杜振宇</a:t>
            </a:r>
          </a:p>
        </p:txBody>
      </p:sp>
    </p:spTree>
    <p:extLst>
      <p:ext uri="{BB962C8B-B14F-4D97-AF65-F5344CB8AC3E}">
        <p14:creationId xmlns:p14="http://schemas.microsoft.com/office/powerpoint/2010/main" val="40314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9108-06B6-6242-B7AC-F124FC7A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95C6-0C3B-AA46-A738-DC2D2ED5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9" y="1690688"/>
            <a:ext cx="4894780" cy="4351338"/>
          </a:xfrm>
        </p:spPr>
        <p:txBody>
          <a:bodyPr/>
          <a:lstStyle/>
          <a:p>
            <a:r>
              <a:rPr lang="en-CN" dirty="0"/>
              <a:t>A的前</a:t>
            </a:r>
            <a:r>
              <a:rPr lang="en-US" altLang="zh-CN" dirty="0"/>
              <a:t>4</a:t>
            </a:r>
            <a:r>
              <a:rPr lang="zh-CN" altLang="en-US" dirty="0"/>
              <a:t>行已被使用，因此不会再访问到了，接下来可以访问</a:t>
            </a:r>
            <a:r>
              <a:rPr lang="en-US" altLang="zh-CN" dirty="0"/>
              <a:t>A</a:t>
            </a:r>
            <a:r>
              <a:rPr lang="zh-CN" altLang="en-US" dirty="0"/>
              <a:t>的后</a:t>
            </a:r>
            <a:r>
              <a:rPr lang="en-US" altLang="zh-CN" dirty="0"/>
              <a:t>4</a:t>
            </a:r>
            <a:r>
              <a:rPr lang="zh-CN" altLang="en-US" dirty="0"/>
              <a:t>行。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dirty="0"/>
              <a:t>B</a:t>
            </a:r>
            <a:r>
              <a:rPr lang="zh-CN" altLang="en-US" dirty="0"/>
              <a:t>的前</a:t>
            </a:r>
            <a:r>
              <a:rPr lang="en-US" altLang="zh-CN" dirty="0"/>
              <a:t>4</a:t>
            </a:r>
            <a:r>
              <a:rPr lang="zh-CN" altLang="en-US" dirty="0"/>
              <a:t>行在</a:t>
            </a:r>
            <a:r>
              <a:rPr lang="en-US" altLang="zh-CN" dirty="0"/>
              <a:t>cache</a:t>
            </a:r>
            <a:r>
              <a:rPr lang="zh-CN" altLang="en-US" dirty="0"/>
              <a:t>中，对</a:t>
            </a:r>
            <a:r>
              <a:rPr lang="en-US" altLang="zh-CN" dirty="0"/>
              <a:t>B</a:t>
            </a:r>
            <a:r>
              <a:rPr lang="zh-CN" altLang="en-US" dirty="0"/>
              <a:t>的每一行依次处理，首先把需要挪动的位置移动到</a:t>
            </a:r>
            <a:r>
              <a:rPr lang="en-US" altLang="zh-CN" dirty="0" err="1"/>
              <a:t>tmp</a:t>
            </a:r>
            <a:r>
              <a:rPr lang="en-US" altLang="zh-CN" dirty="0"/>
              <a:t>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FF2DF-94AE-BD4D-BED6-C6740B4F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58" y="4035426"/>
            <a:ext cx="2959100" cy="2006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841E85-06AC-424D-AAD1-2A7FE071B8E4}"/>
              </a:ext>
            </a:extLst>
          </p:cNvPr>
          <p:cNvSpPr txBox="1">
            <a:spLocks/>
          </p:cNvSpPr>
          <p:nvPr/>
        </p:nvSpPr>
        <p:spPr>
          <a:xfrm>
            <a:off x="5188449" y="552905"/>
            <a:ext cx="489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 访问</a:t>
            </a:r>
            <a:r>
              <a:rPr lang="en-US" altLang="zh-CN" dirty="0"/>
              <a:t>A</a:t>
            </a:r>
            <a:r>
              <a:rPr lang="zh-CN" altLang="en-US" dirty="0"/>
              <a:t>的后</a:t>
            </a:r>
            <a:r>
              <a:rPr lang="en-US" altLang="zh-CN" dirty="0"/>
              <a:t>4</a:t>
            </a:r>
            <a:r>
              <a:rPr lang="zh-CN" altLang="en-US" dirty="0"/>
              <a:t>行，将其复制到</a:t>
            </a:r>
            <a:r>
              <a:rPr lang="en-US" altLang="zh-CN" dirty="0" err="1"/>
              <a:t>tmp</a:t>
            </a:r>
            <a:r>
              <a:rPr lang="zh-CN" altLang="en-US" dirty="0"/>
              <a:t>中，然后移动到</a:t>
            </a:r>
            <a:r>
              <a:rPr lang="en-US" altLang="zh-CN" dirty="0"/>
              <a:t>B</a:t>
            </a:r>
            <a:r>
              <a:rPr lang="zh-CN" altLang="en-US" dirty="0"/>
              <a:t>的这一行。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7FF54-A1E5-B846-B34C-8630BA54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64" y="1359084"/>
            <a:ext cx="27813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ED84C-0EA4-DE4C-8B0C-76F8415C4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460" y="1450410"/>
            <a:ext cx="2527300" cy="195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D67EDA-345C-8D48-B5E4-C1595E277ABE}"/>
              </a:ext>
            </a:extLst>
          </p:cNvPr>
          <p:cNvSpPr txBox="1">
            <a:spLocks/>
          </p:cNvSpPr>
          <p:nvPr/>
        </p:nvSpPr>
        <p:spPr>
          <a:xfrm>
            <a:off x="5610547" y="3426431"/>
            <a:ext cx="489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将</a:t>
            </a:r>
            <a:r>
              <a:rPr lang="en-US" altLang="zh-CN" dirty="0" err="1"/>
              <a:t>tmp</a:t>
            </a:r>
            <a:r>
              <a:rPr lang="zh-CN" altLang="en-US" dirty="0"/>
              <a:t>复制到</a:t>
            </a:r>
            <a:r>
              <a:rPr lang="en-US" altLang="zh-CN" dirty="0"/>
              <a:t>B</a:t>
            </a:r>
            <a:r>
              <a:rPr lang="zh-CN" altLang="en-US" dirty="0"/>
              <a:t>的后</a:t>
            </a:r>
            <a:r>
              <a:rPr lang="en-US" altLang="zh-CN" dirty="0"/>
              <a:t>4</a:t>
            </a:r>
            <a:r>
              <a:rPr lang="zh-CN" altLang="en-US" dirty="0"/>
              <a:t>行中的一行，替代前一行的</a:t>
            </a:r>
            <a:r>
              <a:rPr lang="en-US" altLang="zh-CN" dirty="0"/>
              <a:t>cache.</a:t>
            </a:r>
            <a:endParaRPr lang="en-C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7B1662-E2DC-644B-B2A2-29DE2301C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420" y="4303715"/>
            <a:ext cx="5435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5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B5C7-BDA0-4140-9CCA-10D8628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A855-42B8-E24D-8609-AEED24DF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652" cy="4351338"/>
          </a:xfrm>
        </p:spPr>
        <p:txBody>
          <a:bodyPr/>
          <a:lstStyle/>
          <a:p>
            <a:r>
              <a:rPr lang="en-CN" dirty="0"/>
              <a:t>依次执行上述操作</a:t>
            </a:r>
            <a:r>
              <a:rPr lang="zh-CN" altLang="en-US" dirty="0"/>
              <a:t>，直到</a:t>
            </a:r>
            <a:r>
              <a:rPr lang="en-US" altLang="zh-CN" dirty="0"/>
              <a:t>B</a:t>
            </a:r>
            <a:r>
              <a:rPr lang="zh-CN" altLang="en-US" dirty="0"/>
              <a:t>的右上角、左下角全部被正确处理。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E1DC-BF48-A445-8183-412503F5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6" y="3318980"/>
            <a:ext cx="5194300" cy="1905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65087F-876A-DC44-863C-F48BA647E70C}"/>
              </a:ext>
            </a:extLst>
          </p:cNvPr>
          <p:cNvSpPr txBox="1">
            <a:spLocks/>
          </p:cNvSpPr>
          <p:nvPr/>
        </p:nvSpPr>
        <p:spPr>
          <a:xfrm>
            <a:off x="5870825" y="508821"/>
            <a:ext cx="4627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此时在cache中的是A的后</a:t>
            </a:r>
            <a:r>
              <a:rPr lang="en-US" altLang="zh-CN" dirty="0"/>
              <a:t>4</a:t>
            </a:r>
            <a:r>
              <a:rPr lang="zh-CN" altLang="en-US" dirty="0"/>
              <a:t>行与</a:t>
            </a:r>
            <a:r>
              <a:rPr lang="en-US" altLang="zh-CN" dirty="0"/>
              <a:t>B</a:t>
            </a:r>
            <a:r>
              <a:rPr lang="zh-CN" altLang="en-US" dirty="0"/>
              <a:t>的后</a:t>
            </a:r>
            <a:r>
              <a:rPr lang="en-US" altLang="zh-CN" dirty="0"/>
              <a:t>4</a:t>
            </a:r>
            <a:r>
              <a:rPr lang="zh-CN" altLang="en-US" dirty="0"/>
              <a:t>行，可以很快地复制右下角。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</a:t>
            </a:r>
            <a:r>
              <a:rPr lang="en-US" altLang="zh-CN" dirty="0"/>
              <a:t>miss 1229</a:t>
            </a:r>
            <a:r>
              <a:rPr lang="zh-CN" altLang="en-US" dirty="0"/>
              <a:t>次。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0AACC-1198-5742-A330-9FA72FD8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942458"/>
            <a:ext cx="5588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3918-7A77-DB48-871B-3398F2F0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93639-22BD-5144-B31C-8A0449A53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956" y="1825625"/>
            <a:ext cx="4852087" cy="4351338"/>
          </a:xfrm>
        </p:spPr>
      </p:pic>
    </p:spTree>
    <p:extLst>
      <p:ext uri="{BB962C8B-B14F-4D97-AF65-F5344CB8AC3E}">
        <p14:creationId xmlns:p14="http://schemas.microsoft.com/office/powerpoint/2010/main" val="7002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FB36-83D5-6249-B42E-8FC3B0C6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BE7D-80FD-4244-BFCA-8C20BE23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问题描述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个访存操作以及</a:t>
            </a:r>
            <a:r>
              <a:rPr lang="en-US" altLang="zh-CN" dirty="0" err="1"/>
              <a:t>s,b,E</a:t>
            </a:r>
            <a:r>
              <a:rPr lang="zh-CN" altLang="en-US" dirty="0"/>
              <a:t>。访存有三种</a:t>
            </a:r>
            <a:r>
              <a:rPr lang="en-US" altLang="zh-CN" dirty="0"/>
              <a:t>:L,S,M</a:t>
            </a:r>
            <a:r>
              <a:rPr lang="zh-CN" altLang="en-US" dirty="0"/>
              <a:t>。</a:t>
            </a:r>
            <a:r>
              <a:rPr lang="en-US" altLang="zh-CN" dirty="0"/>
              <a:t>M</a:t>
            </a:r>
            <a:r>
              <a:rPr lang="zh-CN" altLang="en-US" dirty="0"/>
              <a:t>是对一个位置先</a:t>
            </a:r>
            <a:r>
              <a:rPr lang="en-US" altLang="zh-CN" dirty="0"/>
              <a:t>L</a:t>
            </a:r>
            <a:r>
              <a:rPr lang="zh-CN" altLang="en-US" dirty="0"/>
              <a:t>再</a:t>
            </a:r>
            <a:r>
              <a:rPr lang="en-US" altLang="zh-CN" dirty="0"/>
              <a:t>S</a:t>
            </a:r>
            <a:r>
              <a:rPr lang="zh-CN" altLang="en-US" dirty="0"/>
              <a:t>。计算</a:t>
            </a:r>
            <a:r>
              <a:rPr lang="en-US" altLang="zh-CN" dirty="0" err="1"/>
              <a:t>hit,miss,eviction</a:t>
            </a:r>
            <a:r>
              <a:rPr lang="zh-CN" altLang="en-US" dirty="0"/>
              <a:t>次数。</a:t>
            </a:r>
            <a:endParaRPr lang="en-US" altLang="zh-CN" dirty="0"/>
          </a:p>
          <a:p>
            <a:r>
              <a:rPr lang="zh-CN" altLang="en-US" dirty="0"/>
              <a:t>直接模拟即可。</a:t>
            </a:r>
            <a:endParaRPr lang="en-US" altLang="zh-CN" dirty="0"/>
          </a:p>
          <a:p>
            <a:pPr lvl="1"/>
            <a:r>
              <a:rPr lang="zh-CN" altLang="en-US" dirty="0"/>
              <a:t>处理命令行参数：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95634-003B-6D48-BA0E-73A54942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64" y="4001294"/>
            <a:ext cx="3695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48B2E-1F92-2249-B0D3-57BCB006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36" y="3467894"/>
            <a:ext cx="3822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687E-570E-9B44-B030-4CA7B2B1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CC47-2C9A-1847-B776-EBE4FD32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N" dirty="0"/>
              <a:t>注意到n &lt; 300000, S可能很大</a:t>
            </a:r>
            <a:r>
              <a:rPr lang="zh-CN" altLang="en-US" dirty="0"/>
              <a:t>，因此把</a:t>
            </a:r>
            <a:r>
              <a:rPr lang="en-US" altLang="zh-CN" dirty="0"/>
              <a:t>S</a:t>
            </a:r>
            <a:r>
              <a:rPr lang="zh-CN" altLang="en-US" dirty="0"/>
              <a:t>唯一映射到一个比较小的数方便后续处理。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0BACE-D42D-1746-88A2-E5149412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99" y="2748408"/>
            <a:ext cx="39624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2192B-42E3-944C-8CB6-32B8BC5A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53" y="2711450"/>
            <a:ext cx="5415481" cy="13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8C69-3AB8-FE44-8F2A-A6173EE0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844F-8770-7F44-A2A4-05DEAFB9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接下来对每个</a:t>
            </a:r>
            <a:r>
              <a:rPr lang="en-US" altLang="zh-CN" dirty="0"/>
              <a:t>id</a:t>
            </a:r>
            <a:r>
              <a:rPr lang="zh-CN" altLang="en-US" dirty="0"/>
              <a:t>维护一个链表，存储</a:t>
            </a:r>
            <a:r>
              <a:rPr lang="en-US" altLang="zh-CN" dirty="0"/>
              <a:t>cache</a:t>
            </a:r>
            <a:r>
              <a:rPr lang="zh-CN" altLang="en-US" dirty="0"/>
              <a:t>中的前</a:t>
            </a:r>
            <a:r>
              <a:rPr lang="en-US" altLang="zh-CN" dirty="0"/>
              <a:t>64-b-s</a:t>
            </a:r>
            <a:r>
              <a:rPr lang="zh-CN" altLang="en-US" dirty="0"/>
              <a:t>位以及出现的最晚时间。每次访问时遍历链表查看是否命中。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6C0ACD-57CE-E949-B9B4-ED5154B1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06" y="2808495"/>
            <a:ext cx="5037904" cy="32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6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ABD1-B4F3-4744-A93A-D522BA7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81FF-66AC-6947-BD35-DA8FAED3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71"/>
            <a:ext cx="10515600" cy="4351338"/>
          </a:xfrm>
        </p:spPr>
        <p:txBody>
          <a:bodyPr/>
          <a:lstStyle/>
          <a:p>
            <a:r>
              <a:rPr lang="en-CN" dirty="0"/>
              <a:t>如果不命中</a:t>
            </a:r>
            <a:r>
              <a:rPr lang="zh-CN" altLang="en-US" dirty="0"/>
              <a:t>，则判断是否当前链表元素为</a:t>
            </a:r>
            <a:r>
              <a:rPr lang="en-US" altLang="zh-CN" dirty="0"/>
              <a:t>E</a:t>
            </a:r>
            <a:r>
              <a:rPr lang="zh-CN" altLang="en-US" dirty="0"/>
              <a:t>个，如果是，就找到出现时间最早的元素，将其替换为当前的元素。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如果不是，就直接把当前元素加入到链表中。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77283-0A4E-A549-ACE6-414F9EE0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55" y="2385837"/>
            <a:ext cx="4526194" cy="1716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50A0B-0C66-2948-A7FD-CEB9CCBF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68" y="4929509"/>
            <a:ext cx="3721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B2B0-628C-4545-9BAC-335B25E6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29E3-29DD-CA44-8F97-AEE87CBC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最后调用PrintSummary输出即可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363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588-B0B8-EB40-A93E-D8B5D85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10B2-EF2E-0846-915A-35082EF8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问题描述</a:t>
            </a:r>
            <a:r>
              <a:rPr lang="zh-CN" altLang="en-US" dirty="0"/>
              <a:t>：给定</a:t>
            </a:r>
            <a:r>
              <a:rPr lang="en-US" altLang="zh-CN" dirty="0" err="1"/>
              <a:t>NxM</a:t>
            </a:r>
            <a:r>
              <a:rPr lang="zh-CN" altLang="en-US" dirty="0"/>
              <a:t>的矩阵</a:t>
            </a:r>
            <a:r>
              <a:rPr lang="en-US" altLang="zh-CN" dirty="0"/>
              <a:t>A</a:t>
            </a:r>
            <a:r>
              <a:rPr lang="zh-CN" altLang="en-US" dirty="0"/>
              <a:t>，对其转置并将结果存储到</a:t>
            </a:r>
            <a:r>
              <a:rPr lang="en-US" altLang="zh-CN" dirty="0"/>
              <a:t>B</a:t>
            </a:r>
            <a:r>
              <a:rPr lang="zh-CN" altLang="en-US" dirty="0"/>
              <a:t>，使得内存</a:t>
            </a:r>
            <a:r>
              <a:rPr lang="en-US" altLang="zh-CN" dirty="0"/>
              <a:t>miss</a:t>
            </a:r>
            <a:r>
              <a:rPr lang="zh-CN" altLang="en-US" dirty="0"/>
              <a:t>次数尽量少</a:t>
            </a:r>
            <a:r>
              <a:rPr lang="en-US" altLang="zh-CN" dirty="0"/>
              <a:t>(s=b=5,E=1)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1392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C7D0-5317-0B4D-B5B1-E3DF4BD1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</a:t>
            </a:r>
            <a:r>
              <a:rPr lang="zh-CN" altLang="en-US" dirty="0"/>
              <a:t> </a:t>
            </a:r>
            <a:r>
              <a:rPr lang="en-CN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FA51-A31C-2C45-95EF-991F081E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5147353"/>
          </a:xfrm>
        </p:spPr>
        <p:txBody>
          <a:bodyPr>
            <a:normAutofit fontScale="92500" lnSpcReduction="10000"/>
          </a:bodyPr>
          <a:lstStyle/>
          <a:p>
            <a:r>
              <a:rPr lang="en-CN" dirty="0"/>
              <a:t>N=32, M=32</a:t>
            </a:r>
          </a:p>
          <a:p>
            <a:r>
              <a:rPr lang="en-US" dirty="0" err="1"/>
              <a:t>分析</a:t>
            </a:r>
            <a:r>
              <a:rPr lang="zh-CN" altLang="en-US" dirty="0"/>
              <a:t>：</a:t>
            </a:r>
            <a:r>
              <a:rPr lang="en-US" dirty="0"/>
              <a:t>b=5,一个块能存2^b/4=8个int值</a:t>
            </a:r>
            <a:r>
              <a:rPr lang="zh-CN" altLang="en-US" dirty="0"/>
              <a:t>，因此矩阵的一行需要连续的</a:t>
            </a:r>
            <a:r>
              <a:rPr lang="en-US" altLang="zh-CN" dirty="0"/>
              <a:t>32/8=4</a:t>
            </a:r>
            <a:r>
              <a:rPr lang="zh-CN" altLang="en-US" dirty="0"/>
              <a:t>行</a:t>
            </a:r>
            <a:r>
              <a:rPr lang="en-US" altLang="zh-CN" dirty="0"/>
              <a:t>cache</a:t>
            </a:r>
            <a:r>
              <a:rPr lang="zh-CN" altLang="en-US" dirty="0"/>
              <a:t>，矩阵每</a:t>
            </a:r>
            <a:r>
              <a:rPr lang="en-US" altLang="zh-CN" dirty="0"/>
              <a:t>32/4=8</a:t>
            </a:r>
            <a:r>
              <a:rPr lang="zh-CN" altLang="en-US" dirty="0"/>
              <a:t>行就会用到重复的</a:t>
            </a:r>
            <a:r>
              <a:rPr lang="en-US" altLang="zh-CN" dirty="0"/>
              <a:t>cache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因此每次避免连续访问跨度超过</a:t>
            </a:r>
            <a:r>
              <a:rPr lang="en-US" altLang="zh-CN" dirty="0"/>
              <a:t>8</a:t>
            </a:r>
            <a:r>
              <a:rPr lang="zh-CN" altLang="en-US" dirty="0"/>
              <a:t>。对矩阵</a:t>
            </a:r>
            <a:r>
              <a:rPr lang="en-US" altLang="zh-CN" dirty="0"/>
              <a:t>8x8</a:t>
            </a:r>
            <a:r>
              <a:rPr lang="zh-CN" altLang="en-US" dirty="0"/>
              <a:t>分块：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12</a:t>
            </a:r>
            <a:r>
              <a:rPr lang="zh-CN" altLang="en-US" dirty="0"/>
              <a:t>个临时变量，可以把</a:t>
            </a:r>
            <a:r>
              <a:rPr lang="en-US" altLang="zh-CN" dirty="0"/>
              <a:t>A</a:t>
            </a:r>
            <a:r>
              <a:rPr lang="zh-CN" altLang="en-US" dirty="0"/>
              <a:t>连续的</a:t>
            </a:r>
            <a:r>
              <a:rPr lang="en-US" altLang="zh-CN" dirty="0"/>
              <a:t>8</a:t>
            </a:r>
            <a:r>
              <a:rPr lang="zh-CN" altLang="en-US" dirty="0"/>
              <a:t>个数全部拿出来，再放入</a:t>
            </a:r>
            <a:r>
              <a:rPr lang="en-US" altLang="zh-CN" dirty="0"/>
              <a:t>B</a:t>
            </a:r>
            <a:r>
              <a:rPr lang="zh-CN" altLang="en-US" dirty="0"/>
              <a:t>的连续</a:t>
            </a:r>
            <a:r>
              <a:rPr lang="en-US" altLang="zh-CN" dirty="0"/>
              <a:t>8</a:t>
            </a:r>
            <a:r>
              <a:rPr lang="zh-CN" altLang="en-US" dirty="0"/>
              <a:t>行的同一列。注意即使有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用到了同一位置，也只会额外产生一次</a:t>
            </a:r>
            <a:r>
              <a:rPr lang="en-US" altLang="zh-CN" dirty="0"/>
              <a:t>miss</a:t>
            </a:r>
            <a:r>
              <a:rPr lang="zh-CN" altLang="en-US" dirty="0"/>
              <a:t>，不需要任何特殊处理也可以通过。最后</a:t>
            </a:r>
            <a:r>
              <a:rPr lang="en-US" altLang="zh-CN" dirty="0"/>
              <a:t>miss289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CN" dirty="0"/>
              <a:t>对N=68,M=60</a:t>
            </a:r>
            <a:r>
              <a:rPr lang="zh-CN" altLang="en-US" dirty="0"/>
              <a:t>，上述策略同样可以通过</a:t>
            </a:r>
            <a:r>
              <a:rPr lang="en-US" altLang="zh-CN" dirty="0"/>
              <a:t>,miss 1541</a:t>
            </a:r>
            <a:r>
              <a:rPr lang="zh-CN" altLang="en-US" dirty="0"/>
              <a:t>次。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57D68-F024-E54A-BBFE-9F8775EC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3217773"/>
            <a:ext cx="7099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3094-EB0D-BE4B-A196-300AB1F3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5636-3FE9-D24E-BEB7-91B87127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N=64, M=64</a:t>
            </a:r>
          </a:p>
          <a:p>
            <a:r>
              <a:rPr lang="en-US" dirty="0" err="1"/>
              <a:t>分析</a:t>
            </a:r>
            <a:r>
              <a:rPr lang="zh-CN" altLang="en-US" dirty="0"/>
              <a:t>：矩阵的一行需要连续的</a:t>
            </a:r>
            <a:r>
              <a:rPr lang="en-US" altLang="zh-CN" dirty="0"/>
              <a:t>64/8=8</a:t>
            </a:r>
            <a:r>
              <a:rPr lang="zh-CN" altLang="en-US" dirty="0"/>
              <a:t>可以行</a:t>
            </a:r>
            <a:r>
              <a:rPr lang="en-US" altLang="zh-CN" dirty="0"/>
              <a:t>cache</a:t>
            </a:r>
            <a:r>
              <a:rPr lang="zh-CN" altLang="en-US" dirty="0"/>
              <a:t>，矩阵每</a:t>
            </a:r>
            <a:r>
              <a:rPr lang="en-US" altLang="zh-CN" dirty="0"/>
              <a:t>32/8=4</a:t>
            </a:r>
            <a:r>
              <a:rPr lang="zh-CN" altLang="en-US" dirty="0"/>
              <a:t>行就会用到重复的</a:t>
            </a:r>
            <a:r>
              <a:rPr lang="en-US" altLang="zh-CN" dirty="0"/>
              <a:t>cache</a:t>
            </a:r>
            <a:r>
              <a:rPr lang="zh-CN" altLang="en-US" dirty="0"/>
              <a:t>地址。因此再对上述分块内部做稍微的改动：</a:t>
            </a:r>
            <a:endParaRPr lang="en-US" altLang="zh-CN" dirty="0"/>
          </a:p>
          <a:p>
            <a:pPr lvl="1"/>
            <a:r>
              <a:rPr lang="zh-CN" altLang="en-US" dirty="0"/>
              <a:t>首先依次访问</a:t>
            </a:r>
            <a:r>
              <a:rPr lang="en-US" altLang="zh-CN" dirty="0"/>
              <a:t>A</a:t>
            </a:r>
            <a:r>
              <a:rPr lang="zh-CN" altLang="en-US" dirty="0"/>
              <a:t>的每一行，读取到</a:t>
            </a:r>
            <a:r>
              <a:rPr lang="en-US" altLang="zh-CN" dirty="0" err="1"/>
              <a:t>tmp</a:t>
            </a:r>
            <a:r>
              <a:rPr lang="zh-CN" altLang="en-US" dirty="0"/>
              <a:t>中，没有任何改变。</a:t>
            </a:r>
            <a:endParaRPr lang="en-US" altLang="zh-CN" dirty="0"/>
          </a:p>
          <a:p>
            <a:pPr lvl="1"/>
            <a:r>
              <a:rPr lang="zh-CN" altLang="en-US" dirty="0"/>
              <a:t>存到</a:t>
            </a:r>
            <a:r>
              <a:rPr lang="en-US" altLang="zh-CN" dirty="0"/>
              <a:t>B</a:t>
            </a:r>
            <a:r>
              <a:rPr lang="zh-CN" altLang="en-US" dirty="0"/>
              <a:t>中时，由于不能连续访问</a:t>
            </a:r>
            <a:r>
              <a:rPr lang="en-US" altLang="zh-CN" dirty="0"/>
              <a:t>8</a:t>
            </a:r>
            <a:r>
              <a:rPr lang="zh-CN" altLang="en-US" dirty="0"/>
              <a:t>行，因此我们将后</a:t>
            </a:r>
            <a:r>
              <a:rPr lang="en-US" altLang="zh-CN" dirty="0"/>
              <a:t>4</a:t>
            </a:r>
            <a:r>
              <a:rPr lang="zh-CN" altLang="en-US" dirty="0"/>
              <a:t>行的值暂时放到</a:t>
            </a:r>
            <a:r>
              <a:rPr lang="en-US" altLang="zh-CN" dirty="0"/>
              <a:t>B</a:t>
            </a:r>
            <a:r>
              <a:rPr lang="zh-CN" altLang="en-US" dirty="0"/>
              <a:t>的后</a:t>
            </a:r>
            <a:r>
              <a:rPr lang="en-US" altLang="zh-CN" dirty="0"/>
              <a:t>4</a:t>
            </a:r>
            <a:r>
              <a:rPr lang="zh-CN" altLang="en-US" dirty="0"/>
              <a:t>列的位置。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799C1-3186-E148-A559-133FF8BA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96" y="4602323"/>
            <a:ext cx="52832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1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599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Optima</vt:lpstr>
      <vt:lpstr>Office Theme</vt:lpstr>
      <vt:lpstr>Cache Lab回课</vt:lpstr>
      <vt:lpstr>Part A</vt:lpstr>
      <vt:lpstr>Part A</vt:lpstr>
      <vt:lpstr>Part A</vt:lpstr>
      <vt:lpstr>Part A</vt:lpstr>
      <vt:lpstr>Part A</vt:lpstr>
      <vt:lpstr>Part B</vt:lpstr>
      <vt:lpstr>Part B</vt:lpstr>
      <vt:lpstr>Part B</vt:lpstr>
      <vt:lpstr>Part B</vt:lpstr>
      <vt:lpstr>Part B</vt:lpstr>
      <vt:lpstr>Part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Lab回课</dc:title>
  <dc:creator>杜 振宇</dc:creator>
  <cp:lastModifiedBy>杜 振宇</cp:lastModifiedBy>
  <cp:revision>51</cp:revision>
  <dcterms:created xsi:type="dcterms:W3CDTF">2020-11-26T15:08:33Z</dcterms:created>
  <dcterms:modified xsi:type="dcterms:W3CDTF">2020-12-10T09:47:21Z</dcterms:modified>
</cp:coreProperties>
</file>