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60E2B09-7AC9-452B-8B0B-6598E163D0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241-86B2-42DC-B263-E4E04D7434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8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B09-7AC9-452B-8B0B-6598E163D0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241-86B2-42DC-B263-E4E04D743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2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B09-7AC9-452B-8B0B-6598E163D0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241-86B2-42DC-B263-E4E04D7434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3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B09-7AC9-452B-8B0B-6598E163D0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241-86B2-42DC-B263-E4E04D743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7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B09-7AC9-452B-8B0B-6598E163D0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241-86B2-42DC-B263-E4E04D7434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2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B09-7AC9-452B-8B0B-6598E163D0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241-86B2-42DC-B263-E4E04D743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1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B09-7AC9-452B-8B0B-6598E163D0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241-86B2-42DC-B263-E4E04D743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B09-7AC9-452B-8B0B-6598E163D0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241-86B2-42DC-B263-E4E04D743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4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B09-7AC9-452B-8B0B-6598E163D0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241-86B2-42DC-B263-E4E04D743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2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B09-7AC9-452B-8B0B-6598E163D0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241-86B2-42DC-B263-E4E04D743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5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B09-7AC9-452B-8B0B-6598E163D0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241-86B2-42DC-B263-E4E04D7434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8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0E2B09-7AC9-452B-8B0B-6598E163D0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1385241-86B2-42DC-B263-E4E04D7434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4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15BFE-CE4E-4E39-9951-BFFF21808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虚拟内存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5EC822-504E-436A-A4B0-FC6B6DD94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周可行</a:t>
            </a:r>
            <a:endParaRPr lang="en-US" altLang="zh-CN" dirty="0"/>
          </a:p>
          <a:p>
            <a:r>
              <a:rPr lang="en-US" altLang="zh-CN" dirty="0"/>
              <a:t>KEKE_046@pku.edu.cn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08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4C98D0-1E07-4A9A-96E8-C422301A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51" y="474163"/>
            <a:ext cx="8672298" cy="590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BB3EC-28C1-4465-A8B6-BA53C8BD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一些系统函数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3F3CA-D40C-4103-9C7D-E7C4B600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函数：</a:t>
            </a:r>
            <a:r>
              <a:rPr lang="en-US" altLang="zh-CN" dirty="0"/>
              <a:t>fork</a:t>
            </a:r>
            <a:r>
              <a:rPr lang="zh-CN" altLang="en-US" dirty="0"/>
              <a:t>后两个进程都标记为只读，然后写时复制</a:t>
            </a:r>
            <a:endParaRPr lang="en-US" altLang="zh-CN" dirty="0"/>
          </a:p>
          <a:p>
            <a:pPr lvl="1"/>
            <a:r>
              <a:rPr lang="zh-CN" altLang="en-US" dirty="0"/>
              <a:t>注意主进程的段也被标记成了只读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execve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zh-CN" altLang="en-US" dirty="0"/>
              <a:t>删除已有的段</a:t>
            </a:r>
            <a:endParaRPr lang="en-US" altLang="zh-CN" dirty="0"/>
          </a:p>
          <a:p>
            <a:pPr lvl="1"/>
            <a:r>
              <a:rPr lang="zh-CN" altLang="en-US" dirty="0"/>
              <a:t>将目标程序的段映射到内存中，</a:t>
            </a:r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段是匿名文件，其它段都是写时复制的。</a:t>
            </a:r>
            <a:endParaRPr lang="en-US" altLang="zh-CN" dirty="0"/>
          </a:p>
          <a:p>
            <a:pPr lvl="1"/>
            <a:r>
              <a:rPr lang="zh-CN" altLang="en-US" dirty="0"/>
              <a:t>动态链接，映射共区域</a:t>
            </a:r>
            <a:endParaRPr lang="en-US" altLang="zh-CN" dirty="0"/>
          </a:p>
          <a:p>
            <a:pPr lvl="1"/>
            <a:r>
              <a:rPr lang="zh-CN" altLang="en-US" dirty="0"/>
              <a:t>设置程序计数器</a:t>
            </a:r>
            <a:endParaRPr lang="en-US" altLang="zh-CN" dirty="0"/>
          </a:p>
          <a:p>
            <a:pPr lvl="1"/>
            <a:r>
              <a:rPr lang="zh-CN" altLang="en-US" dirty="0"/>
              <a:t>下一次调度的时候，目标程序才从入口点开始执行</a:t>
            </a:r>
          </a:p>
        </p:txBody>
      </p:sp>
    </p:spTree>
    <p:extLst>
      <p:ext uri="{BB962C8B-B14F-4D97-AF65-F5344CB8AC3E}">
        <p14:creationId xmlns:p14="http://schemas.microsoft.com/office/powerpoint/2010/main" val="137740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BCD0F-E51B-4803-A8D9-D026F2C7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用户内存映射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1BAB7-56DA-4CDC-A5D2-6F652CC4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zh-CN" altLang="en-US" dirty="0"/>
              <a:t>* </a:t>
            </a:r>
            <a:r>
              <a:rPr lang="en-US" altLang="zh-CN" dirty="0" err="1"/>
              <a:t>mmap</a:t>
            </a:r>
            <a:r>
              <a:rPr lang="en-US" altLang="zh-CN" dirty="0"/>
              <a:t>(void * start, </a:t>
            </a:r>
            <a:r>
              <a:rPr lang="en-US" altLang="zh-CN" dirty="0" err="1"/>
              <a:t>size_t</a:t>
            </a:r>
            <a:r>
              <a:rPr lang="en-US" altLang="zh-CN" dirty="0"/>
              <a:t> length, int </a:t>
            </a:r>
            <a:r>
              <a:rPr lang="en-US" altLang="zh-CN" dirty="0" err="1"/>
              <a:t>prot</a:t>
            </a:r>
            <a:r>
              <a:rPr lang="en-US" altLang="zh-CN" dirty="0"/>
              <a:t>, int flags, int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off_t</a:t>
            </a:r>
            <a:r>
              <a:rPr lang="en-US" altLang="zh-CN" dirty="0"/>
              <a:t> offset);</a:t>
            </a:r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：告诉内核最好映射到</a:t>
            </a:r>
            <a:r>
              <a:rPr lang="en-US" altLang="zh-CN" dirty="0"/>
              <a:t>start</a:t>
            </a:r>
            <a:r>
              <a:rPr lang="zh-CN" altLang="en-US" dirty="0"/>
              <a:t>开始的虚拟内存区域，内核可以不听，一般设为</a:t>
            </a:r>
            <a:r>
              <a:rPr lang="en-US" altLang="zh-CN" dirty="0"/>
              <a:t>NULL</a:t>
            </a:r>
          </a:p>
          <a:p>
            <a:pPr lvl="1"/>
            <a:r>
              <a:rPr lang="en-US" altLang="zh-CN" dirty="0" err="1"/>
              <a:t>fd</a:t>
            </a:r>
            <a:r>
              <a:rPr lang="zh-CN" altLang="en-US" dirty="0"/>
              <a:t>：需要被映射的文件描述符（</a:t>
            </a:r>
            <a:r>
              <a:rPr lang="en-US" altLang="zh-CN" dirty="0" err="1"/>
              <a:t>unix</a:t>
            </a:r>
            <a:r>
              <a:rPr lang="en-US" altLang="zh-CN" dirty="0"/>
              <a:t> </a:t>
            </a:r>
            <a:r>
              <a:rPr lang="en-US" altLang="zh-CN" dirty="0" err="1"/>
              <a:t>io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offset, length</a:t>
            </a:r>
            <a:r>
              <a:rPr lang="zh-CN" altLang="en-US" dirty="0"/>
              <a:t>：映射的偏移量，长度。偏移量总是距文件开始（？）</a:t>
            </a:r>
            <a:endParaRPr lang="en-US" altLang="zh-CN" dirty="0"/>
          </a:p>
          <a:p>
            <a:pPr lvl="1"/>
            <a:r>
              <a:rPr lang="en-US" altLang="zh-CN" dirty="0"/>
              <a:t>flags:</a:t>
            </a:r>
          </a:p>
          <a:p>
            <a:pPr lvl="2"/>
            <a:r>
              <a:rPr lang="en-US" altLang="zh-CN" dirty="0"/>
              <a:t>MAP_ANON</a:t>
            </a:r>
            <a:r>
              <a:rPr lang="zh-CN" altLang="en-US" dirty="0"/>
              <a:t>：映射为匿名文件，此时</a:t>
            </a:r>
            <a:r>
              <a:rPr lang="en-US" altLang="zh-CN" dirty="0" err="1"/>
              <a:t>fd</a:t>
            </a:r>
            <a:r>
              <a:rPr lang="zh-CN" altLang="en-US" dirty="0"/>
              <a:t>最好指定为</a:t>
            </a:r>
            <a:r>
              <a:rPr lang="en-US" altLang="zh-CN" dirty="0"/>
              <a:t>-1</a:t>
            </a:r>
          </a:p>
          <a:p>
            <a:pPr lvl="2"/>
            <a:r>
              <a:rPr lang="en-US" altLang="zh-CN" dirty="0"/>
              <a:t>MAP_PRIVATE: </a:t>
            </a:r>
            <a:r>
              <a:rPr lang="zh-CN" altLang="en-US" dirty="0"/>
              <a:t>映射为私有文件</a:t>
            </a:r>
            <a:endParaRPr lang="en-US" altLang="zh-CN" dirty="0"/>
          </a:p>
          <a:p>
            <a:pPr lvl="2"/>
            <a:r>
              <a:rPr lang="en-US" altLang="zh-CN" dirty="0"/>
              <a:t>MAP_SHARED: </a:t>
            </a:r>
            <a:r>
              <a:rPr lang="zh-CN" altLang="en-US" dirty="0"/>
              <a:t>映射为共享文件</a:t>
            </a:r>
            <a:endParaRPr lang="en-US" altLang="zh-CN" dirty="0"/>
          </a:p>
          <a:p>
            <a:pPr lvl="1"/>
            <a:r>
              <a:rPr lang="en-US" altLang="zh-CN" dirty="0" err="1"/>
              <a:t>prot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PROT_EXEC, PROT_READ, PROT_WRITE, PROT_NONE</a:t>
            </a:r>
            <a:r>
              <a:rPr lang="zh-CN" altLang="en-US" dirty="0"/>
              <a:t>，四种权限，可以或起来</a:t>
            </a:r>
            <a:endParaRPr lang="en-US" altLang="zh-CN" dirty="0"/>
          </a:p>
          <a:p>
            <a:r>
              <a:rPr lang="en-US" altLang="zh-CN" dirty="0"/>
              <a:t>void * </a:t>
            </a:r>
            <a:r>
              <a:rPr lang="en-US" altLang="zh-CN" dirty="0" err="1"/>
              <a:t>munmap</a:t>
            </a:r>
            <a:r>
              <a:rPr lang="en-US" altLang="zh-CN" dirty="0"/>
              <a:t>(void * start, </a:t>
            </a:r>
            <a:r>
              <a:rPr lang="en-US" altLang="zh-CN" dirty="0" err="1"/>
              <a:t>size_t</a:t>
            </a:r>
            <a:r>
              <a:rPr lang="en-US" altLang="zh-CN" dirty="0"/>
              <a:t> length);</a:t>
            </a:r>
          </a:p>
          <a:p>
            <a:pPr lvl="1"/>
            <a:r>
              <a:rPr lang="zh-CN" altLang="en-US" dirty="0"/>
              <a:t>删除段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375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43EAF-E0A4-4390-9051-B1BE499D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mmap</a:t>
            </a:r>
            <a:r>
              <a:rPr lang="zh-CN" altLang="en-US" dirty="0"/>
              <a:t>复制磁盘文件到</a:t>
            </a:r>
            <a:r>
              <a:rPr lang="en-US" altLang="zh-CN" dirty="0" err="1"/>
              <a:t>stdout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7B19C-B53B-427D-AEAA-36C808C3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unistd.h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&lt;sys/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types.h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fcntl.h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&lt;sys/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stat.h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&lt;sys/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mman.h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stat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open(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"test.txt"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O_RDONLY,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fstat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sta.st_size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PROT_READ, MAP_PRIVATE,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write(STDOUT_FILENO,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sta.st_size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358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3B13-8A29-443E-B970-5B608949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zh-CN" altLang="en-US" dirty="0"/>
              <a:t>翻译后备缓冲器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900D5-2727-4DFA-B888-71B68CF9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759072" cy="3931920"/>
          </a:xfrm>
        </p:spPr>
        <p:txBody>
          <a:bodyPr>
            <a:normAutofit/>
          </a:bodyPr>
          <a:lstStyle/>
          <a:p>
            <a:r>
              <a:rPr lang="zh-CN" altLang="en-US" dirty="0"/>
              <a:t>优化</a:t>
            </a:r>
            <a:r>
              <a:rPr lang="en-US" altLang="zh-CN" dirty="0"/>
              <a:t>MMU</a:t>
            </a:r>
            <a:r>
              <a:rPr lang="zh-CN" altLang="en-US" dirty="0"/>
              <a:t>读页表的速度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MMU</a:t>
            </a:r>
            <a:r>
              <a:rPr lang="zh-CN" altLang="en-US" dirty="0"/>
              <a:t>附近设置一个只有</a:t>
            </a:r>
            <a:r>
              <a:rPr lang="en-US" altLang="zh-CN" dirty="0"/>
              <a:t>MMU</a:t>
            </a:r>
            <a:r>
              <a:rPr lang="zh-CN" altLang="en-US" dirty="0"/>
              <a:t>可以使用的页表缓存器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翻译后备缓冲器：只为地址翻译服务的</a:t>
            </a:r>
            <a:r>
              <a:rPr lang="en-US" altLang="zh-CN" dirty="0"/>
              <a:t>cache</a:t>
            </a:r>
          </a:p>
          <a:p>
            <a:pPr lvl="1"/>
            <a:r>
              <a:rPr lang="zh-CN" altLang="en-US" dirty="0"/>
              <a:t>相连度大：因为</a:t>
            </a:r>
            <a:r>
              <a:rPr lang="en-US" altLang="zh-CN" dirty="0"/>
              <a:t>TLB miss</a:t>
            </a:r>
            <a:r>
              <a:rPr lang="zh-CN" altLang="en-US" dirty="0"/>
              <a:t>后要到</a:t>
            </a:r>
            <a:r>
              <a:rPr lang="en-US" altLang="zh-CN" dirty="0"/>
              <a:t>cache</a:t>
            </a:r>
            <a:r>
              <a:rPr lang="zh-CN" altLang="en-US" dirty="0"/>
              <a:t>甚至内存中读取页表</a:t>
            </a:r>
            <a:endParaRPr lang="en-US" altLang="zh-CN" dirty="0"/>
          </a:p>
          <a:p>
            <a:pPr lvl="1"/>
            <a:r>
              <a:rPr lang="zh-CN" altLang="en-US" dirty="0"/>
              <a:t>只由虚拟页号索引：因为页表也是只由虚拟页号索引的</a:t>
            </a:r>
            <a:endParaRPr lang="en-US" altLang="zh-CN" dirty="0"/>
          </a:p>
          <a:p>
            <a:pPr lvl="1"/>
            <a:r>
              <a:rPr lang="zh-CN" altLang="en-US" dirty="0"/>
              <a:t>每一个块里面只存一个</a:t>
            </a:r>
            <a:r>
              <a:rPr lang="en-US" altLang="zh-CN" dirty="0"/>
              <a:t>PTE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带</a:t>
            </a:r>
            <a:r>
              <a:rPr lang="en-US" altLang="zh-CN" dirty="0"/>
              <a:t>TLB</a:t>
            </a:r>
            <a:r>
              <a:rPr lang="zh-CN" altLang="en-US" dirty="0"/>
              <a:t>的地址翻译：</a:t>
            </a:r>
            <a:endParaRPr lang="en-US" altLang="zh-CN" dirty="0"/>
          </a:p>
          <a:p>
            <a:pPr lvl="1"/>
            <a:r>
              <a:rPr lang="zh-CN" altLang="en-US" dirty="0"/>
              <a:t>用组相连</a:t>
            </a:r>
            <a:r>
              <a:rPr lang="en-US" altLang="zh-CN" dirty="0"/>
              <a:t>cache</a:t>
            </a:r>
            <a:r>
              <a:rPr lang="zh-CN" altLang="en-US" dirty="0"/>
              <a:t>的翻译方法在</a:t>
            </a:r>
            <a:r>
              <a:rPr lang="en-US" altLang="zh-CN" dirty="0"/>
              <a:t>TLB</a:t>
            </a:r>
            <a:r>
              <a:rPr lang="zh-CN" altLang="en-US" dirty="0"/>
              <a:t>里面翻译</a:t>
            </a:r>
            <a:r>
              <a:rPr lang="en-US" altLang="zh-CN" dirty="0"/>
              <a:t>VPN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768F58-9E7F-4EED-A72B-A2797BDD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573" y="640080"/>
            <a:ext cx="376504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685B54-E963-453E-BC57-FA7694C4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69" y="2833254"/>
            <a:ext cx="4686331" cy="3915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8A89E18-D8BA-48F2-93A4-3D9324A5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38B2F-01D7-41FB-97F6-CF48E4A5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为了优化页表的大小，使用多级页表。</a:t>
            </a:r>
            <a:endParaRPr lang="en-US" altLang="zh-CN" dirty="0"/>
          </a:p>
          <a:p>
            <a:pPr lvl="1"/>
            <a:r>
              <a:rPr lang="zh-CN" altLang="en-US" dirty="0"/>
              <a:t>每一级页表指向下一级页表的起始地址（</a:t>
            </a:r>
            <a:r>
              <a:rPr lang="zh-CN" altLang="en-US" u="sng" dirty="0"/>
              <a:t>物理地址</a:t>
            </a:r>
            <a:r>
              <a:rPr lang="zh-CN" altLang="en-US" dirty="0"/>
              <a:t>还是虚拟地址？）</a:t>
            </a:r>
            <a:endParaRPr lang="en-US" altLang="zh-CN" dirty="0"/>
          </a:p>
          <a:p>
            <a:pPr lvl="1"/>
            <a:r>
              <a:rPr lang="zh-CN" altLang="en-US" dirty="0"/>
              <a:t>最后一级页表指向</a:t>
            </a:r>
            <a:r>
              <a:rPr lang="en-US" altLang="zh-CN" dirty="0"/>
              <a:t>PPN</a:t>
            </a:r>
            <a:r>
              <a:rPr lang="zh-CN" altLang="en-US" dirty="0"/>
              <a:t>，物理页号</a:t>
            </a:r>
            <a:endParaRPr lang="en-US" altLang="zh-CN" dirty="0"/>
          </a:p>
          <a:p>
            <a:pPr lvl="1"/>
            <a:r>
              <a:rPr lang="zh-CN" altLang="en-US" dirty="0"/>
              <a:t>页表管理的区域称为片，大片未分配或磁盘区直接在高级页表打标记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多级页表的翻译过程：</a:t>
            </a:r>
            <a:endParaRPr lang="en-US" altLang="zh-CN" dirty="0"/>
          </a:p>
          <a:p>
            <a:pPr lvl="1"/>
            <a:r>
              <a:rPr lang="zh-CN" altLang="en-US" dirty="0"/>
              <a:t>先将</a:t>
            </a:r>
            <a:r>
              <a:rPr lang="en-US" altLang="zh-CN" dirty="0"/>
              <a:t>VPN</a:t>
            </a:r>
            <a:r>
              <a:rPr lang="zh-CN" altLang="en-US" dirty="0"/>
              <a:t>划分为各个级别的地址（假设多级页表大小为</a:t>
            </a:r>
            <a:r>
              <a:rPr lang="en-US" altLang="zh-CN" dirty="0"/>
              <a:t>2</a:t>
            </a:r>
            <a:r>
              <a:rPr lang="zh-CN" altLang="en-US" dirty="0"/>
              <a:t>的幂）</a:t>
            </a:r>
            <a:endParaRPr lang="en-US" altLang="zh-CN" dirty="0"/>
          </a:p>
          <a:p>
            <a:pPr lvl="1"/>
            <a:r>
              <a:rPr lang="zh-CN" altLang="en-US" dirty="0"/>
              <a:t>第一个以</a:t>
            </a:r>
            <a:r>
              <a:rPr lang="en-US" altLang="zh-CN" dirty="0"/>
              <a:t>PTBA</a:t>
            </a:r>
            <a:r>
              <a:rPr lang="zh-CN" altLang="en-US" dirty="0"/>
              <a:t>为基地址查找，后面每个以前一个的地址查找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795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90CC6-7AC7-4DF3-8385-F06FAE3D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i7 </a:t>
            </a:r>
            <a:r>
              <a:rPr lang="en-US" altLang="zh-CN" dirty="0" err="1"/>
              <a:t>haswell</a:t>
            </a:r>
            <a:r>
              <a:rPr lang="en-US" altLang="zh-CN" dirty="0"/>
              <a:t> </a:t>
            </a:r>
            <a:r>
              <a:rPr lang="zh-CN" altLang="en-US" dirty="0"/>
              <a:t>的页表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9928B-EB5C-4A9C-B548-CC53A0482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388276" cy="402336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core i7 </a:t>
            </a:r>
            <a:r>
              <a:rPr lang="en-US" altLang="zh-CN" dirty="0" err="1"/>
              <a:t>haswell</a:t>
            </a:r>
            <a:r>
              <a:rPr lang="zh-CN" altLang="en-US" dirty="0"/>
              <a:t>为</a:t>
            </a:r>
            <a:r>
              <a:rPr lang="en-US" altLang="zh-CN" dirty="0"/>
              <a:t>64</a:t>
            </a:r>
            <a:r>
              <a:rPr lang="zh-CN" altLang="en-US" dirty="0"/>
              <a:t>位芯片</a:t>
            </a:r>
            <a:endParaRPr lang="en-US" altLang="zh-CN" dirty="0"/>
          </a:p>
          <a:p>
            <a:pPr lvl="1"/>
            <a:r>
              <a:rPr lang="zh-CN" altLang="en-US" dirty="0"/>
              <a:t>虚拟地址空间为</a:t>
            </a:r>
            <a:r>
              <a:rPr lang="en-US" altLang="zh-CN" dirty="0"/>
              <a:t>48</a:t>
            </a:r>
            <a:r>
              <a:rPr lang="zh-CN" altLang="en-US" dirty="0"/>
              <a:t>位，物理地址空间最多</a:t>
            </a:r>
            <a:r>
              <a:rPr lang="en-US" altLang="zh-CN" dirty="0"/>
              <a:t>52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页的大小默认</a:t>
            </a:r>
            <a:r>
              <a:rPr lang="en-US" altLang="zh-CN" dirty="0"/>
              <a:t>12</a:t>
            </a:r>
            <a:r>
              <a:rPr lang="zh-CN" altLang="en-US" dirty="0"/>
              <a:t>位（</a:t>
            </a:r>
            <a:r>
              <a:rPr lang="en-US" altLang="zh-CN" dirty="0"/>
              <a:t>4k</a:t>
            </a:r>
            <a:r>
              <a:rPr lang="zh-CN" altLang="en-US" dirty="0"/>
              <a:t>），</a:t>
            </a:r>
            <a:r>
              <a:rPr lang="en-US" altLang="zh-CN" dirty="0"/>
              <a:t>VPN</a:t>
            </a:r>
            <a:r>
              <a:rPr lang="zh-CN" altLang="en-US" dirty="0"/>
              <a:t>的大小为</a:t>
            </a:r>
            <a:r>
              <a:rPr lang="en-US" altLang="zh-CN" dirty="0"/>
              <a:t>36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页表基址只有</a:t>
            </a:r>
            <a:r>
              <a:rPr lang="en-US" altLang="zh-CN" dirty="0"/>
              <a:t>40</a:t>
            </a:r>
            <a:r>
              <a:rPr lang="zh-CN" altLang="en-US" dirty="0"/>
              <a:t>位，所以页表要</a:t>
            </a:r>
            <a:r>
              <a:rPr lang="en-US" altLang="zh-CN" dirty="0"/>
              <a:t>4k</a:t>
            </a:r>
            <a:r>
              <a:rPr lang="zh-CN" altLang="en-US" dirty="0"/>
              <a:t>对齐</a:t>
            </a:r>
            <a:endParaRPr lang="en-US" altLang="zh-CN" dirty="0"/>
          </a:p>
          <a:p>
            <a:pPr lvl="1"/>
            <a:r>
              <a:rPr lang="zh-CN" altLang="en-US" dirty="0"/>
              <a:t>页表分为四级，每级页表大小为</a:t>
            </a:r>
            <a:r>
              <a:rPr lang="en-US" altLang="zh-CN" dirty="0"/>
              <a:t>9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最后一级有</a:t>
            </a:r>
            <a:r>
              <a:rPr lang="en-US" altLang="zh-CN" dirty="0"/>
              <a:t>D</a:t>
            </a:r>
            <a:r>
              <a:rPr lang="zh-CN" altLang="en-US" dirty="0"/>
              <a:t>位，表示修改位</a:t>
            </a:r>
            <a:endParaRPr lang="en-US" altLang="zh-CN" dirty="0"/>
          </a:p>
          <a:p>
            <a:pPr lvl="1"/>
            <a:r>
              <a:rPr lang="zh-CN" altLang="en-US" dirty="0"/>
              <a:t>每级都有</a:t>
            </a:r>
            <a:r>
              <a:rPr lang="en-US" altLang="zh-CN" dirty="0"/>
              <a:t>A</a:t>
            </a:r>
            <a:r>
              <a:rPr lang="zh-CN" altLang="en-US" dirty="0"/>
              <a:t>位，引用位，用来实现替换算法</a:t>
            </a:r>
            <a:endParaRPr lang="en-US" altLang="zh-CN" dirty="0"/>
          </a:p>
          <a:p>
            <a:pPr lvl="2"/>
            <a:r>
              <a:rPr lang="zh-CN" altLang="en-US" dirty="0"/>
              <a:t>不管修不修改访问就设</a:t>
            </a:r>
            <a:r>
              <a:rPr lang="en-US" altLang="zh-CN" dirty="0"/>
              <a:t>A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各级片有多大？页表的储存是否有浪费？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9D6AA9-C9A2-4896-8E31-12F782C3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725" y="117539"/>
            <a:ext cx="5388275" cy="32488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E8EBD0-3C38-4628-9145-7C7BAD1A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96" y="3366430"/>
            <a:ext cx="5393704" cy="34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5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EE7CB-A908-4E18-8F65-2357FB72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虚拟内存结构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5A4D2A-E197-4B7F-80F1-AE989CBC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95928"/>
            <a:ext cx="3872345" cy="49066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A5A0DD-919D-46A0-BB1B-79ECB454C84C}"/>
              </a:ext>
            </a:extLst>
          </p:cNvPr>
          <p:cNvSpPr txBox="1"/>
          <p:nvPr/>
        </p:nvSpPr>
        <p:spPr>
          <a:xfrm>
            <a:off x="8451273" y="2715492"/>
            <a:ext cx="316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“物理内存”是内核直接将物理内存映射到虚拟内存的一段空间中，为了直接操作内存。</a:t>
            </a:r>
          </a:p>
        </p:txBody>
      </p:sp>
    </p:spTree>
    <p:extLst>
      <p:ext uri="{BB962C8B-B14F-4D97-AF65-F5344CB8AC3E}">
        <p14:creationId xmlns:p14="http://schemas.microsoft.com/office/powerpoint/2010/main" val="283551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2BD26-60BD-4D2F-9560-AED6C5B4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内存区域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57F49-81CD-41D3-AB41-DB76B906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为了管理虚拟内存，</a:t>
            </a:r>
            <a:r>
              <a:rPr lang="en-US" altLang="zh-CN" dirty="0" err="1"/>
              <a:t>linux</a:t>
            </a:r>
            <a:r>
              <a:rPr lang="zh-CN" altLang="en-US" dirty="0"/>
              <a:t>将虚拟内存组织为 段 的集合</a:t>
            </a:r>
            <a:endParaRPr lang="en-US" altLang="zh-CN" dirty="0"/>
          </a:p>
          <a:p>
            <a:pPr lvl="1"/>
            <a:r>
              <a:rPr lang="zh-CN" altLang="en-US" dirty="0"/>
              <a:t>段指的是连续的</a:t>
            </a:r>
            <a:r>
              <a:rPr lang="zh-CN" altLang="en-US" u="sng" dirty="0"/>
              <a:t>虚拟内存</a:t>
            </a:r>
            <a:r>
              <a:rPr lang="zh-CN" altLang="en-US" dirty="0"/>
              <a:t>而不是物理内存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段结构的数据：</a:t>
            </a:r>
            <a:endParaRPr lang="en-US" altLang="zh-CN" dirty="0"/>
          </a:p>
          <a:p>
            <a:pPr lvl="1"/>
            <a:r>
              <a:rPr lang="en-US" altLang="zh-CN" dirty="0" err="1"/>
              <a:t>pgd</a:t>
            </a:r>
            <a:r>
              <a:rPr lang="zh-CN" altLang="en-US" dirty="0"/>
              <a:t>第一级页表首地址</a:t>
            </a:r>
            <a:endParaRPr lang="en-US" altLang="zh-CN" dirty="0"/>
          </a:p>
          <a:p>
            <a:pPr lvl="1"/>
            <a:r>
              <a:rPr lang="en-US" altLang="zh-CN" dirty="0" err="1"/>
              <a:t>vm_start</a:t>
            </a:r>
            <a:r>
              <a:rPr lang="en-US" altLang="zh-CN" dirty="0"/>
              <a:t>, </a:t>
            </a:r>
            <a:r>
              <a:rPr lang="en-US" altLang="zh-CN" dirty="0" err="1"/>
              <a:t>vm_end</a:t>
            </a:r>
            <a:r>
              <a:rPr lang="zh-CN" altLang="en-US" dirty="0"/>
              <a:t>储存段的位置</a:t>
            </a:r>
            <a:endParaRPr lang="en-US" altLang="zh-CN" dirty="0"/>
          </a:p>
          <a:p>
            <a:pPr lvl="1"/>
            <a:r>
              <a:rPr lang="en-US" altLang="zh-CN" dirty="0" err="1"/>
              <a:t>vm_prot</a:t>
            </a:r>
            <a:r>
              <a:rPr lang="zh-CN" altLang="en-US" dirty="0"/>
              <a:t>储存读写权限（</a:t>
            </a:r>
            <a:r>
              <a:rPr lang="en-US" altLang="zh-CN" dirty="0" err="1"/>
              <a:t>prot</a:t>
            </a:r>
            <a:r>
              <a:rPr lang="zh-CN" altLang="en-US" dirty="0"/>
              <a:t>为</a:t>
            </a:r>
            <a:r>
              <a:rPr lang="en-US" altLang="zh-CN" dirty="0"/>
              <a:t>protect</a:t>
            </a:r>
            <a:r>
              <a:rPr lang="zh-CN" altLang="en-US" dirty="0"/>
              <a:t>的缩写）</a:t>
            </a:r>
            <a:endParaRPr lang="en-US" altLang="zh-CN" dirty="0"/>
          </a:p>
          <a:p>
            <a:pPr lvl="1"/>
            <a:r>
              <a:rPr lang="en-US" altLang="zh-CN" dirty="0" err="1"/>
              <a:t>vm_flags</a:t>
            </a:r>
            <a:r>
              <a:rPr lang="zh-CN" altLang="en-US" dirty="0"/>
              <a:t>储存页的其它信息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5E4FA9-2D96-4DCD-8626-AA975749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70" y="2832739"/>
            <a:ext cx="5497430" cy="38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9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41559-BD02-49EF-B64B-A33E8E32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缺页异常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C71BE-0E42-4013-A64A-1A9EFACA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处理缺页异常的步骤：</a:t>
            </a:r>
            <a:endParaRPr lang="en-US" altLang="zh-CN" dirty="0"/>
          </a:p>
          <a:p>
            <a:pPr lvl="1"/>
            <a:r>
              <a:rPr lang="zh-CN" altLang="en-US" dirty="0"/>
              <a:t>检查虚拟地址是否在某个段内， 若没有触发段错误</a:t>
            </a:r>
            <a:endParaRPr lang="en-US" altLang="zh-CN" dirty="0"/>
          </a:p>
          <a:p>
            <a:pPr lvl="1"/>
            <a:r>
              <a:rPr lang="zh-CN" altLang="en-US" dirty="0"/>
              <a:t>检查是否有读写权限，若没有触发一般保护错误</a:t>
            </a:r>
            <a:endParaRPr lang="en-US" altLang="zh-CN" dirty="0"/>
          </a:p>
          <a:p>
            <a:pPr lvl="1"/>
            <a:r>
              <a:rPr lang="zh-CN" altLang="en-US" dirty="0"/>
              <a:t>操作合法，选择页面牺牲，并换入新页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432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2B8E5-CE1D-4426-AA2C-1E1B6A7E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内存映射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ECF59-0DE0-439B-B99D-73BCBCEB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内存映射：将磁盘上的对象和虚拟内存段关联起来</a:t>
            </a:r>
            <a:endParaRPr lang="en-US" altLang="zh-CN" dirty="0"/>
          </a:p>
          <a:p>
            <a:pPr lvl="1"/>
            <a:r>
              <a:rPr lang="zh-CN" altLang="en-US" dirty="0"/>
              <a:t>关联不意味着修改内存可以反映到磁盘中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可以被映射的对象：</a:t>
            </a:r>
            <a:endParaRPr lang="en-US" altLang="zh-CN" dirty="0"/>
          </a:p>
          <a:p>
            <a:pPr lvl="1"/>
            <a:r>
              <a:rPr lang="zh-CN" altLang="en-US" dirty="0"/>
              <a:t>普通文件：磁盘中储存的文件</a:t>
            </a:r>
            <a:endParaRPr lang="en-US" altLang="zh-CN" dirty="0"/>
          </a:p>
          <a:p>
            <a:pPr lvl="1"/>
            <a:r>
              <a:rPr lang="zh-CN" altLang="en-US" dirty="0"/>
              <a:t>匿名文件：需要的时候生成的，只存在与内存中的，只有二进制</a:t>
            </a:r>
            <a:r>
              <a:rPr lang="en-US" altLang="zh-CN" dirty="0"/>
              <a:t>0</a:t>
            </a:r>
            <a:r>
              <a:rPr lang="zh-CN" altLang="en-US" dirty="0"/>
              <a:t>的文件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交换文件：虚拟页在内核维护的交换文件中换来换去</a:t>
            </a:r>
            <a:endParaRPr lang="en-US" altLang="zh-CN" dirty="0"/>
          </a:p>
          <a:p>
            <a:pPr lvl="1"/>
            <a:r>
              <a:rPr lang="zh-CN" altLang="en-US" dirty="0"/>
              <a:t>如运行着的程序的全局变量所在的空间，在磁盘中原来不存在，就换到交换文件当中去</a:t>
            </a:r>
            <a:endParaRPr lang="en-US" altLang="zh-CN" dirty="0"/>
          </a:p>
          <a:p>
            <a:pPr lvl="1"/>
            <a:r>
              <a:rPr lang="zh-CN" altLang="en-US" dirty="0"/>
              <a:t>系统休眠的时候，将内存中的数据换到交换文件中去，然后关电</a:t>
            </a:r>
            <a:endParaRPr lang="en-US" altLang="zh-CN" dirty="0"/>
          </a:p>
          <a:p>
            <a:pPr lvl="1"/>
            <a:r>
              <a:rPr lang="zh-CN" altLang="en-US" dirty="0"/>
              <a:t>其性质相当于对内存的扩充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194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05922-0568-436C-A036-409734ED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写时复制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03BE1-22CC-413C-A9A2-D14D717F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共有对象：修改对其它进程可见，修改会反映到磁盘中。</a:t>
            </a:r>
            <a:endParaRPr lang="en-US" altLang="zh-CN" dirty="0"/>
          </a:p>
          <a:p>
            <a:r>
              <a:rPr lang="zh-CN" altLang="en-US" dirty="0"/>
              <a:t>私有对象：修改对其它进程不可见，不会反映到磁盘中。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写时复制：同一文件映射的私有对象可以共用数据，只在修改的时候建立副</a:t>
            </a:r>
            <a:endParaRPr lang="en-US" altLang="zh-CN" dirty="0"/>
          </a:p>
          <a:p>
            <a:pPr lvl="1"/>
            <a:r>
              <a:rPr lang="zh-CN" altLang="en-US" dirty="0"/>
              <a:t>给私有区域的条目标记为只读</a:t>
            </a:r>
            <a:endParaRPr lang="en-US" altLang="zh-CN" dirty="0"/>
          </a:p>
          <a:p>
            <a:pPr lvl="1"/>
            <a:r>
              <a:rPr lang="zh-CN" altLang="en-US" dirty="0"/>
              <a:t>修改的时候会触发一般保护故障</a:t>
            </a:r>
            <a:endParaRPr lang="en-US" altLang="zh-CN" dirty="0"/>
          </a:p>
          <a:p>
            <a:pPr lvl="1"/>
            <a:r>
              <a:rPr lang="zh-CN" altLang="en-US" dirty="0"/>
              <a:t>将被修改的页拷贝到其它地方修改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863F4E-D6D1-4777-8133-5638E083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82252"/>
            <a:ext cx="6096000" cy="26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85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1077</Words>
  <Application>Microsoft Office PowerPoint</Application>
  <PresentationFormat>宽屏</PresentationFormat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华文仿宋</vt:lpstr>
      <vt:lpstr>Consolas</vt:lpstr>
      <vt:lpstr>Tw Cen MT</vt:lpstr>
      <vt:lpstr>Tw Cen MT Condensed</vt:lpstr>
      <vt:lpstr>Wingdings 3</vt:lpstr>
      <vt:lpstr>积分</vt:lpstr>
      <vt:lpstr>虚拟内存</vt:lpstr>
      <vt:lpstr>翻译后备缓冲器</vt:lpstr>
      <vt:lpstr>多级页表</vt:lpstr>
      <vt:lpstr>Core i7 haswell 的页表</vt:lpstr>
      <vt:lpstr>Linux虚拟内存结构</vt:lpstr>
      <vt:lpstr>Linux内存区域</vt:lpstr>
      <vt:lpstr>linux缺页异常</vt:lpstr>
      <vt:lpstr>linux内存映射</vt:lpstr>
      <vt:lpstr>写时复制</vt:lpstr>
      <vt:lpstr>PowerPoint 演示文稿</vt:lpstr>
      <vt:lpstr>一些系统函数</vt:lpstr>
      <vt:lpstr>用户内存映射</vt:lpstr>
      <vt:lpstr>用mmap复制磁盘文件到stdout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虚拟内存</dc:title>
  <dc:creator>KE KE</dc:creator>
  <cp:lastModifiedBy>KE KE</cp:lastModifiedBy>
  <cp:revision>71</cp:revision>
  <dcterms:created xsi:type="dcterms:W3CDTF">2020-12-10T08:08:07Z</dcterms:created>
  <dcterms:modified xsi:type="dcterms:W3CDTF">2020-12-10T09:49:17Z</dcterms:modified>
</cp:coreProperties>
</file>