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1324" r:id="rId12"/>
    <p:sldId id="1326" r:id="rId13"/>
    <p:sldId id="1325" r:id="rId14"/>
    <p:sldId id="1327" r:id="rId15"/>
    <p:sldId id="1328" r:id="rId16"/>
    <p:sldId id="1329" r:id="rId17"/>
    <p:sldId id="1330" r:id="rId18"/>
    <p:sldId id="1331" r:id="rId19"/>
    <p:sldId id="1333" r:id="rId20"/>
    <p:sldId id="1334" r:id="rId21"/>
    <p:sldId id="133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wfhk@163.com" initials="t" lastIdx="1" clrIdx="0">
    <p:extLst>
      <p:ext uri="{19B8F6BF-5375-455C-9EA6-DF929625EA0E}">
        <p15:presenceInfo xmlns:p15="http://schemas.microsoft.com/office/powerpoint/2012/main" userId="4b293ce5b839d1a8" providerId="Windows Live"/>
      </p:ext>
    </p:extLst>
  </p:cmAuthor>
  <p:cmAuthor id="2" name="肖有为" initials="肖有为" lastIdx="1" clrIdx="1">
    <p:extLst>
      <p:ext uri="{19B8F6BF-5375-455C-9EA6-DF929625EA0E}">
        <p15:presenceInfo xmlns:p15="http://schemas.microsoft.com/office/powerpoint/2012/main" userId="aa5967d10591a5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A080"/>
    <a:srgbClr val="1C1D26"/>
    <a:srgbClr val="BEBF98"/>
    <a:srgbClr val="B3B28D"/>
    <a:srgbClr val="B3A0AF"/>
    <a:srgbClr val="8F6452"/>
    <a:srgbClr val="F24673"/>
    <a:srgbClr val="39ABB7"/>
    <a:srgbClr val="1C1E26"/>
    <a:srgbClr val="FF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70" autoAdjust="0"/>
    <p:restoredTop sz="95775" autoAdjust="0"/>
  </p:normalViewPr>
  <p:slideViewPr>
    <p:cSldViewPr snapToGrid="0">
      <p:cViewPr varScale="1">
        <p:scale>
          <a:sx n="110" d="100"/>
          <a:sy n="110" d="100"/>
        </p:scale>
        <p:origin x="1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08T23:02:37.625" idx="1">
    <p:pos x="6209" y="1152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4953F-8351-42A2-9DC2-35875937C144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B3C7C-BA54-4493-8E1E-BDAED3E9B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31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372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257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45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649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57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607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045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23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069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330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79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43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52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94D319C-0DE5-4986-957C-C62A33243892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481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5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58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90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81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33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39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62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7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6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94D319C-0DE5-4986-957C-C62A33243892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89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9E044-1D9C-40C7-8C1E-4C1B0E9C8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次小班研讨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B66D5-015B-49FE-84D5-62186D4DA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626423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 </a:t>
            </a:r>
            <a:r>
              <a:rPr lang="zh-CN" altLang="en-US" sz="2000" dirty="0"/>
              <a:t>助教：肖有为</a:t>
            </a:r>
            <a:r>
              <a:rPr lang="en-US" altLang="zh-CN" sz="2000" dirty="0"/>
              <a:t> &amp; </a:t>
            </a:r>
            <a:r>
              <a:rPr lang="zh-CN" altLang="en-US" sz="2000" dirty="0"/>
              <a:t>王昕兆</a:t>
            </a:r>
          </a:p>
        </p:txBody>
      </p:sp>
    </p:spTree>
    <p:extLst>
      <p:ext uri="{BB962C8B-B14F-4D97-AF65-F5344CB8AC3E}">
        <p14:creationId xmlns:p14="http://schemas.microsoft.com/office/powerpoint/2010/main" val="4194840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CDC23-6290-455A-9D9B-B2507634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多级页表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C9328-3199-449A-A26D-12A431D6C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解决需要过多</a:t>
            </a:r>
            <a:r>
              <a:rPr lang="en-US" altLang="zh-CN" dirty="0"/>
              <a:t>PTEs</a:t>
            </a:r>
            <a:r>
              <a:rPr lang="zh-CN" altLang="en-US" dirty="0"/>
              <a:t>的问题</a:t>
            </a:r>
            <a:endParaRPr lang="en-US" altLang="zh-CN" dirty="0"/>
          </a:p>
          <a:p>
            <a:r>
              <a:rPr lang="zh-CN" altLang="en-US" dirty="0"/>
              <a:t>见后页的</a:t>
            </a:r>
            <a:r>
              <a:rPr lang="en-US" altLang="zh-CN" dirty="0"/>
              <a:t>Core-i7</a:t>
            </a:r>
            <a:r>
              <a:rPr lang="zh-CN" altLang="en-US" dirty="0"/>
              <a:t>实例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53F28E-0E5C-4204-985A-AFF6F4A7F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749" y="767878"/>
            <a:ext cx="5561666" cy="31298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AF00D7-D9ED-4D4A-9207-8C6CC4CD8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41" y="3278908"/>
            <a:ext cx="4421268" cy="276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7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en-US" altLang="zh-CN" dirty="0"/>
              <a:t>Intel Core i7</a:t>
            </a:r>
            <a:r>
              <a:rPr kumimoji="1" lang="zh-CN" altLang="en-US" dirty="0"/>
              <a:t> 内存系统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F65005-88CF-6946-B276-3548256A30FC}"/>
              </a:ext>
            </a:extLst>
          </p:cNvPr>
          <p:cNvSpPr/>
          <p:nvPr/>
        </p:nvSpPr>
        <p:spPr>
          <a:xfrm>
            <a:off x="1549331" y="966244"/>
            <a:ext cx="1238491" cy="532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DF394EE-378E-AE44-9139-DFD3C3AB3DAD}"/>
              </a:ext>
            </a:extLst>
          </p:cNvPr>
          <p:cNvGrpSpPr/>
          <p:nvPr/>
        </p:nvGrpSpPr>
        <p:grpSpPr>
          <a:xfrm>
            <a:off x="3395120" y="2756070"/>
            <a:ext cx="3841201" cy="1906895"/>
            <a:chOff x="3393690" y="2546430"/>
            <a:chExt cx="3841201" cy="1906895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E3AAE49-81DD-D043-93E2-10166BD8F6C7}"/>
                </a:ext>
              </a:extLst>
            </p:cNvPr>
            <p:cNvGrpSpPr/>
            <p:nvPr/>
          </p:nvGrpSpPr>
          <p:grpSpPr>
            <a:xfrm>
              <a:off x="3750197" y="2546430"/>
              <a:ext cx="2569581" cy="1392121"/>
              <a:chOff x="3750197" y="2546430"/>
              <a:chExt cx="2569581" cy="1392121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979C759-EE55-0F4F-B800-D3661A81E87C}"/>
                  </a:ext>
                </a:extLst>
              </p:cNvPr>
              <p:cNvSpPr/>
              <p:nvPr/>
            </p:nvSpPr>
            <p:spPr>
              <a:xfrm>
                <a:off x="3773347" y="2546430"/>
                <a:ext cx="2523281" cy="136581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" name="直线连接符 9">
                <a:extLst>
                  <a:ext uri="{FF2B5EF4-FFF2-40B4-BE49-F238E27FC236}">
                    <a16:creationId xmlns:a16="http://schemas.microsoft.com/office/drawing/2014/main" id="{DED4568A-55B4-0146-B49D-E7C59590E643}"/>
                  </a:ext>
                </a:extLst>
              </p:cNvPr>
              <p:cNvCxnSpPr/>
              <p:nvPr/>
            </p:nvCxnSpPr>
            <p:spPr>
              <a:xfrm>
                <a:off x="3750197" y="2824223"/>
                <a:ext cx="254643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线连接符 10">
                <a:extLst>
                  <a:ext uri="{FF2B5EF4-FFF2-40B4-BE49-F238E27FC236}">
                    <a16:creationId xmlns:a16="http://schemas.microsoft.com/office/drawing/2014/main" id="{CC7469F6-83AE-5744-A914-5D42806674EC}"/>
                  </a:ext>
                </a:extLst>
              </p:cNvPr>
              <p:cNvCxnSpPr/>
              <p:nvPr/>
            </p:nvCxnSpPr>
            <p:spPr>
              <a:xfrm>
                <a:off x="3773347" y="3115917"/>
                <a:ext cx="254643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线连接符 11">
                <a:extLst>
                  <a:ext uri="{FF2B5EF4-FFF2-40B4-BE49-F238E27FC236}">
                    <a16:creationId xmlns:a16="http://schemas.microsoft.com/office/drawing/2014/main" id="{6C19688E-C5C5-6748-8A07-160AFA669F95}"/>
                  </a:ext>
                </a:extLst>
              </p:cNvPr>
              <p:cNvCxnSpPr/>
              <p:nvPr/>
            </p:nvCxnSpPr>
            <p:spPr>
              <a:xfrm>
                <a:off x="3761770" y="3638774"/>
                <a:ext cx="254643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44F1E74-92CB-F24C-A4EC-076CDA63D03C}"/>
                  </a:ext>
                </a:extLst>
              </p:cNvPr>
              <p:cNvSpPr txBox="1"/>
              <p:nvPr/>
            </p:nvSpPr>
            <p:spPr>
              <a:xfrm>
                <a:off x="4852626" y="3229336"/>
                <a:ext cx="461665" cy="52285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</a:rPr>
                  <a:t>…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" name="直线连接符 14">
                <a:extLst>
                  <a:ext uri="{FF2B5EF4-FFF2-40B4-BE49-F238E27FC236}">
                    <a16:creationId xmlns:a16="http://schemas.microsoft.com/office/drawing/2014/main" id="{2BC5DEC6-5E69-C94B-B996-32089FD3C951}"/>
                  </a:ext>
                </a:extLst>
              </p:cNvPr>
              <p:cNvCxnSpPr>
                <a:stCxn id="8" idx="0"/>
              </p:cNvCxnSpPr>
              <p:nvPr/>
            </p:nvCxnSpPr>
            <p:spPr>
              <a:xfrm flipH="1">
                <a:off x="5034985" y="2546430"/>
                <a:ext cx="3" cy="56948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B2E513FA-12AB-B346-AA85-42A21B17A2E2}"/>
                  </a:ext>
                </a:extLst>
              </p:cNvPr>
              <p:cNvCxnSpPr/>
              <p:nvPr/>
            </p:nvCxnSpPr>
            <p:spPr>
              <a:xfrm flipH="1">
                <a:off x="4404165" y="2560800"/>
                <a:ext cx="3" cy="56948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002421FA-14BF-7D4C-BA54-0CF5982297D3}"/>
                  </a:ext>
                </a:extLst>
              </p:cNvPr>
              <p:cNvCxnSpPr/>
              <p:nvPr/>
            </p:nvCxnSpPr>
            <p:spPr>
              <a:xfrm flipH="1">
                <a:off x="5665802" y="2559404"/>
                <a:ext cx="3" cy="56948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18">
                <a:extLst>
                  <a:ext uri="{FF2B5EF4-FFF2-40B4-BE49-F238E27FC236}">
                    <a16:creationId xmlns:a16="http://schemas.microsoft.com/office/drawing/2014/main" id="{1CC4C6C0-5AE8-D043-9A42-BEE4AECF4DCA}"/>
                  </a:ext>
                </a:extLst>
              </p:cNvPr>
              <p:cNvCxnSpPr/>
              <p:nvPr/>
            </p:nvCxnSpPr>
            <p:spPr>
              <a:xfrm>
                <a:off x="4404165" y="3638774"/>
                <a:ext cx="0" cy="27346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8A54F147-D239-E449-8094-3B3A1C3D8E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4985" y="3630691"/>
                <a:ext cx="0" cy="3078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655F6189-5F1A-EB48-83C5-D726B260EED7}"/>
                  </a:ext>
                </a:extLst>
              </p:cNvPr>
              <p:cNvCxnSpPr/>
              <p:nvPr/>
            </p:nvCxnSpPr>
            <p:spPr>
              <a:xfrm>
                <a:off x="5689471" y="3630691"/>
                <a:ext cx="0" cy="27346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8A33950-A924-704D-9CCD-21898E4A8A4D}"/>
                </a:ext>
              </a:extLst>
            </p:cNvPr>
            <p:cNvSpPr txBox="1"/>
            <p:nvPr/>
          </p:nvSpPr>
          <p:spPr>
            <a:xfrm>
              <a:off x="3393690" y="4083993"/>
              <a:ext cx="384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L1 TLB(16 sets, 4 entries/set)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F27E611-F79F-3944-9BD8-41E35F118701}"/>
              </a:ext>
            </a:extLst>
          </p:cNvPr>
          <p:cNvGrpSpPr/>
          <p:nvPr/>
        </p:nvGrpSpPr>
        <p:grpSpPr>
          <a:xfrm>
            <a:off x="7649727" y="2753804"/>
            <a:ext cx="3841201" cy="1920333"/>
            <a:chOff x="7234756" y="1529854"/>
            <a:chExt cx="3841201" cy="1920333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BEF8AE4F-9BD3-4646-967F-EAE5FD7868D6}"/>
                </a:ext>
              </a:extLst>
            </p:cNvPr>
            <p:cNvGrpSpPr/>
            <p:nvPr/>
          </p:nvGrpSpPr>
          <p:grpSpPr>
            <a:xfrm>
              <a:off x="7234756" y="1543292"/>
              <a:ext cx="3841201" cy="1906895"/>
              <a:chOff x="3393690" y="2546430"/>
              <a:chExt cx="3841201" cy="1906895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E5083529-356B-824E-89AF-9DEF785C373F}"/>
                  </a:ext>
                </a:extLst>
              </p:cNvPr>
              <p:cNvGrpSpPr/>
              <p:nvPr/>
            </p:nvGrpSpPr>
            <p:grpSpPr>
              <a:xfrm>
                <a:off x="3750197" y="2546430"/>
                <a:ext cx="2569581" cy="1392121"/>
                <a:chOff x="3750197" y="2546430"/>
                <a:chExt cx="2569581" cy="1392121"/>
              </a:xfrm>
            </p:grpSpPr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CD27EAD9-8D86-8544-A15F-D7998C167E33}"/>
                    </a:ext>
                  </a:extLst>
                </p:cNvPr>
                <p:cNvSpPr/>
                <p:nvPr/>
              </p:nvSpPr>
              <p:spPr>
                <a:xfrm>
                  <a:off x="3773347" y="2546430"/>
                  <a:ext cx="2523281" cy="1365813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kumimoji="1" lang="zh-CN" altLang="en-US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5" name="直线连接符 34">
                  <a:extLst>
                    <a:ext uri="{FF2B5EF4-FFF2-40B4-BE49-F238E27FC236}">
                      <a16:creationId xmlns:a16="http://schemas.microsoft.com/office/drawing/2014/main" id="{5FE7943C-042D-C147-844F-C125196A5123}"/>
                    </a:ext>
                  </a:extLst>
                </p:cNvPr>
                <p:cNvCxnSpPr/>
                <p:nvPr/>
              </p:nvCxnSpPr>
              <p:spPr>
                <a:xfrm>
                  <a:off x="3750197" y="2824223"/>
                  <a:ext cx="25464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线连接符 35">
                  <a:extLst>
                    <a:ext uri="{FF2B5EF4-FFF2-40B4-BE49-F238E27FC236}">
                      <a16:creationId xmlns:a16="http://schemas.microsoft.com/office/drawing/2014/main" id="{779B27CC-E121-6644-8296-56E2B00097C9}"/>
                    </a:ext>
                  </a:extLst>
                </p:cNvPr>
                <p:cNvCxnSpPr/>
                <p:nvPr/>
              </p:nvCxnSpPr>
              <p:spPr>
                <a:xfrm>
                  <a:off x="3773347" y="3115917"/>
                  <a:ext cx="25464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符 36">
                  <a:extLst>
                    <a:ext uri="{FF2B5EF4-FFF2-40B4-BE49-F238E27FC236}">
                      <a16:creationId xmlns:a16="http://schemas.microsoft.com/office/drawing/2014/main" id="{55997649-7F4C-654B-9D0C-6C8595C60BA2}"/>
                    </a:ext>
                  </a:extLst>
                </p:cNvPr>
                <p:cNvCxnSpPr/>
                <p:nvPr/>
              </p:nvCxnSpPr>
              <p:spPr>
                <a:xfrm>
                  <a:off x="3761770" y="3638774"/>
                  <a:ext cx="25464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78126722-6992-8643-840D-B0D16E16A8B9}"/>
                    </a:ext>
                  </a:extLst>
                </p:cNvPr>
                <p:cNvSpPr txBox="1"/>
                <p:nvPr/>
              </p:nvSpPr>
              <p:spPr>
                <a:xfrm>
                  <a:off x="4852626" y="3229336"/>
                  <a:ext cx="461665" cy="52285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kumimoji="1" lang="en-US" altLang="zh-CN" dirty="0">
                      <a:solidFill>
                        <a:schemeClr val="bg1"/>
                      </a:solidFill>
                    </a:rPr>
                    <a:t>…</a:t>
                  </a:r>
                  <a:endParaRPr kumimoji="1" lang="zh-CN" altLang="en-US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9" name="直线连接符 38">
                  <a:extLst>
                    <a:ext uri="{FF2B5EF4-FFF2-40B4-BE49-F238E27FC236}">
                      <a16:creationId xmlns:a16="http://schemas.microsoft.com/office/drawing/2014/main" id="{EAB94111-AF74-714E-8269-F18CF556C6D3}"/>
                    </a:ext>
                  </a:extLst>
                </p:cNvPr>
                <p:cNvCxnSpPr>
                  <a:cxnSpLocks/>
                  <a:stCxn id="34" idx="0"/>
                </p:cNvCxnSpPr>
                <p:nvPr/>
              </p:nvCxnSpPr>
              <p:spPr>
                <a:xfrm flipH="1">
                  <a:off x="5034985" y="2546430"/>
                  <a:ext cx="3" cy="569487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符 39">
                  <a:extLst>
                    <a:ext uri="{FF2B5EF4-FFF2-40B4-BE49-F238E27FC236}">
                      <a16:creationId xmlns:a16="http://schemas.microsoft.com/office/drawing/2014/main" id="{4E2D3946-1930-4043-9086-EDE0BACF681C}"/>
                    </a:ext>
                  </a:extLst>
                </p:cNvPr>
                <p:cNvCxnSpPr/>
                <p:nvPr/>
              </p:nvCxnSpPr>
              <p:spPr>
                <a:xfrm flipH="1">
                  <a:off x="4404165" y="2560800"/>
                  <a:ext cx="3" cy="569487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符 40">
                  <a:extLst>
                    <a:ext uri="{FF2B5EF4-FFF2-40B4-BE49-F238E27FC236}">
                      <a16:creationId xmlns:a16="http://schemas.microsoft.com/office/drawing/2014/main" id="{87D51670-7A98-7146-9EF4-83CAA5F06428}"/>
                    </a:ext>
                  </a:extLst>
                </p:cNvPr>
                <p:cNvCxnSpPr/>
                <p:nvPr/>
              </p:nvCxnSpPr>
              <p:spPr>
                <a:xfrm flipH="1">
                  <a:off x="5665802" y="2559404"/>
                  <a:ext cx="3" cy="569487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符 41">
                  <a:extLst>
                    <a:ext uri="{FF2B5EF4-FFF2-40B4-BE49-F238E27FC236}">
                      <a16:creationId xmlns:a16="http://schemas.microsoft.com/office/drawing/2014/main" id="{8778C248-ED38-5848-A0AF-8BB412DBA13E}"/>
                    </a:ext>
                  </a:extLst>
                </p:cNvPr>
                <p:cNvCxnSpPr/>
                <p:nvPr/>
              </p:nvCxnSpPr>
              <p:spPr>
                <a:xfrm>
                  <a:off x="4404165" y="3638774"/>
                  <a:ext cx="0" cy="27346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符 42">
                  <a:extLst>
                    <a:ext uri="{FF2B5EF4-FFF2-40B4-BE49-F238E27FC236}">
                      <a16:creationId xmlns:a16="http://schemas.microsoft.com/office/drawing/2014/main" id="{FBF01416-AF39-3547-B9FF-D2D1A0E48A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412" y="3630691"/>
                  <a:ext cx="0" cy="30786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线连接符 43">
                  <a:extLst>
                    <a:ext uri="{FF2B5EF4-FFF2-40B4-BE49-F238E27FC236}">
                      <a16:creationId xmlns:a16="http://schemas.microsoft.com/office/drawing/2014/main" id="{521D67B3-BCEA-CC46-BC3D-726337D94C78}"/>
                    </a:ext>
                  </a:extLst>
                </p:cNvPr>
                <p:cNvCxnSpPr/>
                <p:nvPr/>
              </p:nvCxnSpPr>
              <p:spPr>
                <a:xfrm>
                  <a:off x="5665802" y="3638774"/>
                  <a:ext cx="0" cy="27346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0BB2D9F-D201-C849-B89E-9EAADF6E5F5F}"/>
                  </a:ext>
                </a:extLst>
              </p:cNvPr>
              <p:cNvSpPr txBox="1"/>
              <p:nvPr/>
            </p:nvSpPr>
            <p:spPr>
              <a:xfrm>
                <a:off x="3393690" y="4083993"/>
                <a:ext cx="3841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L1 d-cache(64 sets, 8 lines/set)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72DEFA04-087B-364D-BD75-35840B64C7CD}"/>
                </a:ext>
              </a:extLst>
            </p:cNvPr>
            <p:cNvCxnSpPr>
              <a:cxnSpLocks/>
            </p:cNvCxnSpPr>
            <p:nvPr/>
          </p:nvCxnSpPr>
          <p:spPr>
            <a:xfrm>
              <a:off x="7937500" y="1556266"/>
              <a:ext cx="0" cy="5583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E2BD9856-80EE-7846-81AE-88AFFF268F79}"/>
                </a:ext>
              </a:extLst>
            </p:cNvPr>
            <p:cNvCxnSpPr>
              <a:cxnSpLocks/>
            </p:cNvCxnSpPr>
            <p:nvPr/>
          </p:nvCxnSpPr>
          <p:spPr>
            <a:xfrm>
              <a:off x="8547100" y="1529854"/>
              <a:ext cx="0" cy="5824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40CF1104-8F44-D243-8D1E-979B8A9ABC05}"/>
                </a:ext>
              </a:extLst>
            </p:cNvPr>
            <p:cNvCxnSpPr>
              <a:cxnSpLocks/>
            </p:cNvCxnSpPr>
            <p:nvPr/>
          </p:nvCxnSpPr>
          <p:spPr>
            <a:xfrm>
              <a:off x="9155491" y="1532163"/>
              <a:ext cx="0" cy="5824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7441BD3A-E4BB-A248-9B20-C1CC3B1959F9}"/>
                </a:ext>
              </a:extLst>
            </p:cNvPr>
            <p:cNvCxnSpPr>
              <a:cxnSpLocks/>
            </p:cNvCxnSpPr>
            <p:nvPr/>
          </p:nvCxnSpPr>
          <p:spPr>
            <a:xfrm>
              <a:off x="9836528" y="1545920"/>
              <a:ext cx="0" cy="5824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733130C5-D049-1B41-8308-E826D286408D}"/>
                </a:ext>
              </a:extLst>
            </p:cNvPr>
            <p:cNvCxnSpPr/>
            <p:nvPr/>
          </p:nvCxnSpPr>
          <p:spPr>
            <a:xfrm>
              <a:off x="7937500" y="2646508"/>
              <a:ext cx="0" cy="261429"/>
            </a:xfrm>
            <a:prstGeom prst="line">
              <a:avLst/>
            </a:prstGeom>
            <a:ln>
              <a:solidFill>
                <a:srgbClr val="1C1D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C5D3CE4A-2C2B-754E-8CF8-D83443577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47100" y="2627553"/>
              <a:ext cx="3175" cy="275531"/>
            </a:xfrm>
            <a:prstGeom prst="line">
              <a:avLst/>
            </a:prstGeom>
            <a:ln>
              <a:solidFill>
                <a:srgbClr val="1C1D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B65DDC17-7E7C-8F49-BC3B-40CF1178215E}"/>
                </a:ext>
              </a:extLst>
            </p:cNvPr>
            <p:cNvCxnSpPr>
              <a:cxnSpLocks/>
            </p:cNvCxnSpPr>
            <p:nvPr/>
          </p:nvCxnSpPr>
          <p:spPr>
            <a:xfrm>
              <a:off x="9155356" y="2635636"/>
              <a:ext cx="0" cy="299777"/>
            </a:xfrm>
            <a:prstGeom prst="line">
              <a:avLst/>
            </a:prstGeom>
            <a:ln>
              <a:solidFill>
                <a:srgbClr val="1C1D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0F791D0-50B2-8144-96FA-AE7B2D1C2295}"/>
                </a:ext>
              </a:extLst>
            </p:cNvPr>
            <p:cNvCxnSpPr>
              <a:cxnSpLocks/>
            </p:cNvCxnSpPr>
            <p:nvPr/>
          </p:nvCxnSpPr>
          <p:spPr>
            <a:xfrm>
              <a:off x="9836528" y="2627553"/>
              <a:ext cx="0" cy="332406"/>
            </a:xfrm>
            <a:prstGeom prst="line">
              <a:avLst/>
            </a:prstGeom>
            <a:ln>
              <a:solidFill>
                <a:srgbClr val="1C1D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A30964EA-1259-1949-BFD7-2E35D3C93718}"/>
              </a:ext>
            </a:extLst>
          </p:cNvPr>
          <p:cNvSpPr/>
          <p:nvPr/>
        </p:nvSpPr>
        <p:spPr>
          <a:xfrm>
            <a:off x="8881967" y="828418"/>
            <a:ext cx="1697759" cy="7605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L2, L3, </a:t>
            </a:r>
          </a:p>
          <a:p>
            <a:pPr algn="ctr"/>
            <a:r>
              <a:rPr kumimoji="1" lang="en-US" altLang="zh-CN" dirty="0"/>
              <a:t>main memory</a:t>
            </a:r>
            <a:endParaRPr kumimoji="1" lang="zh-CN" altLang="en-US" dirty="0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BC6A688A-034D-6A40-BDEF-E9F948D8EFF5}"/>
              </a:ext>
            </a:extLst>
          </p:cNvPr>
          <p:cNvGrpSpPr/>
          <p:nvPr/>
        </p:nvGrpSpPr>
        <p:grpSpPr>
          <a:xfrm>
            <a:off x="775897" y="5357813"/>
            <a:ext cx="587430" cy="1245249"/>
            <a:chOff x="1402896" y="5076721"/>
            <a:chExt cx="587430" cy="1245249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0FAF367-F0B5-914D-A67A-632B8603A7D6}"/>
                </a:ext>
              </a:extLst>
            </p:cNvPr>
            <p:cNvSpPr/>
            <p:nvPr/>
          </p:nvSpPr>
          <p:spPr>
            <a:xfrm>
              <a:off x="1402896" y="5076721"/>
              <a:ext cx="583324" cy="1245249"/>
            </a:xfrm>
            <a:custGeom>
              <a:avLst/>
              <a:gdLst>
                <a:gd name="connsiteX0" fmla="*/ 0 w 583324"/>
                <a:gd name="connsiteY0" fmla="*/ 0 h 1229711"/>
                <a:gd name="connsiteX1" fmla="*/ 583324 w 583324"/>
                <a:gd name="connsiteY1" fmla="*/ 0 h 1229711"/>
                <a:gd name="connsiteX2" fmla="*/ 583324 w 583324"/>
                <a:gd name="connsiteY2" fmla="*/ 1229711 h 1229711"/>
                <a:gd name="connsiteX3" fmla="*/ 0 w 583324"/>
                <a:gd name="connsiteY3" fmla="*/ 1229711 h 1229711"/>
                <a:gd name="connsiteX4" fmla="*/ 0 w 583324"/>
                <a:gd name="connsiteY4" fmla="*/ 0 h 1229711"/>
                <a:gd name="connsiteX0" fmla="*/ 0 w 583324"/>
                <a:gd name="connsiteY0" fmla="*/ 15538 h 1245249"/>
                <a:gd name="connsiteX1" fmla="*/ 583324 w 583324"/>
                <a:gd name="connsiteY1" fmla="*/ 15538 h 1245249"/>
                <a:gd name="connsiteX2" fmla="*/ 567128 w 583324"/>
                <a:gd name="connsiteY2" fmla="*/ 0 h 1245249"/>
                <a:gd name="connsiteX3" fmla="*/ 583324 w 583324"/>
                <a:gd name="connsiteY3" fmla="*/ 1245249 h 1245249"/>
                <a:gd name="connsiteX4" fmla="*/ 0 w 583324"/>
                <a:gd name="connsiteY4" fmla="*/ 1245249 h 1245249"/>
                <a:gd name="connsiteX5" fmla="*/ 0 w 583324"/>
                <a:gd name="connsiteY5" fmla="*/ 15538 h 124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3324" h="1245249">
                  <a:moveTo>
                    <a:pt x="0" y="15538"/>
                  </a:moveTo>
                  <a:lnTo>
                    <a:pt x="583324" y="15538"/>
                  </a:lnTo>
                  <a:lnTo>
                    <a:pt x="567128" y="0"/>
                  </a:lnTo>
                  <a:lnTo>
                    <a:pt x="583324" y="1245249"/>
                  </a:lnTo>
                  <a:lnTo>
                    <a:pt x="0" y="1245249"/>
                  </a:lnTo>
                  <a:lnTo>
                    <a:pt x="0" y="15538"/>
                  </a:lnTo>
                  <a:close/>
                </a:path>
              </a:pathLst>
            </a:custGeom>
            <a:solidFill>
              <a:srgbClr val="B3A0A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38AD49E-9AAE-C84A-8006-6516E01AFAF2}"/>
                </a:ext>
              </a:extLst>
            </p:cNvPr>
            <p:cNvSpPr/>
            <p:nvPr/>
          </p:nvSpPr>
          <p:spPr>
            <a:xfrm>
              <a:off x="1402896" y="5414963"/>
              <a:ext cx="583324" cy="2921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</a:rPr>
                <a:t>PTE</a:t>
              </a:r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63A2C78-CF86-0C43-B603-A7B96923FB59}"/>
                </a:ext>
              </a:extLst>
            </p:cNvPr>
            <p:cNvSpPr/>
            <p:nvPr/>
          </p:nvSpPr>
          <p:spPr>
            <a:xfrm>
              <a:off x="1407002" y="5414963"/>
              <a:ext cx="583324" cy="29215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</a:rPr>
                <a:t>PTE</a:t>
              </a:r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20A8400-D2C5-EA47-A5FC-CC79D0926AA3}"/>
              </a:ext>
            </a:extLst>
          </p:cNvPr>
          <p:cNvGrpSpPr/>
          <p:nvPr/>
        </p:nvGrpSpPr>
        <p:grpSpPr>
          <a:xfrm>
            <a:off x="1571625" y="5372100"/>
            <a:ext cx="593588" cy="1230961"/>
            <a:chOff x="1396738" y="5091009"/>
            <a:chExt cx="593588" cy="123096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CE41180-6A56-2547-837D-91E1B724FA54}"/>
                </a:ext>
              </a:extLst>
            </p:cNvPr>
            <p:cNvSpPr/>
            <p:nvPr/>
          </p:nvSpPr>
          <p:spPr>
            <a:xfrm>
              <a:off x="1396738" y="5091009"/>
              <a:ext cx="589482" cy="1230961"/>
            </a:xfrm>
            <a:custGeom>
              <a:avLst/>
              <a:gdLst>
                <a:gd name="connsiteX0" fmla="*/ 0 w 583324"/>
                <a:gd name="connsiteY0" fmla="*/ 0 h 1229711"/>
                <a:gd name="connsiteX1" fmla="*/ 583324 w 583324"/>
                <a:gd name="connsiteY1" fmla="*/ 0 h 1229711"/>
                <a:gd name="connsiteX2" fmla="*/ 583324 w 583324"/>
                <a:gd name="connsiteY2" fmla="*/ 1229711 h 1229711"/>
                <a:gd name="connsiteX3" fmla="*/ 0 w 583324"/>
                <a:gd name="connsiteY3" fmla="*/ 1229711 h 1229711"/>
                <a:gd name="connsiteX4" fmla="*/ 0 w 583324"/>
                <a:gd name="connsiteY4" fmla="*/ 0 h 1229711"/>
                <a:gd name="connsiteX0" fmla="*/ 6158 w 589482"/>
                <a:gd name="connsiteY0" fmla="*/ 1250 h 1230961"/>
                <a:gd name="connsiteX1" fmla="*/ 0 w 589482"/>
                <a:gd name="connsiteY1" fmla="*/ 0 h 1230961"/>
                <a:gd name="connsiteX2" fmla="*/ 589482 w 589482"/>
                <a:gd name="connsiteY2" fmla="*/ 1250 h 1230961"/>
                <a:gd name="connsiteX3" fmla="*/ 589482 w 589482"/>
                <a:gd name="connsiteY3" fmla="*/ 1230961 h 1230961"/>
                <a:gd name="connsiteX4" fmla="*/ 6158 w 589482"/>
                <a:gd name="connsiteY4" fmla="*/ 1230961 h 1230961"/>
                <a:gd name="connsiteX5" fmla="*/ 6158 w 589482"/>
                <a:gd name="connsiteY5" fmla="*/ 1250 h 123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9482" h="1230961">
                  <a:moveTo>
                    <a:pt x="6158" y="1250"/>
                  </a:moveTo>
                  <a:lnTo>
                    <a:pt x="0" y="0"/>
                  </a:lnTo>
                  <a:lnTo>
                    <a:pt x="589482" y="1250"/>
                  </a:lnTo>
                  <a:lnTo>
                    <a:pt x="589482" y="1230961"/>
                  </a:lnTo>
                  <a:lnTo>
                    <a:pt x="6158" y="1230961"/>
                  </a:lnTo>
                  <a:lnTo>
                    <a:pt x="6158" y="1250"/>
                  </a:lnTo>
                  <a:close/>
                </a:path>
              </a:pathLst>
            </a:custGeom>
            <a:solidFill>
              <a:srgbClr val="B3A0A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6971CB9-1233-B843-B0F1-86CB45389AAA}"/>
                </a:ext>
              </a:extLst>
            </p:cNvPr>
            <p:cNvSpPr/>
            <p:nvPr/>
          </p:nvSpPr>
          <p:spPr>
            <a:xfrm>
              <a:off x="1402896" y="5414963"/>
              <a:ext cx="583324" cy="2921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</a:rPr>
                <a:t>PTE</a:t>
              </a:r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5DFD656-2AF6-7146-9C8B-06D4D440DC81}"/>
                </a:ext>
              </a:extLst>
            </p:cNvPr>
            <p:cNvSpPr/>
            <p:nvPr/>
          </p:nvSpPr>
          <p:spPr>
            <a:xfrm>
              <a:off x="1407002" y="5414963"/>
              <a:ext cx="583324" cy="29215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</a:rPr>
                <a:t>PTE</a:t>
              </a:r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26E1A56A-B20E-BA41-9DDE-B7634EE6AC30}"/>
              </a:ext>
            </a:extLst>
          </p:cNvPr>
          <p:cNvGrpSpPr/>
          <p:nvPr/>
        </p:nvGrpSpPr>
        <p:grpSpPr>
          <a:xfrm>
            <a:off x="2385591" y="5373350"/>
            <a:ext cx="583324" cy="1229711"/>
            <a:chOff x="1402896" y="5092259"/>
            <a:chExt cx="583324" cy="1229711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F2CCE48-7CA1-094D-8D6F-F7491250039C}"/>
                </a:ext>
              </a:extLst>
            </p:cNvPr>
            <p:cNvSpPr/>
            <p:nvPr/>
          </p:nvSpPr>
          <p:spPr>
            <a:xfrm>
              <a:off x="1402896" y="5092259"/>
              <a:ext cx="583324" cy="1229711"/>
            </a:xfrm>
            <a:prstGeom prst="rect">
              <a:avLst/>
            </a:prstGeom>
            <a:solidFill>
              <a:srgbClr val="B3A0A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7EE3605-AC7B-B64A-B8AE-700916FDF927}"/>
                </a:ext>
              </a:extLst>
            </p:cNvPr>
            <p:cNvSpPr/>
            <p:nvPr/>
          </p:nvSpPr>
          <p:spPr>
            <a:xfrm>
              <a:off x="1402896" y="5414963"/>
              <a:ext cx="583324" cy="2921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</a:rPr>
                <a:t>PTE</a:t>
              </a:r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9DF3277-6B40-3547-B2E9-3469664376AB}"/>
                </a:ext>
              </a:extLst>
            </p:cNvPr>
            <p:cNvSpPr/>
            <p:nvPr/>
          </p:nvSpPr>
          <p:spPr>
            <a:xfrm>
              <a:off x="1407002" y="5414964"/>
              <a:ext cx="579218" cy="29215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</a:rPr>
                <a:t>PTE</a:t>
              </a:r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FFE687FC-7A8B-B846-9EA4-720A23C2DD81}"/>
              </a:ext>
            </a:extLst>
          </p:cNvPr>
          <p:cNvGrpSpPr/>
          <p:nvPr/>
        </p:nvGrpSpPr>
        <p:grpSpPr>
          <a:xfrm>
            <a:off x="3189293" y="5373350"/>
            <a:ext cx="583324" cy="1229711"/>
            <a:chOff x="1402896" y="5092259"/>
            <a:chExt cx="583324" cy="1229711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82A6E3C0-178C-4942-8178-FDEB48EB726A}"/>
                </a:ext>
              </a:extLst>
            </p:cNvPr>
            <p:cNvSpPr/>
            <p:nvPr/>
          </p:nvSpPr>
          <p:spPr>
            <a:xfrm>
              <a:off x="1402896" y="5092259"/>
              <a:ext cx="583324" cy="1229711"/>
            </a:xfrm>
            <a:prstGeom prst="rect">
              <a:avLst/>
            </a:prstGeom>
            <a:solidFill>
              <a:srgbClr val="B3A0A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F046D3A-25B2-5941-8A0D-7C87DD399632}"/>
                </a:ext>
              </a:extLst>
            </p:cNvPr>
            <p:cNvSpPr/>
            <p:nvPr/>
          </p:nvSpPr>
          <p:spPr>
            <a:xfrm>
              <a:off x="1402896" y="5414963"/>
              <a:ext cx="583324" cy="2921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</a:rPr>
                <a:t>PTE</a:t>
              </a:r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F46A1A1E-8243-CC4F-A153-F30128188FB2}"/>
                </a:ext>
              </a:extLst>
            </p:cNvPr>
            <p:cNvSpPr/>
            <p:nvPr/>
          </p:nvSpPr>
          <p:spPr>
            <a:xfrm>
              <a:off x="1407002" y="5414963"/>
              <a:ext cx="579218" cy="29215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</a:rPr>
                <a:t>PTE</a:t>
              </a:r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8FE47F8F-1FAB-FE46-82C8-B712F0F334C3}"/>
              </a:ext>
            </a:extLst>
          </p:cNvPr>
          <p:cNvSpPr/>
          <p:nvPr/>
        </p:nvSpPr>
        <p:spPr>
          <a:xfrm>
            <a:off x="5723114" y="995744"/>
            <a:ext cx="2311673" cy="417247"/>
          </a:xfrm>
          <a:prstGeom prst="rect">
            <a:avLst/>
          </a:prstGeom>
          <a:solidFill>
            <a:schemeClr val="tx1"/>
          </a:solidFill>
          <a:ln>
            <a:solidFill>
              <a:srgbClr val="1C1D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RESULT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FF93B9F-6D18-ED4A-850F-45D7B0CCF8D5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1835545" y="1498680"/>
            <a:ext cx="0" cy="173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42684F0E-236B-B34D-A43C-DE2B56889782}"/>
              </a:ext>
            </a:extLst>
          </p:cNvPr>
          <p:cNvGrpSpPr/>
          <p:nvPr/>
        </p:nvGrpSpPr>
        <p:grpSpPr>
          <a:xfrm>
            <a:off x="775897" y="1672362"/>
            <a:ext cx="2119296" cy="403665"/>
            <a:chOff x="1108930" y="1686732"/>
            <a:chExt cx="2119296" cy="403665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D4B7D0B4-1268-364F-B72A-41EA7B0473BC}"/>
                </a:ext>
              </a:extLst>
            </p:cNvPr>
            <p:cNvSpPr/>
            <p:nvPr/>
          </p:nvSpPr>
          <p:spPr>
            <a:xfrm>
              <a:off x="1108930" y="1686732"/>
              <a:ext cx="2119295" cy="40366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0ED2C3F-0D73-194C-99E7-9FC1E50BA51A}"/>
                </a:ext>
              </a:extLst>
            </p:cNvPr>
            <p:cNvSpPr/>
            <p:nvPr/>
          </p:nvSpPr>
          <p:spPr>
            <a:xfrm>
              <a:off x="1108930" y="1702722"/>
              <a:ext cx="1431773" cy="36884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VPN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DDB9DDF6-EA87-7341-9A22-16F39DF1C7FB}"/>
                </a:ext>
              </a:extLst>
            </p:cNvPr>
            <p:cNvSpPr/>
            <p:nvPr/>
          </p:nvSpPr>
          <p:spPr>
            <a:xfrm>
              <a:off x="2544684" y="1702722"/>
              <a:ext cx="683542" cy="36884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VPO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E5F1F7CD-96A8-F74A-B3D0-9FDF300DEFFA}"/>
              </a:ext>
            </a:extLst>
          </p:cNvPr>
          <p:cNvGrpSpPr/>
          <p:nvPr/>
        </p:nvGrpSpPr>
        <p:grpSpPr>
          <a:xfrm>
            <a:off x="1108930" y="2384958"/>
            <a:ext cx="1442502" cy="378535"/>
            <a:chOff x="1108930" y="2384958"/>
            <a:chExt cx="1442502" cy="378535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886F6F8C-4362-BD4D-ABD7-761BE9BBD29F}"/>
                </a:ext>
              </a:extLst>
            </p:cNvPr>
            <p:cNvSpPr/>
            <p:nvPr/>
          </p:nvSpPr>
          <p:spPr>
            <a:xfrm>
              <a:off x="1119659" y="2384958"/>
              <a:ext cx="1431773" cy="36884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368FE1E6-9ED7-DB47-8623-C7C06F429774}"/>
                </a:ext>
              </a:extLst>
            </p:cNvPr>
            <p:cNvGrpSpPr/>
            <p:nvPr/>
          </p:nvGrpSpPr>
          <p:grpSpPr>
            <a:xfrm>
              <a:off x="1108930" y="2384958"/>
              <a:ext cx="1439498" cy="378535"/>
              <a:chOff x="1454682" y="2382477"/>
              <a:chExt cx="1439498" cy="378535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1BE6B2C5-1D52-BA46-AC4B-893745F1B1A0}"/>
                  </a:ext>
                </a:extLst>
              </p:cNvPr>
              <p:cNvSpPr/>
              <p:nvPr/>
            </p:nvSpPr>
            <p:spPr>
              <a:xfrm>
                <a:off x="1454682" y="2392164"/>
                <a:ext cx="1431773" cy="36884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1C1D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7264EB8B-BC7D-4A45-B892-E3443A82876A}"/>
                  </a:ext>
                </a:extLst>
              </p:cNvPr>
              <p:cNvSpPr/>
              <p:nvPr/>
            </p:nvSpPr>
            <p:spPr>
              <a:xfrm>
                <a:off x="1462406" y="2387222"/>
                <a:ext cx="1078297" cy="36884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1C1D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</a:rPr>
                  <a:t>TLBT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17617E17-78A6-EB4B-80E0-0A6DC3BBDA63}"/>
                  </a:ext>
                </a:extLst>
              </p:cNvPr>
              <p:cNvSpPr/>
              <p:nvPr/>
            </p:nvSpPr>
            <p:spPr>
              <a:xfrm>
                <a:off x="2542616" y="2382477"/>
                <a:ext cx="351564" cy="36884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1C1D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bg1"/>
                    </a:solidFill>
                  </a:rPr>
                  <a:t>TLBI</a:t>
                </a:r>
                <a:endParaRPr kumimoji="1"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A9D60956-FA74-ED4A-8D11-DC4AB0368BC2}"/>
              </a:ext>
            </a:extLst>
          </p:cNvPr>
          <p:cNvGrpSpPr/>
          <p:nvPr/>
        </p:nvGrpSpPr>
        <p:grpSpPr>
          <a:xfrm>
            <a:off x="635059" y="4109451"/>
            <a:ext cx="2078890" cy="368848"/>
            <a:chOff x="1681124" y="4186296"/>
            <a:chExt cx="1322349" cy="368848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F3A8B5B-9700-4840-BFCD-B8E975C2E1AE}"/>
                </a:ext>
              </a:extLst>
            </p:cNvPr>
            <p:cNvSpPr/>
            <p:nvPr/>
          </p:nvSpPr>
          <p:spPr>
            <a:xfrm>
              <a:off x="1681124" y="4186296"/>
              <a:ext cx="1322349" cy="36884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CA47A840-4CB7-0445-B7EA-A3E8A4CE87E2}"/>
                </a:ext>
              </a:extLst>
            </p:cNvPr>
            <p:cNvSpPr/>
            <p:nvPr/>
          </p:nvSpPr>
          <p:spPr>
            <a:xfrm>
              <a:off x="1681124" y="4186296"/>
              <a:ext cx="332610" cy="36884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VPN1</a:t>
              </a:r>
              <a:endParaRPr kumimoji="1" lang="zh-CN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E5A87D70-3700-8C46-948D-543AE8762FC6}"/>
                </a:ext>
              </a:extLst>
            </p:cNvPr>
            <p:cNvSpPr/>
            <p:nvPr/>
          </p:nvSpPr>
          <p:spPr>
            <a:xfrm>
              <a:off x="2013417" y="4197560"/>
              <a:ext cx="325471" cy="35758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VPN2</a:t>
              </a:r>
              <a:endParaRPr kumimoji="1" lang="zh-CN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58EB3730-97F4-1346-8A72-0B3BB701E8A7}"/>
                </a:ext>
              </a:extLst>
            </p:cNvPr>
            <p:cNvSpPr/>
            <p:nvPr/>
          </p:nvSpPr>
          <p:spPr>
            <a:xfrm>
              <a:off x="2338888" y="4186296"/>
              <a:ext cx="332610" cy="36884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VPN3</a:t>
              </a:r>
              <a:endParaRPr kumimoji="1" lang="zh-CN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0E34A2F-809B-B14B-A283-C595CBD15254}"/>
                </a:ext>
              </a:extLst>
            </p:cNvPr>
            <p:cNvSpPr/>
            <p:nvPr/>
          </p:nvSpPr>
          <p:spPr>
            <a:xfrm>
              <a:off x="2670863" y="4186296"/>
              <a:ext cx="332610" cy="36884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VPN4</a:t>
              </a:r>
              <a:endParaRPr kumimoji="1" lang="zh-CN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F791A464-8235-874A-93DE-77664F574E5F}"/>
              </a:ext>
            </a:extLst>
          </p:cNvPr>
          <p:cNvGrpSpPr/>
          <p:nvPr/>
        </p:nvGrpSpPr>
        <p:grpSpPr>
          <a:xfrm>
            <a:off x="5915589" y="4981371"/>
            <a:ext cx="2483796" cy="406943"/>
            <a:chOff x="5915589" y="4981371"/>
            <a:chExt cx="2483796" cy="406943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65DCCAE1-794A-1046-9B58-397478557B0D}"/>
                </a:ext>
              </a:extLst>
            </p:cNvPr>
            <p:cNvGrpSpPr/>
            <p:nvPr/>
          </p:nvGrpSpPr>
          <p:grpSpPr>
            <a:xfrm>
              <a:off x="5915589" y="4984649"/>
              <a:ext cx="2483796" cy="403665"/>
              <a:chOff x="5915589" y="4984649"/>
              <a:chExt cx="2483796" cy="403665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E2C976F2-F774-E64B-8E33-F1B82FF9082D}"/>
                  </a:ext>
                </a:extLst>
              </p:cNvPr>
              <p:cNvSpPr/>
              <p:nvPr/>
            </p:nvSpPr>
            <p:spPr>
              <a:xfrm>
                <a:off x="5915589" y="4984649"/>
                <a:ext cx="2483796" cy="4036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1C1D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C6B79DA6-0DFE-8646-BB40-A22F21BD5060}"/>
                  </a:ext>
                </a:extLst>
              </p:cNvPr>
              <p:cNvSpPr/>
              <p:nvPr/>
            </p:nvSpPr>
            <p:spPr>
              <a:xfrm>
                <a:off x="5915589" y="4984649"/>
                <a:ext cx="1734138" cy="40366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1C1D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</a:rPr>
                  <a:t>PPN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E1CB7A09-E884-284E-9CEB-551A32F80A06}"/>
                </a:ext>
              </a:extLst>
            </p:cNvPr>
            <p:cNvSpPr/>
            <p:nvPr/>
          </p:nvSpPr>
          <p:spPr>
            <a:xfrm>
              <a:off x="7649727" y="4981371"/>
              <a:ext cx="749658" cy="40694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PPO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8626D43-2793-E343-AFCA-7D6BAE8F3E0A}"/>
              </a:ext>
            </a:extLst>
          </p:cNvPr>
          <p:cNvGrpSpPr/>
          <p:nvPr/>
        </p:nvGrpSpPr>
        <p:grpSpPr>
          <a:xfrm>
            <a:off x="8543819" y="4996980"/>
            <a:ext cx="2497760" cy="409979"/>
            <a:chOff x="8881967" y="4981371"/>
            <a:chExt cx="2497760" cy="409979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16638EF-DDBB-E140-8B5B-B9CE51E79F64}"/>
                </a:ext>
              </a:extLst>
            </p:cNvPr>
            <p:cNvSpPr/>
            <p:nvPr/>
          </p:nvSpPr>
          <p:spPr>
            <a:xfrm>
              <a:off x="8881967" y="4987685"/>
              <a:ext cx="2483796" cy="40366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2E31F873-4045-FF4E-92E1-8FD5998167E0}"/>
                </a:ext>
              </a:extLst>
            </p:cNvPr>
            <p:cNvSpPr/>
            <p:nvPr/>
          </p:nvSpPr>
          <p:spPr>
            <a:xfrm>
              <a:off x="8881967" y="4981371"/>
              <a:ext cx="1342538" cy="40028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CT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57797243-FD04-1747-8D43-D6ABF516C873}"/>
                </a:ext>
              </a:extLst>
            </p:cNvPr>
            <p:cNvSpPr/>
            <p:nvPr/>
          </p:nvSpPr>
          <p:spPr>
            <a:xfrm>
              <a:off x="10224505" y="4981371"/>
              <a:ext cx="605420" cy="40028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CI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96027654-8344-F240-902D-175074772B8B}"/>
                </a:ext>
              </a:extLst>
            </p:cNvPr>
            <p:cNvSpPr/>
            <p:nvPr/>
          </p:nvSpPr>
          <p:spPr>
            <a:xfrm>
              <a:off x="10829925" y="4981371"/>
              <a:ext cx="549802" cy="40028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C1D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CO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1" name="直线箭头连接符 130">
            <a:extLst>
              <a:ext uri="{FF2B5EF4-FFF2-40B4-BE49-F238E27FC236}">
                <a16:creationId xmlns:a16="http://schemas.microsoft.com/office/drawing/2014/main" id="{71EA9922-7939-7C42-B2F0-5DFE1D6EFDE4}"/>
              </a:ext>
            </a:extLst>
          </p:cNvPr>
          <p:cNvCxnSpPr>
            <a:stCxn id="93" idx="1"/>
            <a:endCxn id="7" idx="3"/>
          </p:cNvCxnSpPr>
          <p:nvPr/>
        </p:nvCxnSpPr>
        <p:spPr>
          <a:xfrm flipH="1">
            <a:off x="2787822" y="1204368"/>
            <a:ext cx="2935292" cy="2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>
            <a:extLst>
              <a:ext uri="{FF2B5EF4-FFF2-40B4-BE49-F238E27FC236}">
                <a16:creationId xmlns:a16="http://schemas.microsoft.com/office/drawing/2014/main" id="{1C152151-2C70-B944-8DAB-789579A970A3}"/>
              </a:ext>
            </a:extLst>
          </p:cNvPr>
          <p:cNvCxnSpPr>
            <a:stCxn id="61" idx="1"/>
            <a:endCxn id="93" idx="3"/>
          </p:cNvCxnSpPr>
          <p:nvPr/>
        </p:nvCxnSpPr>
        <p:spPr>
          <a:xfrm flipH="1" flipV="1">
            <a:off x="8034787" y="1204368"/>
            <a:ext cx="847180" cy="4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5279432F-AAC7-DB48-A13D-149822BE1642}"/>
              </a:ext>
            </a:extLst>
          </p:cNvPr>
          <p:cNvCxnSpPr>
            <a:stCxn id="124" idx="3"/>
            <a:endCxn id="126" idx="1"/>
          </p:cNvCxnSpPr>
          <p:nvPr/>
        </p:nvCxnSpPr>
        <p:spPr>
          <a:xfrm>
            <a:off x="8399385" y="5184842"/>
            <a:ext cx="144434" cy="12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567258EF-D636-7E4D-85FB-71784677C3A8}"/>
              </a:ext>
            </a:extLst>
          </p:cNvPr>
          <p:cNvCxnSpPr>
            <a:cxnSpLocks/>
          </p:cNvCxnSpPr>
          <p:nvPr/>
        </p:nvCxnSpPr>
        <p:spPr>
          <a:xfrm>
            <a:off x="1824817" y="2048590"/>
            <a:ext cx="0" cy="360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>
            <a:extLst>
              <a:ext uri="{FF2B5EF4-FFF2-40B4-BE49-F238E27FC236}">
                <a16:creationId xmlns:a16="http://schemas.microsoft.com/office/drawing/2014/main" id="{85033D1D-6648-1D44-851D-B582BE95DCBE}"/>
              </a:ext>
            </a:extLst>
          </p:cNvPr>
          <p:cNvCxnSpPr>
            <a:stCxn id="107" idx="0"/>
            <a:endCxn id="8" idx="0"/>
          </p:cNvCxnSpPr>
          <p:nvPr/>
        </p:nvCxnSpPr>
        <p:spPr>
          <a:xfrm rot="16200000" flipH="1">
            <a:off x="3162926" y="882579"/>
            <a:ext cx="366367" cy="3380615"/>
          </a:xfrm>
          <a:prstGeom prst="bentConnector3">
            <a:avLst>
              <a:gd name="adj1" fmla="val -623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肘形连接符 143">
            <a:extLst>
              <a:ext uri="{FF2B5EF4-FFF2-40B4-BE49-F238E27FC236}">
                <a16:creationId xmlns:a16="http://schemas.microsoft.com/office/drawing/2014/main" id="{1F321EE4-5C37-4E43-AA1C-D9D852193313}"/>
              </a:ext>
            </a:extLst>
          </p:cNvPr>
          <p:cNvCxnSpPr>
            <a:stCxn id="108" idx="2"/>
            <a:endCxn id="8" idx="1"/>
          </p:cNvCxnSpPr>
          <p:nvPr/>
        </p:nvCxnSpPr>
        <p:spPr>
          <a:xfrm rot="16200000" flipH="1">
            <a:off x="2731126" y="2395325"/>
            <a:ext cx="685171" cy="14021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肘形连接符 145">
            <a:extLst>
              <a:ext uri="{FF2B5EF4-FFF2-40B4-BE49-F238E27FC236}">
                <a16:creationId xmlns:a16="http://schemas.microsoft.com/office/drawing/2014/main" id="{42B6F6B2-64BB-3A4B-A717-40C98F6AE95F}"/>
              </a:ext>
            </a:extLst>
          </p:cNvPr>
          <p:cNvCxnSpPr>
            <a:stCxn id="8" idx="3"/>
            <a:endCxn id="122" idx="0"/>
          </p:cNvCxnSpPr>
          <p:nvPr/>
        </p:nvCxnSpPr>
        <p:spPr>
          <a:xfrm>
            <a:off x="6298058" y="3438977"/>
            <a:ext cx="484600" cy="15456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BBA547F5-8761-B946-90EB-FBC74F6E4F27}"/>
              </a:ext>
            </a:extLst>
          </p:cNvPr>
          <p:cNvCxnSpPr>
            <a:cxnSpLocks/>
            <a:endCxn id="110" idx="0"/>
          </p:cNvCxnSpPr>
          <p:nvPr/>
        </p:nvCxnSpPr>
        <p:spPr>
          <a:xfrm flipH="1">
            <a:off x="896511" y="2057200"/>
            <a:ext cx="18048" cy="2052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FBCBA8A5-F8F0-0040-BB1C-AE5F3C79E7B8}"/>
              </a:ext>
            </a:extLst>
          </p:cNvPr>
          <p:cNvSpPr txBox="1"/>
          <p:nvPr/>
        </p:nvSpPr>
        <p:spPr>
          <a:xfrm>
            <a:off x="-15934" y="5228501"/>
            <a:ext cx="65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CR3</a:t>
            </a:r>
            <a:endParaRPr kumimoji="1" lang="zh-CN" altLang="en-US" dirty="0"/>
          </a:p>
        </p:txBody>
      </p:sp>
      <p:cxnSp>
        <p:nvCxnSpPr>
          <p:cNvPr id="165" name="肘形连接符 164">
            <a:extLst>
              <a:ext uri="{FF2B5EF4-FFF2-40B4-BE49-F238E27FC236}">
                <a16:creationId xmlns:a16="http://schemas.microsoft.com/office/drawing/2014/main" id="{31254E59-C8D7-8F4A-97E8-441971D4D0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7712" y="4827095"/>
            <a:ext cx="910014" cy="212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>
            <a:extLst>
              <a:ext uri="{FF2B5EF4-FFF2-40B4-BE49-F238E27FC236}">
                <a16:creationId xmlns:a16="http://schemas.microsoft.com/office/drawing/2014/main" id="{0061B676-617B-A84E-9420-616CC805718B}"/>
              </a:ext>
            </a:extLst>
          </p:cNvPr>
          <p:cNvCxnSpPr>
            <a:cxnSpLocks/>
            <a:stCxn id="111" idx="2"/>
          </p:cNvCxnSpPr>
          <p:nvPr/>
        </p:nvCxnSpPr>
        <p:spPr>
          <a:xfrm rot="16200000" flipH="1">
            <a:off x="1169417" y="4722185"/>
            <a:ext cx="910016" cy="4222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>
            <a:extLst>
              <a:ext uri="{FF2B5EF4-FFF2-40B4-BE49-F238E27FC236}">
                <a16:creationId xmlns:a16="http://schemas.microsoft.com/office/drawing/2014/main" id="{A51368CA-E938-114F-AEEA-9B4B169B5E4B}"/>
              </a:ext>
            </a:extLst>
          </p:cNvPr>
          <p:cNvCxnSpPr>
            <a:stCxn id="112" idx="2"/>
          </p:cNvCxnSpPr>
          <p:nvPr/>
        </p:nvCxnSpPr>
        <p:spPr>
          <a:xfrm rot="16200000" flipH="1">
            <a:off x="1853437" y="4555455"/>
            <a:ext cx="895051" cy="740737"/>
          </a:xfrm>
          <a:prstGeom prst="bentConnector3">
            <a:avLst>
              <a:gd name="adj1" fmla="val 372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>
            <a:extLst>
              <a:ext uri="{FF2B5EF4-FFF2-40B4-BE49-F238E27FC236}">
                <a16:creationId xmlns:a16="http://schemas.microsoft.com/office/drawing/2014/main" id="{7E64559F-6146-0645-915E-42283E57EF3E}"/>
              </a:ext>
            </a:extLst>
          </p:cNvPr>
          <p:cNvCxnSpPr>
            <a:cxnSpLocks/>
            <a:stCxn id="113" idx="2"/>
            <a:endCxn id="77" idx="0"/>
          </p:cNvCxnSpPr>
          <p:nvPr/>
        </p:nvCxnSpPr>
        <p:spPr>
          <a:xfrm rot="16200000" flipH="1">
            <a:off x="2519201" y="4411595"/>
            <a:ext cx="895051" cy="1028457"/>
          </a:xfrm>
          <a:prstGeom prst="bentConnector3">
            <a:avLst>
              <a:gd name="adj1" fmla="val 228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>
            <a:extLst>
              <a:ext uri="{FF2B5EF4-FFF2-40B4-BE49-F238E27FC236}">
                <a16:creationId xmlns:a16="http://schemas.microsoft.com/office/drawing/2014/main" id="{652A79F7-7607-FA4F-B175-9F2BDFDB6B59}"/>
              </a:ext>
            </a:extLst>
          </p:cNvPr>
          <p:cNvCxnSpPr>
            <a:stCxn id="63" idx="3"/>
            <a:endCxn id="67" idx="1"/>
          </p:cNvCxnSpPr>
          <p:nvPr/>
        </p:nvCxnSpPr>
        <p:spPr>
          <a:xfrm flipV="1">
            <a:off x="1363327" y="5372100"/>
            <a:ext cx="208298" cy="470031"/>
          </a:xfrm>
          <a:prstGeom prst="bentConnector5">
            <a:avLst>
              <a:gd name="adj1" fmla="val 50000"/>
              <a:gd name="adj2" fmla="val 100000"/>
              <a:gd name="adj3" fmla="val 931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肘形连接符 187">
            <a:extLst>
              <a:ext uri="{FF2B5EF4-FFF2-40B4-BE49-F238E27FC236}">
                <a16:creationId xmlns:a16="http://schemas.microsoft.com/office/drawing/2014/main" id="{7C4FC0FC-53B8-7941-A9A6-2DFFC810B5B1}"/>
              </a:ext>
            </a:extLst>
          </p:cNvPr>
          <p:cNvCxnSpPr/>
          <p:nvPr/>
        </p:nvCxnSpPr>
        <p:spPr>
          <a:xfrm flipV="1">
            <a:off x="2173269" y="5381652"/>
            <a:ext cx="208298" cy="470031"/>
          </a:xfrm>
          <a:prstGeom prst="bentConnector5">
            <a:avLst>
              <a:gd name="adj1" fmla="val 50000"/>
              <a:gd name="adj2" fmla="val 100000"/>
              <a:gd name="adj3" fmla="val 931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肘形连接符 188">
            <a:extLst>
              <a:ext uri="{FF2B5EF4-FFF2-40B4-BE49-F238E27FC236}">
                <a16:creationId xmlns:a16="http://schemas.microsoft.com/office/drawing/2014/main" id="{897B89BF-AAC4-0947-9EDD-4426B27EAB32}"/>
              </a:ext>
            </a:extLst>
          </p:cNvPr>
          <p:cNvCxnSpPr/>
          <p:nvPr/>
        </p:nvCxnSpPr>
        <p:spPr>
          <a:xfrm flipV="1">
            <a:off x="2954231" y="5374210"/>
            <a:ext cx="208298" cy="470031"/>
          </a:xfrm>
          <a:prstGeom prst="bentConnector5">
            <a:avLst>
              <a:gd name="adj1" fmla="val 50000"/>
              <a:gd name="adj2" fmla="val 100000"/>
              <a:gd name="adj3" fmla="val 931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肘形连接符 193">
            <a:extLst>
              <a:ext uri="{FF2B5EF4-FFF2-40B4-BE49-F238E27FC236}">
                <a16:creationId xmlns:a16="http://schemas.microsoft.com/office/drawing/2014/main" id="{09E23A70-DBB6-F541-BFF7-329CE6DED8C6}"/>
              </a:ext>
            </a:extLst>
          </p:cNvPr>
          <p:cNvCxnSpPr>
            <a:stCxn id="79" idx="3"/>
            <a:endCxn id="122" idx="2"/>
          </p:cNvCxnSpPr>
          <p:nvPr/>
        </p:nvCxnSpPr>
        <p:spPr>
          <a:xfrm flipV="1">
            <a:off x="3772617" y="5388313"/>
            <a:ext cx="3010041" cy="4538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肘形连接符 195">
            <a:extLst>
              <a:ext uri="{FF2B5EF4-FFF2-40B4-BE49-F238E27FC236}">
                <a16:creationId xmlns:a16="http://schemas.microsoft.com/office/drawing/2014/main" id="{A9364849-24F4-EC46-9205-CA22B4C0B10F}"/>
              </a:ext>
            </a:extLst>
          </p:cNvPr>
          <p:cNvCxnSpPr>
            <a:stCxn id="103" idx="3"/>
            <a:endCxn id="124" idx="0"/>
          </p:cNvCxnSpPr>
          <p:nvPr/>
        </p:nvCxnSpPr>
        <p:spPr>
          <a:xfrm>
            <a:off x="2895193" y="1872776"/>
            <a:ext cx="5129363" cy="31085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线箭头连接符 199">
            <a:extLst>
              <a:ext uri="{FF2B5EF4-FFF2-40B4-BE49-F238E27FC236}">
                <a16:creationId xmlns:a16="http://schemas.microsoft.com/office/drawing/2014/main" id="{51D83E64-65EF-9E4E-864E-E445139B9B50}"/>
              </a:ext>
            </a:extLst>
          </p:cNvPr>
          <p:cNvCxnSpPr>
            <a:stCxn id="126" idx="0"/>
          </p:cNvCxnSpPr>
          <p:nvPr/>
        </p:nvCxnSpPr>
        <p:spPr>
          <a:xfrm flipV="1">
            <a:off x="9215088" y="4156747"/>
            <a:ext cx="9199" cy="840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连接符 201">
            <a:extLst>
              <a:ext uri="{FF2B5EF4-FFF2-40B4-BE49-F238E27FC236}">
                <a16:creationId xmlns:a16="http://schemas.microsoft.com/office/drawing/2014/main" id="{365FD978-E11E-C841-A794-09F5A6D282F6}"/>
              </a:ext>
            </a:extLst>
          </p:cNvPr>
          <p:cNvCxnSpPr>
            <a:stCxn id="127" idx="0"/>
            <a:endCxn id="34" idx="3"/>
          </p:cNvCxnSpPr>
          <p:nvPr/>
        </p:nvCxnSpPr>
        <p:spPr>
          <a:xfrm rot="5400000" flipH="1" flipV="1">
            <a:off x="9597451" y="4041766"/>
            <a:ext cx="1546831" cy="363598"/>
          </a:xfrm>
          <a:prstGeom prst="bentConnector4">
            <a:avLst>
              <a:gd name="adj1" fmla="val 15918"/>
              <a:gd name="adj2" fmla="val 2257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肘形连接符 204">
            <a:extLst>
              <a:ext uri="{FF2B5EF4-FFF2-40B4-BE49-F238E27FC236}">
                <a16:creationId xmlns:a16="http://schemas.microsoft.com/office/drawing/2014/main" id="{6A4B9746-0770-4149-B428-C27C219D31DC}"/>
              </a:ext>
            </a:extLst>
          </p:cNvPr>
          <p:cNvCxnSpPr>
            <a:stCxn id="128" idx="3"/>
            <a:endCxn id="61" idx="3"/>
          </p:cNvCxnSpPr>
          <p:nvPr/>
        </p:nvCxnSpPr>
        <p:spPr>
          <a:xfrm flipH="1" flipV="1">
            <a:off x="10579726" y="1208676"/>
            <a:ext cx="461853" cy="3988445"/>
          </a:xfrm>
          <a:prstGeom prst="bentConnector3">
            <a:avLst>
              <a:gd name="adj1" fmla="val -278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>
            <a:extLst>
              <a:ext uri="{FF2B5EF4-FFF2-40B4-BE49-F238E27FC236}">
                <a16:creationId xmlns:a16="http://schemas.microsoft.com/office/drawing/2014/main" id="{D5C01C8C-FB42-854A-A522-D84FC95018FC}"/>
              </a:ext>
            </a:extLst>
          </p:cNvPr>
          <p:cNvCxnSpPr>
            <a:stCxn id="34" idx="0"/>
            <a:endCxn id="93" idx="2"/>
          </p:cNvCxnSpPr>
          <p:nvPr/>
        </p:nvCxnSpPr>
        <p:spPr>
          <a:xfrm rot="16200000" flipV="1">
            <a:off x="7407863" y="884080"/>
            <a:ext cx="1354251" cy="2412074"/>
          </a:xfrm>
          <a:prstGeom prst="bentConnector3">
            <a:avLst>
              <a:gd name="adj1" fmla="val 774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5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1" grpId="0" animBg="1"/>
      <p:bldP spid="93" grpId="0" animBg="1"/>
      <p:bldP spid="159" grpId="0"/>
      <p:bldP spid="15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en-US" altLang="zh-CN" dirty="0"/>
              <a:t>Intel Core i7</a:t>
            </a:r>
            <a:r>
              <a:rPr kumimoji="1" lang="zh-CN" altLang="en-US" dirty="0"/>
              <a:t> 内存系统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822960" lvl="3" indent="0">
              <a:lnSpc>
                <a:spcPts val="2940"/>
              </a:lnSpc>
              <a:buNone/>
            </a:pPr>
            <a:endParaRPr kumimoji="1" lang="en-US" altLang="zh-CN" sz="2400" i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711233-44F7-D646-A8F3-E696EC58A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8" y="938150"/>
            <a:ext cx="9149327" cy="57271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1BABBE5-1D2E-B64E-BEEC-8F4BB2FE5466}"/>
              </a:ext>
            </a:extLst>
          </p:cNvPr>
          <p:cNvSpPr txBox="1"/>
          <p:nvPr/>
        </p:nvSpPr>
        <p:spPr>
          <a:xfrm>
            <a:off x="9535885" y="4891314"/>
            <a:ext cx="1596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CI+CO</a:t>
            </a:r>
            <a:r>
              <a:rPr kumimoji="1" lang="zh-CN" altLang="en-US" dirty="0"/>
              <a:t>和</a:t>
            </a:r>
            <a:r>
              <a:rPr kumimoji="1" lang="en-US" altLang="zh-CN" dirty="0"/>
              <a:t>PPO</a:t>
            </a:r>
            <a:r>
              <a:rPr kumimoji="1" lang="zh-CN" altLang="en-US" dirty="0"/>
              <a:t>长度一样，有什么好处</a:t>
            </a:r>
          </a:p>
        </p:txBody>
      </p:sp>
    </p:spTree>
    <p:extLst>
      <p:ext uri="{BB962C8B-B14F-4D97-AF65-F5344CB8AC3E}">
        <p14:creationId xmlns:p14="http://schemas.microsoft.com/office/powerpoint/2010/main" val="423144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页表项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这是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1-3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级页表的页表项，可以看到，除了存储下一级页表的</a:t>
            </a:r>
            <a:r>
              <a:rPr kumimoji="1" lang="zh-CN" altLang="en-US" sz="22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物理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基地址，还需要存储：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1005840" lvl="2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是否在内存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: P</a:t>
            </a:r>
          </a:p>
          <a:p>
            <a:pPr marL="1005840" lvl="2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权限：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R/W U/S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</a:t>
            </a:r>
            <a:r>
              <a:rPr kumimoji="1" lang="en-US" altLang="zh-CN" sz="22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(</a:t>
            </a:r>
            <a:r>
              <a:rPr kumimoji="1" lang="zh-CN" altLang="en-US" sz="22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注意写权限用户和内核都受到影响</a:t>
            </a:r>
            <a:r>
              <a:rPr kumimoji="1" lang="en-US" altLang="zh-CN" sz="22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)</a:t>
            </a:r>
          </a:p>
          <a:p>
            <a:pPr marL="1005840" lvl="2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访问模式：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WT(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写穿透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/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写返回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)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 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PS(Page size)</a:t>
            </a:r>
          </a:p>
          <a:p>
            <a:pPr marL="1005840" lvl="2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辅助位：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A(Reference bit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MMU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自动修改，可以用来帮助实现各种页面调度策略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)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4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级页表存储的是物理页的物理基地址，同时多了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dirty bit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（辅助写返回）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1005840" lvl="2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1005840" lvl="2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822960" lvl="3" indent="0">
              <a:lnSpc>
                <a:spcPts val="2940"/>
              </a:lnSpc>
              <a:buNone/>
            </a:pPr>
            <a:endParaRPr kumimoji="1" lang="en-US" altLang="zh-CN" sz="2400" i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21862F-A0EC-BB48-98A0-5F3EF3A52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56" y="1185223"/>
            <a:ext cx="9677400" cy="14986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FB48050-A51B-9C40-857B-6C544017AB81}"/>
              </a:ext>
            </a:extLst>
          </p:cNvPr>
          <p:cNvSpPr txBox="1"/>
          <p:nvPr/>
        </p:nvSpPr>
        <p:spPr>
          <a:xfrm>
            <a:off x="2496457" y="33963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E2FF8C-F0C7-294B-B2BD-327178B53F1D}"/>
              </a:ext>
            </a:extLst>
          </p:cNvPr>
          <p:cNvSpPr txBox="1"/>
          <p:nvPr/>
        </p:nvSpPr>
        <p:spPr>
          <a:xfrm>
            <a:off x="1785257" y="34108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B2D393-09E6-AF4E-B361-6C82C94DCA21}"/>
              </a:ext>
            </a:extLst>
          </p:cNvPr>
          <p:cNvSpPr txBox="1"/>
          <p:nvPr/>
        </p:nvSpPr>
        <p:spPr>
          <a:xfrm>
            <a:off x="2975429" y="28738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BD7F23-DE80-3C4E-9429-EF218FFDB24E}"/>
              </a:ext>
            </a:extLst>
          </p:cNvPr>
          <p:cNvSpPr txBox="1"/>
          <p:nvPr/>
        </p:nvSpPr>
        <p:spPr>
          <a:xfrm>
            <a:off x="-580571" y="52977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DBDE4DB-5160-7A4D-8D6B-6D5B26609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56" y="1134423"/>
            <a:ext cx="9677400" cy="160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6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en-US" altLang="zh-CN" dirty="0" err="1"/>
              <a:t>linux</a:t>
            </a:r>
            <a:r>
              <a:rPr kumimoji="1" lang="en-US" altLang="zh-CN" dirty="0"/>
              <a:t> </a:t>
            </a:r>
            <a:r>
              <a:rPr kumimoji="1" lang="zh-CN" altLang="en-US" dirty="0"/>
              <a:t>虚拟内存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822960" lvl="3" indent="0">
              <a:lnSpc>
                <a:spcPts val="2940"/>
              </a:lnSpc>
              <a:buNone/>
            </a:pPr>
            <a:endParaRPr kumimoji="1" lang="en-US" altLang="zh-CN" sz="2400" i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CE0D8D-33EF-0A43-9569-A67100802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13" y="1128156"/>
            <a:ext cx="5425093" cy="53597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7CFDE0D-91C0-7F46-856F-487EF4D47216}"/>
              </a:ext>
            </a:extLst>
          </p:cNvPr>
          <p:cNvSpPr txBox="1"/>
          <p:nvPr/>
        </p:nvSpPr>
        <p:spPr>
          <a:xfrm>
            <a:off x="6531429" y="1289154"/>
            <a:ext cx="31612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每个进程共享相同的内核数据和代码（物理内存中只有一份）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一旦开启页表翻译，内核也不能越过</a:t>
            </a:r>
            <a:r>
              <a:rPr kumimoji="1" lang="en-US" altLang="zh-CN" dirty="0" err="1"/>
              <a:t>mmu</a:t>
            </a:r>
            <a:r>
              <a:rPr kumimoji="1" lang="zh-CN" altLang="en-US" dirty="0"/>
              <a:t>直接访问物理内存，但是通过巧妙设计内存映射（内核可以完成），内核可以用一种简单的方式访问物理内存</a:t>
            </a:r>
          </a:p>
        </p:txBody>
      </p:sp>
    </p:spTree>
    <p:extLst>
      <p:ext uri="{BB962C8B-B14F-4D97-AF65-F5344CB8AC3E}">
        <p14:creationId xmlns:p14="http://schemas.microsoft.com/office/powerpoint/2010/main" val="3289959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en-US" altLang="zh-CN" dirty="0"/>
              <a:t>Linux </a:t>
            </a:r>
            <a:r>
              <a:rPr kumimoji="1" lang="zh-CN" altLang="en-US" dirty="0"/>
              <a:t>虚拟内存系统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 lvl="1">
              <a:lnSpc>
                <a:spcPts val="2940"/>
              </a:lnSpc>
            </a:pPr>
            <a:r>
              <a:rPr kumimoji="1" lang="en-US" altLang="zh-CN" sz="22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mm_struct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存储了一个进程的虚拟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274320" lvl="1" indent="0">
              <a:lnSpc>
                <a:spcPts val="2940"/>
              </a:lnSpc>
              <a:buNone/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内存系统的所有信息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1005840" lvl="2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页目录基地址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1005840" lvl="2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被映射的虚拟地址被分为离散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548640" lvl="2" indent="0">
              <a:lnSpc>
                <a:spcPts val="2940"/>
              </a:lnSpc>
              <a:buNone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的</a:t>
            </a:r>
            <a:r>
              <a:rPr kumimoji="1" lang="zh-CN" altLang="en-US" sz="20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区域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，每一</a:t>
            </a:r>
            <a:r>
              <a:rPr kumimoji="1" lang="zh-CN" altLang="en-US" sz="20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区域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的信息用一个</a:t>
            </a:r>
            <a:r>
              <a:rPr kumimoji="1" lang="en-US" altLang="zh-CN" sz="20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vm_area_struct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548640" lvl="2" indent="0">
              <a:lnSpc>
                <a:spcPts val="2940"/>
              </a:lnSpc>
              <a:buNone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存储包括权限，始末地址等信息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		</a:t>
            </a:r>
          </a:p>
          <a:p>
            <a:pPr lvl="1">
              <a:lnSpc>
                <a:spcPts val="2940"/>
              </a:lnSpc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822960" lvl="3" indent="0">
              <a:lnSpc>
                <a:spcPts val="2940"/>
              </a:lnSpc>
              <a:buNone/>
            </a:pPr>
            <a:endParaRPr kumimoji="1" lang="en-US" altLang="zh-CN" sz="2400" i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00B5F4-1BCB-BE44-BA50-38DCB6692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262" y="938150"/>
            <a:ext cx="6365738" cy="411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37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en-US" altLang="zh-CN" dirty="0"/>
              <a:t>Linux </a:t>
            </a:r>
            <a:r>
              <a:rPr kumimoji="1" lang="zh-CN" altLang="en-US" dirty="0"/>
              <a:t>虚拟内存系统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当</a:t>
            </a:r>
            <a:r>
              <a:rPr kumimoji="1" lang="en-US" altLang="zh-CN" sz="24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mmu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翻译地址</a:t>
            </a:r>
            <a:r>
              <a:rPr kumimoji="1"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A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遇到缺页时，会去查询进程的</a:t>
            </a:r>
            <a:r>
              <a:rPr kumimoji="1" lang="en-US" altLang="zh-CN" sz="24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mm_struct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虚拟地址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A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不合法（因为有些地址没有被映射到）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-&gt; 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段错误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权限是否合法 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-&gt; 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保护故障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正常的缺页故障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-&gt; 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选择牺牲页面，如果写过，将旧页面换入交换文件，换入新页面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822960" lvl="3" indent="0">
              <a:lnSpc>
                <a:spcPts val="2940"/>
              </a:lnSpc>
              <a:buNone/>
            </a:pPr>
            <a:endParaRPr kumimoji="1" lang="en-US" altLang="zh-CN" sz="2400" i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365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内存映射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Autofit/>
          </a:bodyPr>
          <a:lstStyle/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内存映射定义：</a:t>
            </a:r>
            <a:r>
              <a:rPr kumimoji="1"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Linux 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通过将一个虚拟内存区域与一个磁盘上的对象关联起来，以</a:t>
            </a:r>
            <a:r>
              <a:rPr kumimoji="1" lang="zh-CN" altLang="en-US" sz="24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初始化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这个虚拟内存去须的内容，文件分为两类：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普通文件：例如可执行文件，页面映射的时候并没有进入物理内存，只有当</a:t>
            </a:r>
            <a:r>
              <a:rPr kumimoji="1" lang="en-US" altLang="zh-CN" sz="22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cpu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第一次引用的时候才会进行页面调度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匿名文件：全部是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0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，不需要磁盘和内存的数据传送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一旦一个页面被初始化（匿名的需要是</a:t>
            </a:r>
            <a:r>
              <a:rPr kumimoji="1" lang="en-US" altLang="zh-CN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dirty</a:t>
            </a: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的），它就会在一个内核维护的交换文件之间换来换去，交换文件是真正让内存扩展的功能，它的大小限制了当前进程分配的虚拟页面数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274320" lvl="1" indent="0">
              <a:lnSpc>
                <a:spcPts val="2940"/>
              </a:lnSpc>
              <a:buNone/>
            </a:pPr>
            <a:b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</a:b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822960" lvl="3" indent="0">
              <a:lnSpc>
                <a:spcPts val="2940"/>
              </a:lnSpc>
              <a:buNone/>
            </a:pPr>
            <a:endParaRPr kumimoji="1" lang="en-US" altLang="zh-CN" sz="2400" i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76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共享对象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虚拟内存允许多个进程共享一个对象，共享对象被映射到的区域分为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私有区域：共享一个对象的所有进程对该对象的修改互相不可见，也不会修改磁盘上的对象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共享区域：任何一个进程对对象的改动其他进程都可见，而且会反应到磁盘上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一个共享的对象可以只在物理内存中存一份，但是如果被映射到私有区域，那么当一个进程尝试修改时，必须为它单独复制出一个备份，这个可以通过写时复制实现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写时复制区域的页表条目为只读，而区域结构被标为私有的写时复制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任何写操作会触发保护故障，当故障处理程序发现故障是由于写时复制机制引起时，会在物理内存中创建一个备份，然后恢复写权限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822960" lvl="3" indent="0">
              <a:lnSpc>
                <a:spcPts val="2940"/>
              </a:lnSpc>
              <a:buNone/>
            </a:pPr>
            <a:endParaRPr kumimoji="1" lang="en-US" altLang="zh-CN" sz="2400" i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603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zh-CN" altLang="en-US" dirty="0"/>
              <a:t>共享对象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虚拟内存允许多个进程共享一个对象，共享对象被映射到的区域分为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私有区域：共享一个对象的所有进程对该对象的修改互相不可见，也不会修改磁盘上的对象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共享区域：任何一个进程对对象的改动其他进程都可见，而且会反应到磁盘上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>
              <a:lnSpc>
                <a:spcPts val="2940"/>
              </a:lnSpc>
            </a:pPr>
            <a:r>
              <a:rPr kumimoji="1" lang="zh-CN" altLang="en-US" sz="24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一个共享的对象可以只在物理内存中存一份，但是如果被映射到私有区域，那么当一个进程尝试修改时，必须为它单独复制出一个备份，这个可以通过写时复制实现</a:t>
            </a:r>
            <a:endParaRPr kumimoji="1" lang="en-US" altLang="zh-CN" sz="24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写时复制区域的页表条目为只读，而区域结构被标为私有的写时复制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任何写操作会触发保护故障，当故障处理程序发现故障是由于写时复制机制引起时，会在物理内存中创建一个备份，然后恢复写权限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822960" lvl="3" indent="0">
              <a:lnSpc>
                <a:spcPts val="2940"/>
              </a:lnSpc>
              <a:buNone/>
            </a:pPr>
            <a:endParaRPr kumimoji="1" lang="en-US" altLang="zh-CN" sz="2400" i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84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600" dirty="0"/>
              <a:t>虚拟内存</a:t>
            </a:r>
            <a:endParaRPr lang="en-US" altLang="zh-CN" sz="2600" dirty="0"/>
          </a:p>
          <a:p>
            <a:pPr lvl="2"/>
            <a:r>
              <a:rPr lang="en-US" altLang="zh-CN" sz="2400" dirty="0"/>
              <a:t>DRA</a:t>
            </a:r>
            <a:r>
              <a:rPr lang="zh-CN" altLang="en-US" sz="2400" dirty="0"/>
              <a:t>Ｍ缓存</a:t>
            </a:r>
            <a:endParaRPr lang="en-US" altLang="zh-CN" sz="2400" dirty="0"/>
          </a:p>
          <a:p>
            <a:pPr lvl="2"/>
            <a:r>
              <a:rPr lang="zh-CN" altLang="en-US" sz="2400" dirty="0"/>
              <a:t>内存管理、保护</a:t>
            </a:r>
            <a:endParaRPr lang="en-US" altLang="zh-CN" sz="2400" dirty="0"/>
          </a:p>
          <a:p>
            <a:pPr lvl="2"/>
            <a:r>
              <a:rPr lang="zh-CN" altLang="en-US" sz="2400" dirty="0"/>
              <a:t>地址翻译</a:t>
            </a:r>
            <a:endParaRPr lang="en-US" altLang="zh-CN" sz="2600" dirty="0"/>
          </a:p>
          <a:p>
            <a:pPr lvl="1"/>
            <a:r>
              <a:rPr lang="en-US" altLang="zh-CN" sz="2600" dirty="0"/>
              <a:t>Intel Core i7 </a:t>
            </a:r>
            <a:r>
              <a:rPr lang="zh-CN" altLang="en-US" sz="2600" dirty="0"/>
              <a:t>内存系统</a:t>
            </a:r>
            <a:endParaRPr lang="en-US" altLang="zh-CN" sz="2600" dirty="0"/>
          </a:p>
          <a:p>
            <a:pPr lvl="1"/>
            <a:r>
              <a:rPr lang="zh-CN" altLang="en-US" sz="2600" dirty="0"/>
              <a:t>内存映射</a:t>
            </a:r>
          </a:p>
        </p:txBody>
      </p:sp>
    </p:spTree>
    <p:extLst>
      <p:ext uri="{BB962C8B-B14F-4D97-AF65-F5344CB8AC3E}">
        <p14:creationId xmlns:p14="http://schemas.microsoft.com/office/powerpoint/2010/main" val="2349494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en-US" altLang="zh-CN" dirty="0"/>
              <a:t>fork, </a:t>
            </a:r>
            <a:r>
              <a:rPr kumimoji="1" lang="en-US" altLang="zh-CN" dirty="0" err="1"/>
              <a:t>execve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fork:</a:t>
            </a:r>
            <a:r>
              <a:rPr kumimoji="1" lang="zh-CN" altLang="en-US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利用写时复制机制可以很方便地复制地址空间</a:t>
            </a: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1">
              <a:lnSpc>
                <a:spcPts val="2940"/>
              </a:lnSpc>
            </a:pPr>
            <a:r>
              <a:rPr kumimoji="1" lang="en-US" altLang="zh-CN" sz="22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execve</a:t>
            </a:r>
            <a:r>
              <a:rPr kumimoji="1" lang="en-US" altLang="zh-CN" sz="22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:</a:t>
            </a:r>
          </a:p>
          <a:p>
            <a:pPr marL="1005840" lvl="2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删除旧的</a:t>
            </a:r>
            <a:r>
              <a:rPr kumimoji="1" lang="zh-CN" altLang="en-US" sz="20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用户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部分的区域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1005840" lvl="2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映射私有区域： 从可执行文件中直接加载的都是私有的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1005840" lvl="2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映射共享区域：动态链接的共享库（书上是共享，实验是私有）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1005840" lvl="2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设置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PC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：入口点由可执行文件指定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1005840" lvl="2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822960" lvl="3" indent="0">
              <a:lnSpc>
                <a:spcPts val="2940"/>
              </a:lnSpc>
              <a:buNone/>
            </a:pPr>
            <a:endParaRPr kumimoji="1" lang="en-US" altLang="zh-CN" sz="2400" i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501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6E07-4B16-8944-926F-82727AE4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3643"/>
            <a:ext cx="9692640" cy="1521793"/>
          </a:xfrm>
        </p:spPr>
        <p:txBody>
          <a:bodyPr/>
          <a:lstStyle/>
          <a:p>
            <a:r>
              <a:rPr kumimoji="1" lang="en-US" altLang="zh-CN" dirty="0" err="1"/>
              <a:t>mmap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2C4B1-9AAB-844D-A5AC-677BED3A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8156"/>
            <a:ext cx="11281558" cy="5729844"/>
          </a:xfrm>
        </p:spPr>
        <p:txBody>
          <a:bodyPr>
            <a:normAutofit/>
          </a:bodyPr>
          <a:lstStyle/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endParaRPr kumimoji="1" lang="en-US" altLang="zh-CN" sz="22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2">
              <a:lnSpc>
                <a:spcPts val="2940"/>
              </a:lnSpc>
            </a:pPr>
            <a:r>
              <a:rPr kumimoji="1" lang="en-US" altLang="zh-CN" sz="2000" dirty="0" err="1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mmap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要求内核映射指定文件的一段区域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lvl="2">
              <a:lnSpc>
                <a:spcPts val="2940"/>
              </a:lnSpc>
            </a:pP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对于大文件的读写，映射到内存中后，即使不设置</a:t>
            </a:r>
            <a:r>
              <a:rPr kumimoji="1" lang="en-US" altLang="zh-CN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I/O</a:t>
            </a:r>
            <a:r>
              <a:rPr kumimoji="1" lang="zh-CN" altLang="en-US" sz="2000" dirty="0"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的缓冲机制，也可以直接利用系统本身提供的机制更快速地读写</a:t>
            </a:r>
            <a:endParaRPr kumimoji="1" lang="en-US" altLang="zh-CN" sz="2000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  <a:p>
            <a:pPr marL="822960" lvl="3" indent="0">
              <a:lnSpc>
                <a:spcPts val="2940"/>
              </a:lnSpc>
              <a:buNone/>
            </a:pPr>
            <a:endParaRPr kumimoji="1" lang="en-US" altLang="zh-CN" sz="2400" i="1" dirty="0"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FC165F-B15F-E743-9BCB-1862BF524961}"/>
              </a:ext>
            </a:extLst>
          </p:cNvPr>
          <p:cNvSpPr txBox="1"/>
          <p:nvPr/>
        </p:nvSpPr>
        <p:spPr>
          <a:xfrm>
            <a:off x="11692328" y="1289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46E03C-737E-7D47-B7E5-A07753706321}"/>
              </a:ext>
            </a:extLst>
          </p:cNvPr>
          <p:cNvSpPr txBox="1"/>
          <p:nvPr/>
        </p:nvSpPr>
        <p:spPr>
          <a:xfrm>
            <a:off x="2030506" y="3762245"/>
            <a:ext cx="4315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spc="1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Q:</a:t>
            </a:r>
            <a:r>
              <a:rPr kumimoji="1" lang="zh-CN" altLang="en-US" sz="2400" spc="1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私有对象一定写时复制吗？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0409F1-66CC-1E4C-A1D6-3B33B4AEE971}"/>
              </a:ext>
            </a:extLst>
          </p:cNvPr>
          <p:cNvSpPr txBox="1"/>
          <p:nvPr/>
        </p:nvSpPr>
        <p:spPr>
          <a:xfrm>
            <a:off x="726141" y="4413916"/>
            <a:ext cx="1007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设置</a:t>
            </a:r>
            <a:r>
              <a:rPr lang="en-US" altLang="zh-CN" dirty="0"/>
              <a:t>RPOT_WRITE</a:t>
            </a:r>
            <a:r>
              <a:rPr lang="zh-CN" altLang="en-US" dirty="0"/>
              <a:t>后才是写时复制，只有</a:t>
            </a:r>
            <a:r>
              <a:rPr lang="en-US" altLang="zh-CN" dirty="0"/>
              <a:t>PROT_READ</a:t>
            </a:r>
            <a:r>
              <a:rPr lang="zh-CN" altLang="en-US" dirty="0"/>
              <a:t>的话不可写（触发</a:t>
            </a:r>
            <a:r>
              <a:rPr lang="en-US" altLang="zh-CN" dirty="0"/>
              <a:t>segmentation fault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70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BA66F-1343-4E74-ADDB-7833E89D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寻址、地址空间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D5BF1-EE43-4526-AB5E-65E31725A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物理寻址、</a:t>
            </a:r>
            <a:r>
              <a:rPr lang="zh-CN" altLang="en-US" b="1" dirty="0"/>
              <a:t>虚拟寻址</a:t>
            </a:r>
            <a:r>
              <a:rPr lang="zh-CN" altLang="en-US" dirty="0"/>
              <a:t>（</a:t>
            </a:r>
            <a:r>
              <a:rPr lang="en-US" altLang="zh-CN" dirty="0"/>
              <a:t>MMU</a:t>
            </a:r>
            <a:r>
              <a:rPr lang="zh-CN" altLang="en-US" dirty="0"/>
              <a:t>、地址翻译）</a:t>
            </a:r>
            <a:endParaRPr lang="en-US" altLang="zh-CN" dirty="0"/>
          </a:p>
          <a:p>
            <a:r>
              <a:rPr lang="zh-CN" altLang="en-US" dirty="0"/>
              <a:t>地址空间：非负整数地址的有序集合</a:t>
            </a:r>
            <a:endParaRPr lang="en-US" altLang="zh-CN" dirty="0"/>
          </a:p>
          <a:p>
            <a:pPr lvl="1"/>
            <a:r>
              <a:rPr lang="zh-CN" altLang="en-US" dirty="0"/>
              <a:t>线性地址空间：地址空间中的整数是连续的</a:t>
            </a:r>
            <a:endParaRPr lang="en-US" altLang="zh-CN" dirty="0"/>
          </a:p>
          <a:p>
            <a:pPr lvl="1"/>
            <a:r>
              <a:rPr lang="zh-CN" altLang="en-US" dirty="0"/>
              <a:t>虚拟地址空间，生成虚拟地址</a:t>
            </a:r>
            <a:endParaRPr lang="en-US" altLang="zh-CN" dirty="0"/>
          </a:p>
          <a:p>
            <a:pPr lvl="1"/>
            <a:r>
              <a:rPr lang="zh-CN" altLang="en-US" dirty="0"/>
              <a:t>物理内存空间，对应物理内存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虚拟内存组织为一个由</a:t>
            </a:r>
            <a:r>
              <a:rPr lang="zh-CN" altLang="en-US" b="1" dirty="0"/>
              <a:t>存放在磁盘</a:t>
            </a:r>
            <a:r>
              <a:rPr lang="zh-CN" altLang="en-US" dirty="0"/>
              <a:t>上的</a:t>
            </a:r>
            <a:r>
              <a:rPr lang="en-US" altLang="zh-CN" dirty="0"/>
              <a:t>N</a:t>
            </a:r>
            <a:r>
              <a:rPr lang="zh-CN" altLang="en-US" dirty="0"/>
              <a:t>个连续的字节大小的单元组成的数组</a:t>
            </a:r>
            <a:endParaRPr lang="en-US" altLang="zh-CN" dirty="0"/>
          </a:p>
          <a:p>
            <a:r>
              <a:rPr lang="zh-CN" altLang="en-US" dirty="0"/>
              <a:t>虚拟页</a:t>
            </a:r>
            <a:r>
              <a:rPr lang="en-US" altLang="zh-CN" dirty="0"/>
              <a:t>VP, </a:t>
            </a:r>
            <a:r>
              <a:rPr lang="zh-CN" altLang="en-US" dirty="0"/>
              <a:t>物理页</a:t>
            </a:r>
            <a:r>
              <a:rPr lang="en-US" altLang="zh-CN" dirty="0"/>
              <a:t>PP</a:t>
            </a:r>
            <a:r>
              <a:rPr lang="zh-CN" altLang="en-US" dirty="0"/>
              <a:t>（页帧）</a:t>
            </a:r>
            <a:endParaRPr lang="en-US" altLang="zh-CN" dirty="0"/>
          </a:p>
          <a:p>
            <a:r>
              <a:rPr lang="en-US" altLang="zh-CN" dirty="0"/>
              <a:t>VP</a:t>
            </a:r>
            <a:r>
              <a:rPr lang="zh-CN" altLang="en-US" dirty="0"/>
              <a:t>： 未分配的、缓存的、未缓存的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80CAA0-97EC-864D-8FB9-6F207C6A1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079" y="891222"/>
            <a:ext cx="5312229" cy="27889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909EB03-6E85-9C4D-9559-D8A325975BBA}"/>
              </a:ext>
            </a:extLst>
          </p:cNvPr>
          <p:cNvSpPr txBox="1"/>
          <p:nvPr/>
        </p:nvSpPr>
        <p:spPr>
          <a:xfrm>
            <a:off x="7740206" y="49319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80386: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76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EFBCE-2FCF-4B25-AD61-7E6CEBA9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DRAM</a:t>
            </a:r>
            <a:r>
              <a:rPr lang="zh-CN" altLang="en-US" dirty="0"/>
              <a:t>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DB4988-B003-4E07-A8A9-F886E6DFE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考虑因素：</a:t>
            </a:r>
            <a:endParaRPr lang="en-US" altLang="zh-CN" dirty="0"/>
          </a:p>
          <a:p>
            <a:pPr lvl="1"/>
            <a:r>
              <a:rPr lang="en-US" altLang="zh-CN" dirty="0"/>
              <a:t>DRAM</a:t>
            </a:r>
            <a:r>
              <a:rPr lang="zh-CN" altLang="en-US" dirty="0"/>
              <a:t>比</a:t>
            </a:r>
            <a:r>
              <a:rPr lang="en-US" altLang="zh-CN" dirty="0"/>
              <a:t>SRAM</a:t>
            </a:r>
            <a:r>
              <a:rPr lang="zh-CN" altLang="en-US" dirty="0"/>
              <a:t>慢</a:t>
            </a:r>
            <a:r>
              <a:rPr lang="en-US" altLang="zh-CN" dirty="0"/>
              <a:t>10</a:t>
            </a:r>
            <a:r>
              <a:rPr lang="zh-CN" altLang="en-US" dirty="0"/>
              <a:t>倍 </a:t>
            </a:r>
            <a:r>
              <a:rPr lang="en-US" altLang="zh-CN" dirty="0"/>
              <a:t>vs </a:t>
            </a:r>
            <a:r>
              <a:rPr lang="zh-CN" altLang="en-US" dirty="0"/>
              <a:t>磁盘比</a:t>
            </a:r>
            <a:r>
              <a:rPr lang="en-US" altLang="zh-CN" dirty="0"/>
              <a:t>DRAM</a:t>
            </a:r>
            <a:r>
              <a:rPr lang="zh-CN" altLang="en-US" dirty="0"/>
              <a:t>慢</a:t>
            </a:r>
            <a:r>
              <a:rPr lang="en-US" altLang="zh-CN" dirty="0"/>
              <a:t>100000</a:t>
            </a:r>
            <a:r>
              <a:rPr lang="zh-CN" altLang="en-US" dirty="0"/>
              <a:t>多倍</a:t>
            </a:r>
            <a:endParaRPr lang="en-US" altLang="zh-CN" dirty="0"/>
          </a:p>
          <a:p>
            <a:pPr lvl="1"/>
            <a:r>
              <a:rPr lang="zh-CN" altLang="en-US" dirty="0"/>
              <a:t>不命中处罚大</a:t>
            </a:r>
            <a:endParaRPr lang="en-US" altLang="zh-CN" dirty="0"/>
          </a:p>
          <a:p>
            <a:pPr lvl="1"/>
            <a:r>
              <a:rPr lang="zh-CN" altLang="en-US" dirty="0"/>
              <a:t>访问第一个字节的开销大</a:t>
            </a:r>
            <a:endParaRPr lang="en-US" altLang="zh-CN" dirty="0"/>
          </a:p>
          <a:p>
            <a:r>
              <a:rPr lang="zh-CN" altLang="en-US" dirty="0"/>
              <a:t>设计：</a:t>
            </a:r>
            <a:endParaRPr lang="en-US" altLang="zh-CN" dirty="0"/>
          </a:p>
          <a:p>
            <a:pPr lvl="1"/>
            <a:r>
              <a:rPr lang="zh-CN" altLang="en-US" dirty="0"/>
              <a:t>虚拟页大，</a:t>
            </a:r>
            <a:r>
              <a:rPr lang="en-US" altLang="zh-CN" dirty="0"/>
              <a:t>4KB-2MB</a:t>
            </a:r>
          </a:p>
          <a:p>
            <a:pPr lvl="1"/>
            <a:r>
              <a:rPr lang="zh-CN" altLang="en-US" dirty="0"/>
              <a:t>缓存全相联</a:t>
            </a:r>
            <a:endParaRPr lang="en-US" altLang="zh-CN" dirty="0"/>
          </a:p>
          <a:p>
            <a:pPr lvl="1"/>
            <a:r>
              <a:rPr lang="zh-CN" altLang="en-US" dirty="0"/>
              <a:t>更精密的替换算法：替换错了的处罚大</a:t>
            </a:r>
            <a:endParaRPr lang="en-US" altLang="zh-CN" dirty="0"/>
          </a:p>
          <a:p>
            <a:pPr lvl="1"/>
            <a:r>
              <a:rPr lang="zh-CN" altLang="en-US" dirty="0"/>
              <a:t>写回：对磁盘的访问时间很长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软硬件结合：</a:t>
            </a:r>
            <a:r>
              <a:rPr lang="en-US" altLang="zh-CN" dirty="0"/>
              <a:t>OS</a:t>
            </a:r>
            <a:r>
              <a:rPr lang="zh-CN" altLang="en-US" dirty="0"/>
              <a:t>软件</a:t>
            </a:r>
            <a:r>
              <a:rPr lang="en-US" altLang="zh-CN" dirty="0"/>
              <a:t>+MMU</a:t>
            </a:r>
            <a:r>
              <a:rPr lang="zh-CN" altLang="en-US" dirty="0"/>
              <a:t>（地址翻译硬件）</a:t>
            </a:r>
            <a:r>
              <a:rPr lang="en-US" altLang="zh-CN" dirty="0"/>
              <a:t>+</a:t>
            </a:r>
            <a:r>
              <a:rPr lang="zh-CN" altLang="en-US" dirty="0"/>
              <a:t>页表（存放在物理内存中）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FFC1F3-88E8-1C42-AB0C-1FBE8E0A22DE}"/>
              </a:ext>
            </a:extLst>
          </p:cNvPr>
          <p:cNvSpPr txBox="1"/>
          <p:nvPr/>
        </p:nvSpPr>
        <p:spPr>
          <a:xfrm>
            <a:off x="7376161" y="3244334"/>
            <a:ext cx="357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Q:</a:t>
            </a:r>
            <a:r>
              <a:rPr kumimoji="1" lang="zh-CN" altLang="en-US" sz="20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 物理内存可以理解成对磁盘的一个全相联缓存，不会造成访问太慢的问题吗？</a:t>
            </a:r>
          </a:p>
        </p:txBody>
      </p:sp>
    </p:spTree>
    <p:extLst>
      <p:ext uri="{BB962C8B-B14F-4D97-AF65-F5344CB8AC3E}">
        <p14:creationId xmlns:p14="http://schemas.microsoft.com/office/powerpoint/2010/main" val="286710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FC9D7-1FE9-4811-AB8C-DFE21D73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48777-FBEC-416F-BCF0-7ACC27F27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页表条目（</a:t>
            </a:r>
            <a:r>
              <a:rPr lang="en-US" altLang="zh-CN" dirty="0"/>
              <a:t>PTE</a:t>
            </a:r>
            <a:r>
              <a:rPr lang="zh-CN" altLang="en-US" dirty="0"/>
              <a:t>）数组</a:t>
            </a:r>
            <a:endParaRPr lang="en-US" altLang="zh-CN" dirty="0"/>
          </a:p>
          <a:p>
            <a:r>
              <a:rPr lang="en-US" altLang="zh-CN" dirty="0"/>
              <a:t>PTE = </a:t>
            </a:r>
            <a:r>
              <a:rPr lang="zh-CN" altLang="en-US" dirty="0"/>
              <a:t>有效位</a:t>
            </a:r>
            <a:r>
              <a:rPr lang="en-US" altLang="zh-CN" dirty="0"/>
              <a:t>+n</a:t>
            </a:r>
            <a:r>
              <a:rPr lang="zh-CN" altLang="en-US" dirty="0"/>
              <a:t>位地址字段</a:t>
            </a:r>
            <a:endParaRPr lang="en-US" altLang="zh-CN" dirty="0"/>
          </a:p>
          <a:p>
            <a:pPr lvl="1"/>
            <a:r>
              <a:rPr lang="zh-CN" altLang="en-US" dirty="0"/>
              <a:t>设置有效位：指向</a:t>
            </a:r>
            <a:r>
              <a:rPr lang="en-US" altLang="zh-CN" dirty="0"/>
              <a:t>DRAM</a:t>
            </a:r>
            <a:r>
              <a:rPr lang="zh-CN" altLang="en-US" dirty="0"/>
              <a:t>中的物理页的起始位置</a:t>
            </a:r>
            <a:endParaRPr lang="en-US" altLang="zh-CN" dirty="0"/>
          </a:p>
          <a:p>
            <a:pPr lvl="1"/>
            <a:r>
              <a:rPr lang="zh-CN" altLang="en-US" dirty="0"/>
              <a:t>未设置有效位，空地址表示未分配，否则指向磁盘上的起始位置</a:t>
            </a:r>
            <a:endParaRPr lang="en-US" altLang="zh-CN" dirty="0"/>
          </a:p>
          <a:p>
            <a:r>
              <a:rPr lang="zh-CN" altLang="en-US" dirty="0"/>
              <a:t>命中</a:t>
            </a:r>
            <a:endParaRPr lang="en-US" altLang="zh-CN" dirty="0"/>
          </a:p>
          <a:p>
            <a:r>
              <a:rPr lang="zh-CN" altLang="en-US" dirty="0"/>
              <a:t>缺页：</a:t>
            </a:r>
            <a:r>
              <a:rPr lang="en-US" altLang="zh-CN" dirty="0"/>
              <a:t>DRAM</a:t>
            </a:r>
            <a:r>
              <a:rPr lang="zh-CN" altLang="en-US" dirty="0"/>
              <a:t>缓存不命中 </a:t>
            </a:r>
            <a:endParaRPr lang="en-US" altLang="zh-CN" dirty="0"/>
          </a:p>
          <a:p>
            <a:pPr lvl="1"/>
            <a:r>
              <a:rPr lang="zh-CN" altLang="en-US" dirty="0"/>
              <a:t>缺页异常处理程序， 选择牺牲页，替换，</a:t>
            </a:r>
            <a:r>
              <a:rPr lang="zh-CN" altLang="en-US" b="1" dirty="0"/>
              <a:t>重新执行指令</a:t>
            </a:r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局部性： 工作集、抖动</a:t>
            </a:r>
          </a:p>
        </p:txBody>
      </p:sp>
    </p:spTree>
    <p:extLst>
      <p:ext uri="{BB962C8B-B14F-4D97-AF65-F5344CB8AC3E}">
        <p14:creationId xmlns:p14="http://schemas.microsoft.com/office/powerpoint/2010/main" val="362540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E3E82-594C-4B7D-A5A6-D5074CE7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70F61-0BAA-4C94-A66F-48C4D733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每个进程有独立的虚拟地址空间</a:t>
            </a:r>
            <a:endParaRPr lang="en-US" altLang="zh-CN" dirty="0"/>
          </a:p>
          <a:p>
            <a:r>
              <a:rPr lang="zh-CN" altLang="en-US" dirty="0"/>
              <a:t>内存分配：分配适当数字个连续的虚拟内存页面，映射到任意位置的物理页面</a:t>
            </a:r>
            <a:endParaRPr lang="en-US" altLang="zh-CN" dirty="0"/>
          </a:p>
          <a:p>
            <a:r>
              <a:rPr lang="zh-CN" altLang="en-US" dirty="0"/>
              <a:t>简化链接、加载</a:t>
            </a:r>
            <a:endParaRPr lang="en-US" altLang="zh-CN" dirty="0"/>
          </a:p>
          <a:p>
            <a:r>
              <a:rPr lang="zh-CN" altLang="en-US" dirty="0"/>
              <a:t>简化共享：管理用户进程和操作系统之间共享的一致机制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87DD6-A35D-4367-BD27-36D01AFA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034" y="3683128"/>
            <a:ext cx="5888439" cy="317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6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4B3CD-55AC-4265-80CD-702FD8E7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内存保护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967CE-FAF9-4831-BE18-0006D3472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PTE</a:t>
            </a:r>
            <a:r>
              <a:rPr lang="zh-CN" altLang="en-US" dirty="0"/>
              <a:t>中添加许可位</a:t>
            </a:r>
            <a:endParaRPr lang="en-US" altLang="zh-CN" dirty="0"/>
          </a:p>
          <a:p>
            <a:r>
              <a:rPr lang="en-US" altLang="zh-CN" dirty="0"/>
              <a:t>MMU</a:t>
            </a:r>
            <a:r>
              <a:rPr lang="zh-CN" altLang="en-US" dirty="0"/>
              <a:t>每次</a:t>
            </a:r>
            <a:r>
              <a:rPr lang="en-US" altLang="zh-CN" dirty="0"/>
              <a:t>access</a:t>
            </a:r>
            <a:r>
              <a:rPr lang="zh-CN" altLang="en-US" dirty="0"/>
              <a:t>要检查许可条件，如果违反，触发一般保护故障</a:t>
            </a:r>
            <a:endParaRPr lang="en-US" altLang="zh-CN" dirty="0"/>
          </a:p>
          <a:p>
            <a:pPr lvl="1"/>
            <a:r>
              <a:rPr lang="en-US" altLang="zh-CN" dirty="0"/>
              <a:t>Segmentation Fault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2DD1AA-70A8-4CBE-8616-C97FA7838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382" y="3327605"/>
            <a:ext cx="6182127" cy="29900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EDEE59C-49C3-584A-8F1B-57246D30A995}"/>
              </a:ext>
            </a:extLst>
          </p:cNvPr>
          <p:cNvSpPr txBox="1"/>
          <p:nvPr/>
        </p:nvSpPr>
        <p:spPr>
          <a:xfrm>
            <a:off x="6505519" y="1150857"/>
            <a:ext cx="4424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Q:</a:t>
            </a:r>
            <a:r>
              <a:rPr kumimoji="1" lang="zh-CN" altLang="en-US" sz="20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这里触发保护故障后一定会报错吗</a:t>
            </a:r>
            <a:r>
              <a:rPr kumimoji="1" lang="en-US" altLang="zh-CN" sz="20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?</a:t>
            </a:r>
            <a:endParaRPr kumimoji="1" lang="zh-CN" altLang="en-US" sz="2000" dirty="0">
              <a:solidFill>
                <a:srgbClr val="E4A080"/>
              </a:solidFill>
              <a:latin typeface="Source Han Serif SC" panose="02020400000000000000" pitchFamily="18" charset="-128"/>
              <a:ea typeface="Source Han Serif SC" panose="02020400000000000000" pitchFamily="18" charset="-128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7C8E6C-22D4-F140-AE54-B457BE930D34}"/>
              </a:ext>
            </a:extLst>
          </p:cNvPr>
          <p:cNvSpPr txBox="1"/>
          <p:nvPr/>
        </p:nvSpPr>
        <p:spPr>
          <a:xfrm>
            <a:off x="5559552" y="1688445"/>
            <a:ext cx="592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不一定，比如私有的写时复制，</a:t>
            </a:r>
            <a:r>
              <a:rPr kumimoji="1" lang="en-US" altLang="zh-CN" dirty="0"/>
              <a:t>PTE</a:t>
            </a:r>
            <a:r>
              <a:rPr kumimoji="1" lang="zh-CN" altLang="en-US" dirty="0"/>
              <a:t>里的权限也是只读。</a:t>
            </a:r>
          </a:p>
        </p:txBody>
      </p:sp>
    </p:spTree>
    <p:extLst>
      <p:ext uri="{BB962C8B-B14F-4D97-AF65-F5344CB8AC3E}">
        <p14:creationId xmlns:p14="http://schemas.microsoft.com/office/powerpoint/2010/main" val="304137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CAD90-F699-49F4-8437-396C21B8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地址翻译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C8B50-D467-4664-88D4-6B38A6D3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N(n), M(m), P(p)</a:t>
            </a:r>
          </a:p>
          <a:p>
            <a:r>
              <a:rPr lang="en-US" altLang="zh-CN" dirty="0"/>
              <a:t>VPO, VPN, TLBI, TLBT</a:t>
            </a:r>
          </a:p>
          <a:p>
            <a:r>
              <a:rPr lang="en-US" altLang="zh-CN" dirty="0"/>
              <a:t>PPO</a:t>
            </a:r>
            <a:r>
              <a:rPr lang="zh-CN" altLang="en-US" dirty="0"/>
              <a:t>（</a:t>
            </a:r>
            <a:r>
              <a:rPr lang="en-US" altLang="zh-CN" dirty="0"/>
              <a:t>=VPO</a:t>
            </a:r>
            <a:r>
              <a:rPr lang="zh-CN" altLang="en-US" dirty="0"/>
              <a:t>）</a:t>
            </a:r>
            <a:r>
              <a:rPr lang="en-US" altLang="zh-CN" dirty="0"/>
              <a:t>, PPN, CO, CI, CT</a:t>
            </a:r>
          </a:p>
          <a:p>
            <a:r>
              <a:rPr lang="en-US" altLang="zh-CN" dirty="0"/>
              <a:t>CPU</a:t>
            </a:r>
            <a:r>
              <a:rPr lang="zh-CN" altLang="en-US" dirty="0"/>
              <a:t>中的控制寄存器：页表基址寄存器（</a:t>
            </a:r>
            <a:r>
              <a:rPr lang="en-US" altLang="zh-CN" dirty="0"/>
              <a:t>PTBR</a:t>
            </a:r>
            <a:r>
              <a:rPr lang="zh-CN" altLang="en-US" dirty="0"/>
              <a:t>）指向当前页表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E3C0A4-FC0A-473B-AC95-AE1E07C5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261" y="519123"/>
            <a:ext cx="5725324" cy="12193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5A9FD2-32F1-43EE-B583-424888AE5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61" y="2000177"/>
            <a:ext cx="5715798" cy="10288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82ADB9-35F1-4C86-ACF9-360AF26D4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40" y="4043818"/>
            <a:ext cx="4729824" cy="20789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7C6140-A49E-4736-AFBF-1E734D483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684" y="4008582"/>
            <a:ext cx="5590384" cy="211369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E0A5B5C-9A89-4B39-B09F-7C2EAE5789C1}"/>
              </a:ext>
            </a:extLst>
          </p:cNvPr>
          <p:cNvSpPr txBox="1"/>
          <p:nvPr/>
        </p:nvSpPr>
        <p:spPr>
          <a:xfrm>
            <a:off x="5246255" y="4470400"/>
            <a:ext cx="1110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</a:t>
            </a:r>
            <a:r>
              <a:rPr lang="en-US" altLang="zh-CN" dirty="0"/>
              <a:t>Hit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Miss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72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CA99-DA90-488F-B592-A9492280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+ TLB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D55A2-5D74-4742-922D-FF6D3676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TLB: </a:t>
            </a:r>
          </a:p>
          <a:p>
            <a:pPr lvl="1"/>
            <a:r>
              <a:rPr lang="en-US" altLang="zh-CN" dirty="0"/>
              <a:t>PTEs</a:t>
            </a:r>
            <a:r>
              <a:rPr lang="zh-CN" altLang="en-US" dirty="0"/>
              <a:t>可能会被其他的数据访问替换、即使是</a:t>
            </a:r>
            <a:r>
              <a:rPr lang="en-US" altLang="zh-CN" dirty="0"/>
              <a:t>cache hit</a:t>
            </a:r>
            <a:r>
              <a:rPr lang="zh-CN" altLang="en-US" dirty="0"/>
              <a:t>也有访问缓存的延迟</a:t>
            </a:r>
            <a:endParaRPr lang="en-US" altLang="zh-CN" dirty="0"/>
          </a:p>
          <a:p>
            <a:pPr lvl="1"/>
            <a:r>
              <a:rPr lang="en-US" altLang="zh-CN" dirty="0"/>
              <a:t>MMU</a:t>
            </a:r>
            <a:r>
              <a:rPr lang="zh-CN" altLang="en-US" dirty="0"/>
              <a:t>中的小空间组相联硬件缓存</a:t>
            </a:r>
            <a:endParaRPr lang="en-US" altLang="zh-CN" dirty="0"/>
          </a:p>
          <a:p>
            <a:pPr lvl="1"/>
            <a:r>
              <a:rPr lang="zh-CN" altLang="en-US" dirty="0"/>
              <a:t>映射</a:t>
            </a:r>
            <a:r>
              <a:rPr lang="en-US" altLang="zh-CN" dirty="0"/>
              <a:t>VPN</a:t>
            </a:r>
            <a:r>
              <a:rPr lang="zh-CN" altLang="en-US" dirty="0"/>
              <a:t>到</a:t>
            </a:r>
            <a:r>
              <a:rPr lang="en-US" altLang="zh-CN" dirty="0"/>
              <a:t>PPN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2F2FB2-6EE8-425E-977A-A44911318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050" y="3124026"/>
            <a:ext cx="3487259" cy="20749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678018E-EA8B-47D7-A8B6-10F735260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805" y="3124026"/>
            <a:ext cx="3501706" cy="20749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5BA31AC-BFA8-48AC-8615-531C6F6FD969}"/>
              </a:ext>
            </a:extLst>
          </p:cNvPr>
          <p:cNvSpPr txBox="1"/>
          <p:nvPr/>
        </p:nvSpPr>
        <p:spPr>
          <a:xfrm>
            <a:off x="6493165" y="3838319"/>
            <a:ext cx="1110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</a:t>
            </a:r>
            <a:r>
              <a:rPr lang="en-US" altLang="zh-CN" dirty="0"/>
              <a:t>Hit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Miss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C41C59-4EE7-4ABD-B3F0-A2CF3F885E65}"/>
              </a:ext>
            </a:extLst>
          </p:cNvPr>
          <p:cNvSpPr/>
          <p:nvPr/>
        </p:nvSpPr>
        <p:spPr>
          <a:xfrm>
            <a:off x="1008826" y="5301673"/>
            <a:ext cx="8848406" cy="1535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940"/>
              </a:lnSpc>
            </a:pPr>
            <a:r>
              <a:rPr kumimoji="1" lang="zh-CN" alt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一个容易忘记的事情：对页表项的修改有可能需要更新</a:t>
            </a:r>
            <a:r>
              <a:rPr kumimoji="1" lang="en-US" altLang="zh-CN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TLB</a:t>
            </a: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en-US" altLang="zh-CN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context switch</a:t>
            </a:r>
            <a:r>
              <a:rPr kumimoji="1" lang="zh-CN" alt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的时候，因为每个进程有独立的空间，所以需要完全刷新</a:t>
            </a:r>
            <a:r>
              <a:rPr kumimoji="1" lang="en-US" altLang="zh-CN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TLB</a:t>
            </a:r>
            <a:r>
              <a:rPr kumimoji="1" lang="zh-CN" alt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（或者是为每个</a:t>
            </a:r>
            <a:r>
              <a:rPr kumimoji="1" lang="en-US" altLang="zh-CN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TLB</a:t>
            </a:r>
            <a:r>
              <a:rPr kumimoji="1" lang="zh-CN" alt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项纪录进程</a:t>
            </a:r>
            <a:r>
              <a:rPr kumimoji="1" lang="en-US" altLang="zh-CN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ID</a:t>
            </a:r>
            <a:r>
              <a:rPr kumimoji="1" lang="zh-CN" alt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</a:t>
            </a:r>
            <a:endParaRPr kumimoji="1" lang="en-US" altLang="zh-CN" sz="1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731520" lvl="1" indent="-457200">
              <a:lnSpc>
                <a:spcPts val="2940"/>
              </a:lnSpc>
              <a:buFont typeface="+mj-lt"/>
              <a:buAutoNum type="arabicPeriod"/>
            </a:pPr>
            <a:r>
              <a:rPr kumimoji="1" lang="zh-CN" alt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需要更改内存映射的时候（内核的工作），也需要更改换存在</a:t>
            </a:r>
            <a:r>
              <a:rPr kumimoji="1" lang="en-US" altLang="zh-CN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TLB</a:t>
            </a:r>
            <a:r>
              <a:rPr kumimoji="1" lang="zh-CN" alt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中的对应项</a:t>
            </a:r>
            <a:endParaRPr kumimoji="1" lang="en-US" altLang="zh-CN" sz="1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2BEAFE-F467-8D45-B6D0-C469B9C0D22E}"/>
              </a:ext>
            </a:extLst>
          </p:cNvPr>
          <p:cNvSpPr txBox="1"/>
          <p:nvPr/>
        </p:nvSpPr>
        <p:spPr>
          <a:xfrm>
            <a:off x="5834187" y="223876"/>
            <a:ext cx="3486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Q:TLB</a:t>
            </a:r>
            <a:r>
              <a:rPr kumimoji="1" lang="zh-CN" altLang="en-US" sz="20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和</a:t>
            </a:r>
            <a:r>
              <a:rPr kumimoji="1" lang="en-US" altLang="zh-CN" sz="20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cache</a:t>
            </a:r>
            <a:r>
              <a:rPr kumimoji="1" lang="zh-CN" altLang="en-US" sz="2000" dirty="0">
                <a:solidFill>
                  <a:srgbClr val="E4A080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</a:rPr>
              <a:t>有什么区别？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50D2E6-D559-5D48-BD0D-3A1A25494458}"/>
              </a:ext>
            </a:extLst>
          </p:cNvPr>
          <p:cNvSpPr txBox="1"/>
          <p:nvPr/>
        </p:nvSpPr>
        <p:spPr>
          <a:xfrm>
            <a:off x="5834187" y="937549"/>
            <a:ext cx="535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Cache</a:t>
            </a:r>
            <a:r>
              <a:rPr kumimoji="1" lang="zh-CN" altLang="en-US" dirty="0"/>
              <a:t>缓存的是物理地址，</a:t>
            </a:r>
            <a:r>
              <a:rPr kumimoji="1" lang="en-US" altLang="zh-CN" dirty="0"/>
              <a:t>TLB</a:t>
            </a:r>
            <a:r>
              <a:rPr kumimoji="1" lang="zh-CN" altLang="en-US" dirty="0"/>
              <a:t>缓存的是虚拟地址</a:t>
            </a:r>
          </a:p>
        </p:txBody>
      </p:sp>
    </p:spTree>
    <p:extLst>
      <p:ext uri="{BB962C8B-B14F-4D97-AF65-F5344CB8AC3E}">
        <p14:creationId xmlns:p14="http://schemas.microsoft.com/office/powerpoint/2010/main" val="264015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查看">
  <a:themeElements>
    <a:clrScheme name="查看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查看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查看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6349</TotalTime>
  <Words>1686</Words>
  <Application>Microsoft Macintosh PowerPoint</Application>
  <PresentationFormat>宽屏</PresentationFormat>
  <Paragraphs>204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Microsoft YaHei Light</vt:lpstr>
      <vt:lpstr>Source Han Serif SC</vt:lpstr>
      <vt:lpstr>Arial</vt:lpstr>
      <vt:lpstr>Century Schoolbook</vt:lpstr>
      <vt:lpstr>Wingdings 2</vt:lpstr>
      <vt:lpstr>查看</vt:lpstr>
      <vt:lpstr>第10次小班研讨</vt:lpstr>
      <vt:lpstr>目录</vt:lpstr>
      <vt:lpstr>寻址、地址空间</vt:lpstr>
      <vt:lpstr>DRAM缓存</vt:lpstr>
      <vt:lpstr>页表</vt:lpstr>
      <vt:lpstr>内存管理</vt:lpstr>
      <vt:lpstr>内存保护</vt:lpstr>
      <vt:lpstr>地址翻译</vt:lpstr>
      <vt:lpstr>+ TLB </vt:lpstr>
      <vt:lpstr>多级页表</vt:lpstr>
      <vt:lpstr>Intel Core i7 内存系统</vt:lpstr>
      <vt:lpstr>Intel Core i7 内存系统</vt:lpstr>
      <vt:lpstr>页表项</vt:lpstr>
      <vt:lpstr>linux 虚拟内存</vt:lpstr>
      <vt:lpstr>Linux 虚拟内存系统</vt:lpstr>
      <vt:lpstr>Linux 虚拟内存系统</vt:lpstr>
      <vt:lpstr>内存映射</vt:lpstr>
      <vt:lpstr>共享对象</vt:lpstr>
      <vt:lpstr>共享对象</vt:lpstr>
      <vt:lpstr>fork, execve</vt:lpstr>
      <vt:lpstr>mmap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Seminar</dc:title>
  <dc:creator>Administrator</dc:creator>
  <cp:lastModifiedBy>thwfhk@163.com</cp:lastModifiedBy>
  <cp:revision>986</cp:revision>
  <dcterms:created xsi:type="dcterms:W3CDTF">2019-10-06T17:07:54Z</dcterms:created>
  <dcterms:modified xsi:type="dcterms:W3CDTF">2020-12-10T10:58:25Z</dcterms:modified>
</cp:coreProperties>
</file>