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2"/>
    <p:sldId id="266" r:id="rId3"/>
    <p:sldId id="273" r:id="rId4"/>
    <p:sldId id="274" r:id="rId5"/>
    <p:sldId id="275" r:id="rId6"/>
    <p:sldId id="289" r:id="rId7"/>
    <p:sldId id="290" r:id="rId8"/>
    <p:sldId id="291" r:id="rId9"/>
    <p:sldId id="267" r:id="rId10"/>
    <p:sldId id="276" r:id="rId11"/>
    <p:sldId id="278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>
        <p:scale>
          <a:sx n="400" d="100"/>
          <a:sy n="400" d="100"/>
        </p:scale>
        <p:origin x="-21498" y="-12564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6196" y="2360410"/>
            <a:ext cx="8199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Processor Arch: ISA &amp; Logic</a:t>
            </a:r>
          </a:p>
        </p:txBody>
      </p:sp>
      <p:sp>
        <p:nvSpPr>
          <p:cNvPr id="12" name="矩形 11"/>
          <p:cNvSpPr/>
          <p:nvPr/>
        </p:nvSpPr>
        <p:spPr>
          <a:xfrm>
            <a:off x="5000988" y="365059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1900011302 </a:t>
            </a:r>
            <a:r>
              <a:rPr lang="zh-CN" altLang="en-US" dirty="0"/>
              <a:t>霍子璇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2846BF9-B120-4599-9543-3767C2A5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0" y="934469"/>
            <a:ext cx="6258798" cy="23911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862782-64FC-4212-9D59-B9B0EDE0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0" y="4234401"/>
            <a:ext cx="6839905" cy="23720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702EF40-39CC-4542-93B6-57D4AB0E9B3D}"/>
              </a:ext>
            </a:extLst>
          </p:cNvPr>
          <p:cNvSpPr txBox="1"/>
          <p:nvPr/>
        </p:nvSpPr>
        <p:spPr>
          <a:xfrm>
            <a:off x="7008459" y="1664229"/>
            <a:ext cx="48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实际电路中，以高电压表示</a:t>
            </a:r>
            <a:r>
              <a:rPr lang="en-US" altLang="zh-CN" dirty="0"/>
              <a:t>1</a:t>
            </a:r>
            <a:r>
              <a:rPr lang="zh-CN" altLang="en-US" dirty="0"/>
              <a:t>，低电压表示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电压表示有一范围，从而有一定抗干扰性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1721F-B10A-41EC-AFA0-44161AB3548E}"/>
              </a:ext>
            </a:extLst>
          </p:cNvPr>
          <p:cNvSpPr txBox="1"/>
          <p:nvPr/>
        </p:nvSpPr>
        <p:spPr>
          <a:xfrm>
            <a:off x="7675927" y="5097263"/>
            <a:ext cx="353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电路中门电路的输入输出之间会有一定的时间差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6DD670-E4B8-47B0-B1F3-E797DEAD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86" y="714747"/>
            <a:ext cx="5934903" cy="1552792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9E9E360C-34F8-4CFD-8BED-917F5BFD5FFD}"/>
              </a:ext>
            </a:extLst>
          </p:cNvPr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9A9C3F0-EA4F-4380-AE2F-D19AF8EC5E28}"/>
              </a:ext>
            </a:extLst>
          </p:cNvPr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2913FF-EF70-4A7B-A9ED-EFFA68719FEC}"/>
              </a:ext>
            </a:extLst>
          </p:cNvPr>
          <p:cNvSpPr txBox="1"/>
          <p:nvPr/>
        </p:nvSpPr>
        <p:spPr>
          <a:xfrm>
            <a:off x="4470786" y="2567031"/>
            <a:ext cx="626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电路中实现三种基本</a:t>
            </a:r>
            <a:r>
              <a:rPr lang="en-US" altLang="zh-CN" dirty="0"/>
              <a:t>bool</a:t>
            </a:r>
            <a:r>
              <a:rPr lang="zh-CN" altLang="en-US" dirty="0"/>
              <a:t>运算，由这三种门电路可以组合出所有运算，并利用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、！可写出其</a:t>
            </a:r>
            <a:r>
              <a:rPr lang="en-US" altLang="zh-CN" dirty="0"/>
              <a:t>HCL</a:t>
            </a:r>
            <a:r>
              <a:rPr lang="zh-CN" altLang="en-US" dirty="0"/>
              <a:t>表达式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D71D887-0531-42A0-A519-23CF419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614" y="3529632"/>
            <a:ext cx="3848637" cy="222916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6B4B16C-F33F-4EF2-9D0E-8FEDDD545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16" y="3429000"/>
            <a:ext cx="4170508" cy="23297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44C1C2-522C-437A-9102-D70D0CA22501}"/>
              </a:ext>
            </a:extLst>
          </p:cNvPr>
          <p:cNvSpPr txBox="1"/>
          <p:nvPr/>
        </p:nvSpPr>
        <p:spPr>
          <a:xfrm>
            <a:off x="3156614" y="5922628"/>
            <a:ext cx="376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eq = (a &amp;&amp; b) || (!a &amp;&amp; !b);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2D282-D768-4D78-A7F9-AA686A419444}"/>
              </a:ext>
            </a:extLst>
          </p:cNvPr>
          <p:cNvSpPr txBox="1"/>
          <p:nvPr/>
        </p:nvSpPr>
        <p:spPr>
          <a:xfrm>
            <a:off x="8246380" y="5922628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out = [</a:t>
            </a:r>
            <a:r>
              <a:rPr lang="zh-CN" altLang="en-US" dirty="0"/>
              <a:t> </a:t>
            </a:r>
            <a:r>
              <a:rPr lang="en-US" altLang="zh-CN" dirty="0"/>
              <a:t>s : a; 1 : b; ];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B7F38E-BF67-4DC8-8E10-AE5BD63B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02" y="1153194"/>
            <a:ext cx="5203960" cy="2275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3CD6A9-8248-40CA-8165-CD28472A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11" y="479384"/>
            <a:ext cx="4737687" cy="35429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49D15D-01D5-4EBF-9AF9-D1AF4DCAE742}"/>
              </a:ext>
            </a:extLst>
          </p:cNvPr>
          <p:cNvSpPr txBox="1"/>
          <p:nvPr/>
        </p:nvSpPr>
        <p:spPr>
          <a:xfrm>
            <a:off x="2321098" y="3637440"/>
            <a:ext cx="24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Eq = (A == B)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F9AA73-26C8-4D4A-8F00-407ECFC6C6E9}"/>
              </a:ext>
            </a:extLst>
          </p:cNvPr>
          <p:cNvSpPr txBox="1"/>
          <p:nvPr/>
        </p:nvSpPr>
        <p:spPr>
          <a:xfrm>
            <a:off x="1098958" y="4118876"/>
            <a:ext cx="10203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</a:t>
            </a:r>
            <a:r>
              <a:rPr lang="en-US" altLang="zh-CN" dirty="0"/>
              <a:t>==</a:t>
            </a:r>
            <a:r>
              <a:rPr lang="zh-CN" altLang="en-US" dirty="0"/>
              <a:t>外，还有 ！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等字级运算均可实现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情况表达式中的各个选择表达式并不一定需要互斥，会选择符合条件的第一个情况，如</a:t>
            </a:r>
            <a:endParaRPr lang="en-US" altLang="zh-CN" dirty="0"/>
          </a:p>
          <a:p>
            <a:r>
              <a:rPr lang="en-US" altLang="zh-CN" dirty="0"/>
              <a:t>int out = [</a:t>
            </a:r>
          </a:p>
          <a:p>
            <a:r>
              <a:rPr lang="en-US" altLang="zh-CN" dirty="0"/>
              <a:t>	!s1 &amp;&amp; !s2 : A;</a:t>
            </a:r>
          </a:p>
          <a:p>
            <a:r>
              <a:rPr lang="en-US" altLang="zh-CN" dirty="0"/>
              <a:t>	!s1 : B;</a:t>
            </a:r>
          </a:p>
          <a:p>
            <a:r>
              <a:rPr lang="en-US" altLang="zh-CN" dirty="0"/>
              <a:t>	!s2 : C;</a:t>
            </a:r>
          </a:p>
          <a:p>
            <a:r>
              <a:rPr lang="en-US" altLang="zh-CN" dirty="0"/>
              <a:t>	1 : D; </a:t>
            </a:r>
          </a:p>
          <a:p>
            <a:r>
              <a:rPr lang="en-US" altLang="zh-CN" dirty="0"/>
              <a:t>];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78CB19-6860-4C0A-B956-0475F4058340}"/>
              </a:ext>
            </a:extLst>
          </p:cNvPr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AD2235-D959-46F9-9109-A3A9438AD483}"/>
              </a:ext>
            </a:extLst>
          </p:cNvPr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8793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0A4C09-99E1-43D8-938D-7FD99D1B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5" y="806676"/>
            <a:ext cx="8240275" cy="21910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02DC40-8814-40CA-9641-A9758170C732}"/>
              </a:ext>
            </a:extLst>
          </p:cNvPr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38CCC7-852D-49B4-8063-DE3284DB2F27}"/>
              </a:ext>
            </a:extLst>
          </p:cNvPr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4B947-A8F2-4551-A5CB-547A5F315CB8}"/>
              </a:ext>
            </a:extLst>
          </p:cNvPr>
          <p:cNvSpPr txBox="1"/>
          <p:nvPr/>
        </p:nvSpPr>
        <p:spPr>
          <a:xfrm>
            <a:off x="616845" y="3163995"/>
            <a:ext cx="870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复用器可以有效减少电路规模，如上述四种</a:t>
            </a:r>
            <a:r>
              <a:rPr lang="en-US" altLang="zh-CN" dirty="0"/>
              <a:t>Y86-64</a:t>
            </a:r>
            <a:r>
              <a:rPr lang="zh-CN" altLang="en-US" dirty="0"/>
              <a:t>运算可以集合到一个</a:t>
            </a:r>
            <a:r>
              <a:rPr lang="en-US" altLang="zh-CN" dirty="0"/>
              <a:t>ALU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虽然选择表达式可以不互斥，但最终做出的电路一定是互斥的，这由程序保证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3A573-0AB4-4DEC-AF38-1D2D50F5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67" y="4478488"/>
            <a:ext cx="2905530" cy="1390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052720-9511-42A8-B1D5-19801849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25" y="4595069"/>
            <a:ext cx="2800741" cy="428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E00611-42B3-4524-8390-EE10A38C0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967" y="5488142"/>
            <a:ext cx="2333951" cy="504895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98C84C5D-E433-485E-90DD-138765665E7B}"/>
              </a:ext>
            </a:extLst>
          </p:cNvPr>
          <p:cNvSpPr/>
          <p:nvPr/>
        </p:nvSpPr>
        <p:spPr>
          <a:xfrm>
            <a:off x="5856320" y="5023755"/>
            <a:ext cx="343949" cy="464388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34BE4F-AE8E-4D4F-98B8-CA0BF95C4CC7}"/>
              </a:ext>
            </a:extLst>
          </p:cNvPr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B54B5FA-B3B7-4102-BAE2-8E4853B8FD36}"/>
              </a:ext>
            </a:extLst>
          </p:cNvPr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E5E4C-A285-4927-9C5B-09FE7B95FA24}"/>
              </a:ext>
            </a:extLst>
          </p:cNvPr>
          <p:cNvSpPr txBox="1"/>
          <p:nvPr/>
        </p:nvSpPr>
        <p:spPr>
          <a:xfrm>
            <a:off x="453006" y="713064"/>
            <a:ext cx="770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时钟寄存器（硬件寄存器）：</a:t>
            </a:r>
            <a:endParaRPr lang="en-US" altLang="zh-CN" dirty="0"/>
          </a:p>
          <a:p>
            <a:r>
              <a:rPr lang="zh-CN" altLang="en-US" dirty="0"/>
              <a:t>存储位或字的设备，以时钟信号控制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随机访问储存器（</a:t>
            </a:r>
            <a:r>
              <a:rPr lang="en-US" altLang="zh-CN" dirty="0"/>
              <a:t>RAM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存储多个字，用地址来选择读写哪个字。</a:t>
            </a:r>
            <a:endParaRPr lang="en-US" altLang="zh-CN" dirty="0"/>
          </a:p>
          <a:p>
            <a:r>
              <a:rPr lang="zh-CN" altLang="en-US" dirty="0"/>
              <a:t>比如（</a:t>
            </a:r>
            <a:r>
              <a:rPr lang="en-US" altLang="zh-CN" dirty="0"/>
              <a:t>1</a:t>
            </a:r>
            <a:r>
              <a:rPr lang="zh-CN" altLang="en-US" dirty="0"/>
              <a:t>） 内存   （</a:t>
            </a:r>
            <a:r>
              <a:rPr lang="en-US" altLang="zh-CN" dirty="0"/>
              <a:t>2</a:t>
            </a:r>
            <a:r>
              <a:rPr lang="zh-CN" altLang="en-US" dirty="0"/>
              <a:t>） 寄存器堆（程序寄存器），以标识符为地址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27632-5B68-44E9-B7AC-CE6B27C2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2907639"/>
            <a:ext cx="5357543" cy="15680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50AA06-5BC9-4608-82F1-72354FE0E1BA}"/>
              </a:ext>
            </a:extLst>
          </p:cNvPr>
          <p:cNvSpPr txBox="1"/>
          <p:nvPr/>
        </p:nvSpPr>
        <p:spPr>
          <a:xfrm>
            <a:off x="453006" y="4697835"/>
            <a:ext cx="6744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硬件寄存器有一个输出端</a:t>
            </a:r>
            <a:r>
              <a:rPr lang="en-US" altLang="zh-CN" dirty="0"/>
              <a:t>output</a:t>
            </a:r>
            <a:r>
              <a:rPr lang="zh-CN" altLang="en-US" dirty="0"/>
              <a:t>和两个输入端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clock</a:t>
            </a:r>
          </a:p>
          <a:p>
            <a:r>
              <a:rPr lang="zh-CN" altLang="en-US" dirty="0"/>
              <a:t>其输出总是寄存器中的值</a:t>
            </a:r>
            <a:endParaRPr lang="en-US" altLang="zh-CN" dirty="0"/>
          </a:p>
          <a:p>
            <a:r>
              <a:rPr lang="zh-CN" altLang="en-US" dirty="0"/>
              <a:t>每当</a:t>
            </a:r>
            <a:r>
              <a:rPr lang="en-US" altLang="zh-CN" dirty="0"/>
              <a:t>clock</a:t>
            </a:r>
            <a:r>
              <a:rPr lang="zh-CN" altLang="en-US" dirty="0"/>
              <a:t>信号上升时，寄存器将它的值更改为</a:t>
            </a:r>
            <a:r>
              <a:rPr lang="en-US" altLang="zh-CN" dirty="0"/>
              <a:t>input</a:t>
            </a:r>
            <a:r>
              <a:rPr lang="zh-CN" altLang="en-US" dirty="0"/>
              <a:t>端的输入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硬件寄存器可以用于暂存数据，从而保证时序的正确性以及各个逻辑单元间不互干扰</a:t>
            </a:r>
          </a:p>
        </p:txBody>
      </p:sp>
    </p:spTree>
    <p:extLst>
      <p:ext uri="{BB962C8B-B14F-4D97-AF65-F5344CB8AC3E}">
        <p14:creationId xmlns:p14="http://schemas.microsoft.com/office/powerpoint/2010/main" val="26998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BAEC5F-59DE-48A6-A26C-BEC013BC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84" y="434295"/>
            <a:ext cx="3698457" cy="17317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B6C69E-1442-42AC-BFA0-02539845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03" y="434294"/>
            <a:ext cx="2833143" cy="17317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8733E8-5845-4E8A-8648-F5DC79CECEBB}"/>
              </a:ext>
            </a:extLst>
          </p:cNvPr>
          <p:cNvSpPr/>
          <p:nvPr/>
        </p:nvSpPr>
        <p:spPr>
          <a:xfrm>
            <a:off x="0" y="60523"/>
            <a:ext cx="1605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Logic</a:t>
            </a:r>
            <a:endParaRPr lang="zh-CN" altLang="en-US" sz="1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66E46D-A91D-44B5-9450-052176E6F5C4}"/>
              </a:ext>
            </a:extLst>
          </p:cNvPr>
          <p:cNvSpPr/>
          <p:nvPr/>
        </p:nvSpPr>
        <p:spPr>
          <a:xfrm>
            <a:off x="1605567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50B4A-806A-4D3F-BD39-8260D58B8640}"/>
              </a:ext>
            </a:extLst>
          </p:cNvPr>
          <p:cNvSpPr txBox="1"/>
          <p:nvPr/>
        </p:nvSpPr>
        <p:spPr>
          <a:xfrm>
            <a:off x="3966284" y="2357306"/>
            <a:ext cx="3698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寄存器堆有两个读端口和一个写端口，加快读写速度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srcA</a:t>
            </a:r>
            <a:r>
              <a:rPr lang="zh-CN" altLang="en-US" dirty="0"/>
              <a:t>、</a:t>
            </a:r>
            <a:r>
              <a:rPr lang="en-US" altLang="zh-CN" dirty="0" err="1"/>
              <a:t>srcB</a:t>
            </a:r>
            <a:r>
              <a:rPr lang="zh-CN" altLang="en-US" dirty="0"/>
              <a:t>输入标识符，</a:t>
            </a:r>
            <a:r>
              <a:rPr lang="en-US" altLang="zh-CN" dirty="0" err="1"/>
              <a:t>valA</a:t>
            </a:r>
            <a:r>
              <a:rPr lang="zh-CN" altLang="en-US" dirty="0"/>
              <a:t>、</a:t>
            </a:r>
            <a:r>
              <a:rPr lang="en-US" altLang="zh-CN" dirty="0" err="1"/>
              <a:t>valB</a:t>
            </a:r>
            <a:r>
              <a:rPr lang="zh-CN" altLang="en-US" dirty="0"/>
              <a:t>经过一定延迟输出对应寄存器中的值，与</a:t>
            </a:r>
            <a:r>
              <a:rPr lang="en-US" altLang="zh-CN" dirty="0"/>
              <a:t>clock</a:t>
            </a:r>
            <a:r>
              <a:rPr lang="zh-CN" altLang="en-US" dirty="0"/>
              <a:t>无关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dstW</a:t>
            </a:r>
            <a:r>
              <a:rPr lang="zh-CN" altLang="en-US" dirty="0"/>
              <a:t>输入标识符，</a:t>
            </a:r>
            <a:r>
              <a:rPr lang="en-US" altLang="zh-CN" dirty="0" err="1"/>
              <a:t>valW</a:t>
            </a:r>
            <a:r>
              <a:rPr lang="zh-CN" altLang="en-US" dirty="0"/>
              <a:t>输入要写入的数据，当</a:t>
            </a:r>
            <a:r>
              <a:rPr lang="en-US" altLang="zh-CN" dirty="0"/>
              <a:t>clock</a:t>
            </a:r>
            <a:r>
              <a:rPr lang="zh-CN" altLang="en-US" dirty="0"/>
              <a:t>上升时才会写入到寄存器文件中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同时读写同一个寄存器并不会发生错误，只会简单的观察到值的变化过程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C05BA-AAAE-4E3E-8DB7-0D230A19A965}"/>
              </a:ext>
            </a:extLst>
          </p:cNvPr>
          <p:cNvSpPr txBox="1"/>
          <p:nvPr/>
        </p:nvSpPr>
        <p:spPr>
          <a:xfrm>
            <a:off x="8053703" y="2357306"/>
            <a:ext cx="2833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还有一些</a:t>
            </a:r>
            <a:r>
              <a:rPr lang="en-US" altLang="zh-CN" dirty="0"/>
              <a:t>RAM</a:t>
            </a:r>
            <a:r>
              <a:rPr lang="zh-CN" altLang="en-US" dirty="0"/>
              <a:t>用于存储程序数据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与寄存器堆相同，其只有写操作是</a:t>
            </a:r>
            <a:r>
              <a:rPr lang="en-US" altLang="zh-CN" dirty="0"/>
              <a:t>clock</a:t>
            </a:r>
            <a:r>
              <a:rPr lang="zh-CN" altLang="en-US" dirty="0"/>
              <a:t>控制的，而读操作与</a:t>
            </a:r>
            <a:r>
              <a:rPr lang="en-US" altLang="zh-CN" dirty="0"/>
              <a:t>clock</a:t>
            </a:r>
            <a:r>
              <a:rPr lang="zh-CN" altLang="en-US" dirty="0"/>
              <a:t>无关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只有一个地址输入端口，其读写控制由</a:t>
            </a:r>
            <a:r>
              <a:rPr lang="en-US" altLang="zh-CN" dirty="0"/>
              <a:t>bool</a:t>
            </a:r>
            <a:r>
              <a:rPr lang="zh-CN" altLang="en-US" dirty="0"/>
              <a:t>型的输入控制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当地址超出范围或不合法时，</a:t>
            </a:r>
            <a:r>
              <a:rPr lang="en-US" altLang="zh-CN" dirty="0"/>
              <a:t>error</a:t>
            </a:r>
            <a:r>
              <a:rPr lang="zh-CN" altLang="en-US" dirty="0"/>
              <a:t>信号便会置为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9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7860" y="2255024"/>
            <a:ext cx="9236279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ISA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076AFB-E925-4EDE-925E-EFF07CC07337}"/>
              </a:ext>
            </a:extLst>
          </p:cNvPr>
          <p:cNvSpPr txBox="1"/>
          <p:nvPr/>
        </p:nvSpPr>
        <p:spPr>
          <a:xfrm>
            <a:off x="4946225" y="4446165"/>
            <a:ext cx="229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微软雅黑" panose="020B0503020204020204" charset="-122"/>
              </a:rPr>
              <a:t>以</a:t>
            </a:r>
            <a:r>
              <a:rPr lang="en-US" altLang="zh-CN" dirty="0">
                <a:ea typeface="微软雅黑" panose="020B0503020204020204" charset="-122"/>
              </a:rPr>
              <a:t>Y86-64</a:t>
            </a:r>
            <a:r>
              <a:rPr lang="zh-CN" altLang="en-US" dirty="0">
                <a:ea typeface="微软雅黑" panose="020B0503020204020204" charset="-122"/>
              </a:rPr>
              <a:t>为例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078E7-DE64-4B85-A629-5A7EC8C3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7" y="991079"/>
            <a:ext cx="7849695" cy="64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7A630D-FB47-4CF8-A1A0-D61086E6DE25}"/>
              </a:ext>
            </a:extLst>
          </p:cNvPr>
          <p:cNvSpPr txBox="1"/>
          <p:nvPr/>
        </p:nvSpPr>
        <p:spPr>
          <a:xfrm>
            <a:off x="4446165" y="991079"/>
            <a:ext cx="384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Halt</a:t>
            </a:r>
            <a:r>
              <a:rPr lang="zh-CN" altLang="en-US" sz="1600" dirty="0"/>
              <a:t>：停止指令的执行，程序停止</a:t>
            </a:r>
            <a:endParaRPr lang="en-US" altLang="zh-CN" sz="1600" dirty="0"/>
          </a:p>
          <a:p>
            <a:r>
              <a:rPr lang="en-US" altLang="zh-CN" sz="1600" dirty="0" err="1"/>
              <a:t>Nop</a:t>
            </a:r>
            <a:r>
              <a:rPr lang="zh-CN" altLang="en-US" sz="1600" dirty="0"/>
              <a:t>：空指令，多用于占位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99043-6F9C-4D58-9020-703E9AC79BB6}"/>
              </a:ext>
            </a:extLst>
          </p:cNvPr>
          <p:cNvSpPr txBox="1"/>
          <p:nvPr/>
        </p:nvSpPr>
        <p:spPr>
          <a:xfrm>
            <a:off x="693587" y="1859339"/>
            <a:ext cx="7049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Halt</a:t>
            </a:r>
            <a:r>
              <a:rPr lang="zh-CN" altLang="en-US" dirty="0"/>
              <a:t>可以影响</a:t>
            </a:r>
            <a:r>
              <a:rPr lang="zh-CN" altLang="en-US" b="1" dirty="0"/>
              <a:t>程序状态码</a:t>
            </a:r>
            <a:r>
              <a:rPr lang="zh-CN" altLang="en-US" dirty="0"/>
              <a:t>，将其置成</a:t>
            </a:r>
            <a:r>
              <a:rPr lang="en-US" altLang="zh-CN" dirty="0"/>
              <a:t>2</a:t>
            </a:r>
            <a:r>
              <a:rPr lang="zh-CN" altLang="en-US" dirty="0"/>
              <a:t>，表示</a:t>
            </a:r>
            <a:r>
              <a:rPr lang="en-US" altLang="zh-CN" dirty="0"/>
              <a:t>HLT</a:t>
            </a:r>
          </a:p>
          <a:p>
            <a:endParaRPr lang="en-US" altLang="zh-CN" dirty="0"/>
          </a:p>
          <a:p>
            <a:r>
              <a:rPr lang="zh-CN" altLang="en-US" dirty="0"/>
              <a:t>程序状态码包括：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AOK </a:t>
            </a:r>
            <a:r>
              <a:rPr lang="zh-CN" altLang="en-US" dirty="0"/>
              <a:t>程序正常进行，值为</a:t>
            </a:r>
            <a:r>
              <a:rPr lang="en-US" altLang="zh-CN" dirty="0"/>
              <a:t>1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HLT </a:t>
            </a:r>
            <a:r>
              <a:rPr lang="zh-CN" altLang="en-US" dirty="0"/>
              <a:t>程序执行</a:t>
            </a:r>
            <a:r>
              <a:rPr lang="en-US" altLang="zh-CN" dirty="0"/>
              <a:t>halt</a:t>
            </a:r>
            <a:r>
              <a:rPr lang="zh-CN" altLang="en-US" dirty="0"/>
              <a:t>指令，值为</a:t>
            </a:r>
            <a:r>
              <a:rPr lang="en-US" altLang="zh-CN" dirty="0"/>
              <a:t>2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ADR </a:t>
            </a:r>
            <a:r>
              <a:rPr lang="zh-CN" altLang="en-US" dirty="0"/>
              <a:t>程序访问了非法地址（取指令和读写数据的地址都会有一定限制），值为</a:t>
            </a:r>
            <a:r>
              <a:rPr lang="en-US" altLang="zh-CN" dirty="0"/>
              <a:t>3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INS </a:t>
            </a:r>
            <a:r>
              <a:rPr lang="zh-CN" altLang="en-US" dirty="0"/>
              <a:t>程序遇到了非法指令，即二进制机器指令码不合法，值为</a:t>
            </a:r>
            <a:r>
              <a:rPr lang="en-US" altLang="zh-CN" dirty="0"/>
              <a:t>4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Y86-64</a:t>
            </a:r>
            <a:r>
              <a:rPr lang="zh-CN" altLang="en-US" dirty="0"/>
              <a:t>遇到程序异常会直接停止执行，而实际的处理器会调用异常处理程序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863E8-BACC-4C50-AA4D-ADC2840B81AE}"/>
              </a:ext>
            </a:extLst>
          </p:cNvPr>
          <p:cNvSpPr txBox="1"/>
          <p:nvPr/>
        </p:nvSpPr>
        <p:spPr>
          <a:xfrm>
            <a:off x="693587" y="5217951"/>
            <a:ext cx="695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Nop</a:t>
            </a:r>
            <a:r>
              <a:rPr lang="zh-CN" altLang="en-US" dirty="0"/>
              <a:t>在使用</a:t>
            </a:r>
            <a:r>
              <a:rPr lang="en-US" altLang="zh-CN" dirty="0"/>
              <a:t>ret</a:t>
            </a:r>
            <a:r>
              <a:rPr lang="zh-CN" altLang="en-US" dirty="0"/>
              <a:t>的攻击中用于解决栈随机化方法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在一般使用中，大多用于当作占位符，用于保证各个指令的相对地址不变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4FE3BD9-E4A1-43CB-A93D-2A9902058256}"/>
              </a:ext>
            </a:extLst>
          </p:cNvPr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F1B63E-1A17-433D-82CD-254FA38B5F63}"/>
              </a:ext>
            </a:extLst>
          </p:cNvPr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695668B-ABB8-41FD-8174-55921F5E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7" y="834963"/>
            <a:ext cx="7916380" cy="12955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ADFB47E-B02B-426D-9A20-FD11BB6D3D74}"/>
              </a:ext>
            </a:extLst>
          </p:cNvPr>
          <p:cNvSpPr txBox="1"/>
          <p:nvPr/>
        </p:nvSpPr>
        <p:spPr>
          <a:xfrm>
            <a:off x="693587" y="2373921"/>
            <a:ext cx="5723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寄存器</a:t>
            </a:r>
            <a:r>
              <a:rPr lang="zh-CN" altLang="en-US" dirty="0"/>
              <a:t>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0xE</a:t>
            </a:r>
            <a:r>
              <a:rPr lang="zh-CN" altLang="en-US" dirty="0"/>
              <a:t>之间的</a:t>
            </a:r>
            <a:r>
              <a:rPr lang="en-US" altLang="zh-CN" dirty="0"/>
              <a:t>15</a:t>
            </a:r>
            <a:r>
              <a:rPr lang="zh-CN" altLang="en-US" dirty="0"/>
              <a:t>个数（寄存器表示符）来表示于机器码中，</a:t>
            </a:r>
            <a:r>
              <a:rPr lang="en-US" altLang="zh-CN" dirty="0"/>
              <a:t>0xF</a:t>
            </a:r>
            <a:r>
              <a:rPr lang="zh-CN" altLang="en-US" dirty="0"/>
              <a:t>表示空寄存器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寄存器储存于</a:t>
            </a:r>
            <a:r>
              <a:rPr lang="en-US" altLang="zh-CN" dirty="0"/>
              <a:t>CPU</a:t>
            </a:r>
            <a:r>
              <a:rPr lang="zh-CN" altLang="en-US" dirty="0"/>
              <a:t>中一个寄存器堆中，即一个以标识符为地址的随机访问储存器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只支持上述四种</a:t>
            </a:r>
            <a:r>
              <a:rPr lang="en-US" altLang="zh-CN" dirty="0"/>
              <a:t>mov</a:t>
            </a:r>
            <a:r>
              <a:rPr lang="zh-CN" altLang="en-US" dirty="0"/>
              <a:t>方式，立即数到内存、内存到内存的直接数据传递都是不允许的（</a:t>
            </a:r>
            <a:r>
              <a:rPr lang="en-US" altLang="zh-CN" dirty="0"/>
              <a:t>RISC</a:t>
            </a:r>
            <a:r>
              <a:rPr lang="zh-CN" altLang="en-US" dirty="0"/>
              <a:t>的特点）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寻址模式只有</a:t>
            </a:r>
            <a:r>
              <a:rPr lang="en-US" altLang="zh-CN" dirty="0"/>
              <a:t>D(</a:t>
            </a:r>
            <a:r>
              <a:rPr lang="en-US" altLang="zh-CN" dirty="0" err="1"/>
              <a:t>rA</a:t>
            </a:r>
            <a:r>
              <a:rPr lang="en-US" altLang="zh-CN" dirty="0"/>
              <a:t>)</a:t>
            </a:r>
            <a:r>
              <a:rPr lang="zh-CN" altLang="en-US" dirty="0"/>
              <a:t>一种，不支持第二变址寄存器和寄存器值的伸缩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以八字节、小端法表示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8D89150-1F66-4684-A8FC-02E3C370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2" y="3125053"/>
            <a:ext cx="4706007" cy="219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50842D4-F004-4E2B-B5A4-2F65D111A162}"/>
              </a:ext>
            </a:extLst>
          </p:cNvPr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E4CA6D9-A8C0-4C24-A00E-751907D1D18E}"/>
              </a:ext>
            </a:extLst>
          </p:cNvPr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690678-D164-4C38-B693-1347412C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47" y="501533"/>
            <a:ext cx="7697274" cy="8383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9B3F5E4-EA6C-4BF4-BF8E-32ED2B98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073" y="2031138"/>
            <a:ext cx="2442048" cy="2795724"/>
          </a:xfrm>
          <a:prstGeom prst="rect">
            <a:avLst/>
          </a:prstGeom>
        </p:spPr>
      </p:pic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E9C87D7-AAEB-410F-B511-B76374D2851E}"/>
              </a:ext>
            </a:extLst>
          </p:cNvPr>
          <p:cNvCxnSpPr>
            <a:endCxn id="31" idx="1"/>
          </p:cNvCxnSpPr>
          <p:nvPr/>
        </p:nvCxnSpPr>
        <p:spPr>
          <a:xfrm rot="5400000">
            <a:off x="8155658" y="2205765"/>
            <a:ext cx="2170651" cy="275819"/>
          </a:xfrm>
          <a:prstGeom prst="curvedConnector4">
            <a:avLst>
              <a:gd name="adj1" fmla="val 17801"/>
              <a:gd name="adj2" fmla="val 18288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48FF9-DE91-4E8B-818E-DEE7E80FFF7C}"/>
              </a:ext>
            </a:extLst>
          </p:cNvPr>
          <p:cNvSpPr txBox="1"/>
          <p:nvPr/>
        </p:nvSpPr>
        <p:spPr>
          <a:xfrm>
            <a:off x="3097490" y="2413337"/>
            <a:ext cx="494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四种运算都只支持寄存器间的运算，而</a:t>
            </a:r>
            <a:r>
              <a:rPr lang="en-US" altLang="zh-CN" dirty="0"/>
              <a:t>X86-64</a:t>
            </a:r>
            <a:r>
              <a:rPr lang="zh-CN" altLang="en-US" dirty="0"/>
              <a:t>也支持内存中数据的运算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四种运算都会设置所有</a:t>
            </a:r>
            <a:r>
              <a:rPr lang="zh-CN" altLang="en-US" b="1" dirty="0"/>
              <a:t>条件码</a:t>
            </a:r>
            <a:r>
              <a:rPr lang="zh-CN" altLang="en-US" dirty="0"/>
              <a:t>，包括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ZF zero </a:t>
            </a:r>
            <a:r>
              <a:rPr lang="zh-CN" altLang="en-US" dirty="0"/>
              <a:t>零（相等）条件码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SF sign </a:t>
            </a:r>
            <a:r>
              <a:rPr lang="zh-CN" altLang="en-US" dirty="0"/>
              <a:t>符号（负数）条件码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OF overflow </a:t>
            </a:r>
            <a:r>
              <a:rPr lang="zh-CN" altLang="en-US" dirty="0"/>
              <a:t>（补码）溢出条件码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CISC</a:t>
            </a:r>
            <a:r>
              <a:rPr lang="zh-CN" altLang="en-US" dirty="0"/>
              <a:t>的特点）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564B7-940B-4984-BB69-7B94F00E014B}"/>
              </a:ext>
            </a:extLst>
          </p:cNvPr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5DAE5C-A26B-48C3-A1F8-35E9064B4F8B}"/>
              </a:ext>
            </a:extLst>
          </p:cNvPr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7C9D3-6CA4-4A09-BE0C-C702B4DA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7" y="784980"/>
            <a:ext cx="7335274" cy="657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E9B425-565A-4011-B983-13786A69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59" y="2216957"/>
            <a:ext cx="1810003" cy="3134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8B411-5C04-43C2-8312-75497BC77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7" y="2264589"/>
            <a:ext cx="1609950" cy="3038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F2AC4-EA9F-44E8-AEA2-0CF1EAE605D8}"/>
              </a:ext>
            </a:extLst>
          </p:cNvPr>
          <p:cNvSpPr txBox="1"/>
          <p:nvPr/>
        </p:nvSpPr>
        <p:spPr>
          <a:xfrm>
            <a:off x="5250636" y="2216957"/>
            <a:ext cx="4261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条件跳转和条件传输命令</a:t>
            </a:r>
            <a:r>
              <a:rPr lang="en-US" altLang="zh-CN" dirty="0"/>
              <a:t>5-8</a:t>
            </a:r>
            <a:r>
              <a:rPr lang="zh-CN" altLang="en-US" dirty="0"/>
              <a:t>位的功能部分是统一的，无条件传输也与</a:t>
            </a:r>
            <a:r>
              <a:rPr lang="en-US" altLang="zh-CN" dirty="0" err="1"/>
              <a:t>rrmov</a:t>
            </a:r>
            <a:r>
              <a:rPr lang="zh-CN" altLang="en-US" dirty="0"/>
              <a:t>统一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14</a:t>
            </a:r>
            <a:r>
              <a:rPr lang="zh-CN" altLang="en-US" dirty="0"/>
              <a:t>条指令与</a:t>
            </a:r>
            <a:r>
              <a:rPr lang="en-US" altLang="zh-CN" dirty="0"/>
              <a:t>X86-64</a:t>
            </a:r>
            <a:r>
              <a:rPr lang="zh-CN" altLang="en-US" dirty="0"/>
              <a:t>中基本一致，利用条件码的一定组合判断条件是否满足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因条件码中没有</a:t>
            </a:r>
            <a:r>
              <a:rPr lang="en-US" altLang="zh-CN" dirty="0"/>
              <a:t>CF</a:t>
            </a:r>
            <a:r>
              <a:rPr lang="zh-CN" altLang="en-US" dirty="0"/>
              <a:t>（</a:t>
            </a:r>
            <a:r>
              <a:rPr lang="en-US" altLang="zh-CN" dirty="0"/>
              <a:t>carry </a:t>
            </a:r>
            <a:r>
              <a:rPr lang="zh-CN" altLang="en-US" dirty="0"/>
              <a:t>进位、无符号溢出），因此没有</a:t>
            </a:r>
            <a:r>
              <a:rPr lang="en-US" altLang="zh-CN" dirty="0"/>
              <a:t>ja</a:t>
            </a:r>
            <a:r>
              <a:rPr lang="zh-CN" altLang="en-US" dirty="0"/>
              <a:t>、</a:t>
            </a:r>
            <a:r>
              <a:rPr lang="en-US" altLang="zh-CN" dirty="0" err="1"/>
              <a:t>jb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这里跳转指令的目标地址</a:t>
            </a:r>
            <a:r>
              <a:rPr lang="en-US" altLang="zh-CN" dirty="0" err="1"/>
              <a:t>Dest</a:t>
            </a:r>
            <a:r>
              <a:rPr lang="zh-CN" altLang="en-US" dirty="0"/>
              <a:t>是绝对地址，而不是如同</a:t>
            </a:r>
            <a:r>
              <a:rPr lang="en-US" altLang="zh-CN" dirty="0"/>
              <a:t>X86-64</a:t>
            </a:r>
            <a:r>
              <a:rPr lang="zh-CN" altLang="en-US" dirty="0"/>
              <a:t>中的</a:t>
            </a:r>
            <a:r>
              <a:rPr lang="en-US" altLang="zh-CN" dirty="0"/>
              <a:t>PC</a:t>
            </a:r>
            <a:r>
              <a:rPr lang="zh-CN" altLang="en-US" dirty="0"/>
              <a:t>相对寻址</a:t>
            </a:r>
          </a:p>
        </p:txBody>
      </p:sp>
    </p:spTree>
    <p:extLst>
      <p:ext uri="{BB962C8B-B14F-4D97-AF65-F5344CB8AC3E}">
        <p14:creationId xmlns:p14="http://schemas.microsoft.com/office/powerpoint/2010/main" val="40697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097F0A-42D1-4EA8-B456-0ED285FC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57" y="707778"/>
            <a:ext cx="7449590" cy="12479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D15152-AB28-46F8-8825-075031E8D3C5}"/>
              </a:ext>
            </a:extLst>
          </p:cNvPr>
          <p:cNvSpPr txBox="1"/>
          <p:nvPr/>
        </p:nvSpPr>
        <p:spPr>
          <a:xfrm>
            <a:off x="3931557" y="2181364"/>
            <a:ext cx="7449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用于函数调用，行为与</a:t>
            </a:r>
            <a:r>
              <a:rPr lang="en-US" altLang="zh-CN" dirty="0"/>
              <a:t>X86-64</a:t>
            </a:r>
            <a:r>
              <a:rPr lang="zh-CN" altLang="en-US" dirty="0"/>
              <a:t>一致（用内存存储返回地址），这里</a:t>
            </a:r>
            <a:r>
              <a:rPr lang="en-US" altLang="zh-CN" dirty="0" err="1"/>
              <a:t>Dest</a:t>
            </a:r>
            <a:r>
              <a:rPr lang="zh-CN" altLang="en-US" dirty="0"/>
              <a:t>同样使用绝对地址，改变</a:t>
            </a:r>
            <a:r>
              <a:rPr lang="zh-CN" altLang="en-US" b="1" dirty="0"/>
              <a:t>程序计数器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pop</a:t>
            </a:r>
            <a:r>
              <a:rPr lang="zh-CN" altLang="en-US" dirty="0"/>
              <a:t>用于压栈、出栈，因此有一定</a:t>
            </a:r>
            <a:r>
              <a:rPr lang="en-US" altLang="zh-CN" dirty="0"/>
              <a:t>CISC</a:t>
            </a:r>
            <a:r>
              <a:rPr lang="zh-CN" altLang="en-US" dirty="0"/>
              <a:t>的栈密集特点，</a:t>
            </a:r>
            <a:r>
              <a:rPr lang="zh-CN" altLang="en-US" b="1" dirty="0"/>
              <a:t>内存</a:t>
            </a:r>
            <a:r>
              <a:rPr lang="zh-CN" altLang="en-US" dirty="0"/>
              <a:t>中有栈结构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A4B3E-ABFD-42C9-BF67-39DEE152BC8F}"/>
              </a:ext>
            </a:extLst>
          </p:cNvPr>
          <p:cNvSpPr txBox="1"/>
          <p:nvPr/>
        </p:nvSpPr>
        <p:spPr>
          <a:xfrm>
            <a:off x="3931557" y="3884329"/>
            <a:ext cx="3928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push %</a:t>
            </a:r>
            <a:r>
              <a:rPr lang="en-US" altLang="zh-CN" dirty="0" err="1"/>
              <a:t>rsp</a:t>
            </a:r>
            <a:r>
              <a:rPr lang="en-US" altLang="zh-CN" dirty="0"/>
              <a:t> </a:t>
            </a:r>
            <a:r>
              <a:rPr lang="zh-CN" altLang="en-US" dirty="0"/>
              <a:t>会发生什么？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pop %</a:t>
            </a:r>
            <a:r>
              <a:rPr lang="en-US" altLang="zh-CN" dirty="0" err="1"/>
              <a:t>rsp</a:t>
            </a:r>
            <a:r>
              <a:rPr lang="en-US" altLang="zh-CN" dirty="0"/>
              <a:t> </a:t>
            </a:r>
            <a:r>
              <a:rPr lang="zh-CN" altLang="en-US" dirty="0"/>
              <a:t>会发生什么？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B05BF2-9BC9-47CF-B017-7491F76A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75" y="3658692"/>
            <a:ext cx="3581900" cy="1133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0ECE88-4CB1-4BE8-9E82-820E0F983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2" y="5019455"/>
            <a:ext cx="1047896" cy="133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8CE688-EDBE-4F25-B314-769B58B4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222" y="5152824"/>
            <a:ext cx="4572638" cy="10383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3DEB23-76DC-447E-96FC-72C1A9D0AB3E}"/>
              </a:ext>
            </a:extLst>
          </p:cNvPr>
          <p:cNvSpPr txBox="1"/>
          <p:nvPr/>
        </p:nvSpPr>
        <p:spPr>
          <a:xfrm>
            <a:off x="3931557" y="4253476"/>
            <a:ext cx="332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pushtest</a:t>
            </a:r>
            <a:r>
              <a:rPr lang="en-US" altLang="zh-CN" dirty="0"/>
              <a:t> </a:t>
            </a:r>
            <a:r>
              <a:rPr lang="zh-CN" altLang="en-US" dirty="0"/>
              <a:t>总是返回</a:t>
            </a:r>
            <a:r>
              <a:rPr lang="en-US" altLang="zh-CN" dirty="0"/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47B401-16B4-4899-B11D-053F9CC26E4D}"/>
              </a:ext>
            </a:extLst>
          </p:cNvPr>
          <p:cNvSpPr txBox="1"/>
          <p:nvPr/>
        </p:nvSpPr>
        <p:spPr>
          <a:xfrm>
            <a:off x="3923979" y="5361287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poptest</a:t>
            </a:r>
            <a:r>
              <a:rPr lang="en-US" altLang="zh-CN" dirty="0"/>
              <a:t> </a:t>
            </a:r>
            <a:r>
              <a:rPr lang="zh-CN" altLang="en-US" dirty="0"/>
              <a:t>总是返回</a:t>
            </a:r>
            <a:r>
              <a:rPr lang="en-US" altLang="zh-CN" dirty="0"/>
              <a:t>0xabcd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B1E24-9282-4D69-941F-E2631F25052B}"/>
              </a:ext>
            </a:extLst>
          </p:cNvPr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90146E-0F94-459A-AF25-1CAA292D16E0}"/>
              </a:ext>
            </a:extLst>
          </p:cNvPr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896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220D3-D802-4DDB-9478-2A0A81F6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23" y="0"/>
            <a:ext cx="558708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AC5F6A-8325-41FE-A555-FF78477097BF}"/>
              </a:ext>
            </a:extLst>
          </p:cNvPr>
          <p:cNvSpPr txBox="1"/>
          <p:nvPr/>
        </p:nvSpPr>
        <p:spPr>
          <a:xfrm>
            <a:off x="7642371" y="469784"/>
            <a:ext cx="420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程序开始于地址</a:t>
            </a:r>
            <a:r>
              <a:rPr lang="en-US" altLang="zh-CN" dirty="0"/>
              <a:t>0</a:t>
            </a:r>
            <a:r>
              <a:rPr lang="zh-CN" altLang="en-US" dirty="0"/>
              <a:t>，且</a:t>
            </a:r>
            <a:r>
              <a:rPr lang="en-US" altLang="zh-CN" dirty="0"/>
              <a:t>call</a:t>
            </a:r>
            <a:r>
              <a:rPr lang="zh-CN" altLang="en-US" dirty="0"/>
              <a:t>使用绝对地址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4DC5E-86EC-4AB0-9842-24F62A78CD8A}"/>
              </a:ext>
            </a:extLst>
          </p:cNvPr>
          <p:cNvSpPr txBox="1"/>
          <p:nvPr/>
        </p:nvSpPr>
        <p:spPr>
          <a:xfrm>
            <a:off x="7642371" y="3712129"/>
            <a:ext cx="319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运算操作只能使用寄存器，因此只能先把立即数存入寄存器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CAE90F-AD19-4FA7-97EA-5FCF9C11858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308521" y="4035295"/>
            <a:ext cx="133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7F6D81-5F59-499E-BD7F-188DA10BFCB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975446" y="654450"/>
            <a:ext cx="66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C241CC3-088E-4913-9AD0-58C0D707B304}"/>
              </a:ext>
            </a:extLst>
          </p:cNvPr>
          <p:cNvSpPr txBox="1"/>
          <p:nvPr/>
        </p:nvSpPr>
        <p:spPr>
          <a:xfrm>
            <a:off x="7642371" y="6304110"/>
            <a:ext cx="40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设置了栈的起始位置，向低地址生长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4281B6B-A99F-422A-B628-56AA0D3DD5D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64949" y="6488776"/>
            <a:ext cx="2877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5911BB-53BD-496A-98F6-5E8BABC0DF46}"/>
              </a:ext>
            </a:extLst>
          </p:cNvPr>
          <p:cNvSpPr/>
          <p:nvPr/>
        </p:nvSpPr>
        <p:spPr>
          <a:xfrm>
            <a:off x="0" y="60523"/>
            <a:ext cx="1387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ISA</a:t>
            </a:r>
            <a:endParaRPr lang="zh-CN" altLang="en-US" sz="14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EF8401-5B09-41AB-94A0-6B42E4E16EE4}"/>
              </a:ext>
            </a:extLst>
          </p:cNvPr>
          <p:cNvSpPr/>
          <p:nvPr/>
        </p:nvSpPr>
        <p:spPr>
          <a:xfrm>
            <a:off x="138717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5180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Logic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1007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 annihilation</cp:lastModifiedBy>
  <cp:revision>90</cp:revision>
  <dcterms:created xsi:type="dcterms:W3CDTF">2015-08-18T02:51:00Z</dcterms:created>
  <dcterms:modified xsi:type="dcterms:W3CDTF">2020-10-29T08:21:17Z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