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5" r:id="rId6"/>
    <p:sldId id="264" r:id="rId7"/>
    <p:sldId id="266" r:id="rId8"/>
    <p:sldId id="267" r:id="rId9"/>
    <p:sldId id="260" r:id="rId10"/>
    <p:sldId id="269" r:id="rId11"/>
    <p:sldId id="270" r:id="rId12"/>
    <p:sldId id="261" r:id="rId13"/>
    <p:sldId id="268" r:id="rId14"/>
    <p:sldId id="262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6CDB8D-A668-4076-AFEF-5C81E99B2959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5AA-A4D5-49D8-80B9-F73F576144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B8D-A668-4076-AFEF-5C81E99B2959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5AA-A4D5-49D8-80B9-F73F5761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0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B8D-A668-4076-AFEF-5C81E99B2959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5AA-A4D5-49D8-80B9-F73F576144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0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B8D-A668-4076-AFEF-5C81E99B2959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5AA-A4D5-49D8-80B9-F73F5761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7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B8D-A668-4076-AFEF-5C81E99B2959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5AA-A4D5-49D8-80B9-F73F576144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1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B8D-A668-4076-AFEF-5C81E99B2959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5AA-A4D5-49D8-80B9-F73F5761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B8D-A668-4076-AFEF-5C81E99B2959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5AA-A4D5-49D8-80B9-F73F5761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0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B8D-A668-4076-AFEF-5C81E99B2959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5AA-A4D5-49D8-80B9-F73F5761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1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B8D-A668-4076-AFEF-5C81E99B2959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5AA-A4D5-49D8-80B9-F73F5761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9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B8D-A668-4076-AFEF-5C81E99B2959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5AA-A4D5-49D8-80B9-F73F5761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3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B8D-A668-4076-AFEF-5C81E99B2959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5AA-A4D5-49D8-80B9-F73F576144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4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6CDB8D-A668-4076-AFEF-5C81E99B2959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B75E5AA-A4D5-49D8-80B9-F73F576144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1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8752546/how-does-malloc-understand-alignm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83D48-0BF3-49DA-B80E-35EEF1C0D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机器语言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2FE082-CF48-44A9-B3BB-2B5B368C2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周可行</a:t>
            </a:r>
            <a:endParaRPr lang="en-US" altLang="zh-CN" dirty="0"/>
          </a:p>
          <a:p>
            <a:r>
              <a:rPr lang="en-US" altLang="zh-CN" dirty="0"/>
              <a:t>KEKE_046@pku.edu.cn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12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7B9AB-ADA0-4EC6-826C-88A60BF0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zh-CN" altLang="en-US" dirty="0"/>
              <a:t>溢出攻击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83E8D-33CD-4420-89EE-8F30B81C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zh-CN" altLang="en-US" dirty="0"/>
              <a:t>同一个版本操作系统，运行同样的程序，栈指针的位置可以算出。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攻击的方法</a:t>
            </a:r>
            <a:endParaRPr lang="en-US" altLang="zh-CN" dirty="0"/>
          </a:p>
          <a:p>
            <a:pPr lvl="1"/>
            <a:r>
              <a:rPr lang="zh-CN" altLang="en-US" dirty="0"/>
              <a:t>写入一段代码</a:t>
            </a:r>
            <a:endParaRPr lang="en-US" altLang="zh-CN" dirty="0"/>
          </a:p>
          <a:p>
            <a:pPr lvl="1"/>
            <a:r>
              <a:rPr lang="zh-CN" altLang="en-US" dirty="0"/>
              <a:t>将原来的返回地址指向代码起始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5E28F7-3946-458B-A700-13F7EA8EE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457" y="1535437"/>
            <a:ext cx="4029717" cy="378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0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E2DD1-A87F-45F1-8C9C-FC63E0EE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缓冲区攻击的防御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6A4F8-9DA6-4A1A-BB6A-D7DC00B1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栈随机化：当前代码的位置不确定，无法设置指向代码的指针</a:t>
            </a:r>
            <a:endParaRPr lang="en-US" altLang="zh-CN" dirty="0"/>
          </a:p>
          <a:p>
            <a:pPr lvl="1"/>
            <a:r>
              <a:rPr lang="zh-CN" altLang="en-US" dirty="0"/>
              <a:t>随机化程度小时，可以用空操作雪橇攻击。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栈破坏检测：在缓冲区与状态之间加入特殊值</a:t>
            </a:r>
            <a:endParaRPr lang="en-US" altLang="zh-CN" dirty="0"/>
          </a:p>
          <a:p>
            <a:pPr lvl="1"/>
            <a:r>
              <a:rPr lang="zh-CN" altLang="en-US" dirty="0"/>
              <a:t>特殊值存在另一个程序段中，攻击者不能覆盖特殊值。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限制可执行代码区域：防止程序在栈中执行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7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A7C46-FF9B-4018-9774-76179B66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变长栈帧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AB762F-F3C3-4F64-BFF3-AE7390693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定长栈帧，可以用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𝑟𝑠𝑝</m:t>
                    </m:r>
                  </m:oMath>
                </a14:m>
                <a:r>
                  <a:rPr lang="zh-CN" altLang="en-US" dirty="0"/>
                  <a:t>加偏移寻址，变长栈帧就不行了。</a:t>
                </a:r>
                <a:endParaRPr lang="en-US" altLang="zh-CN" dirty="0"/>
              </a:p>
              <a:p>
                <a:pPr lvl="1"/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𝑟𝑠𝑝</m:t>
                    </m:r>
                  </m:oMath>
                </a14:m>
                <a:r>
                  <a:rPr lang="zh-CN" altLang="en-US" dirty="0"/>
                  <a:t>总是向下增长，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𝑟𝑏𝑝</m:t>
                    </m:r>
                  </m:oMath>
                </a14:m>
                <a:r>
                  <a:rPr lang="zh-CN" altLang="en-US" dirty="0"/>
                  <a:t>记录一开始的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𝑟𝑠𝑝</m:t>
                    </m:r>
                  </m:oMath>
                </a14:m>
                <a:r>
                  <a:rPr lang="zh-CN" altLang="en-US" dirty="0"/>
                  <a:t>，寻址就会很方便。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sp</a:t>
                </a:r>
                <a:r>
                  <a:rPr lang="en-US" altLang="zh-CN" dirty="0"/>
                  <a:t>: stack pointer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bp: stack pointer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rbp</a:t>
                </a:r>
                <a:r>
                  <a:rPr lang="zh-CN" altLang="en-US" dirty="0"/>
                  <a:t>称为基指针或帧指针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有些简单的函数，变长栈帧会成为累赘，所以将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𝑟𝑏𝑝</m:t>
                    </m:r>
                  </m:oMath>
                </a14:m>
                <a:r>
                  <a:rPr lang="zh-CN" altLang="en-US" dirty="0"/>
                  <a:t>设为被调用保存寄存器。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栈帧</a:t>
                </a:r>
                <a:r>
                  <a:rPr lang="en-US" altLang="zh-CN" dirty="0"/>
                  <a:t>16</a:t>
                </a:r>
                <a:r>
                  <a:rPr lang="zh-CN" altLang="en-US" dirty="0"/>
                  <a:t>字节对齐的：调用函数之前，</a:t>
                </a:r>
                <a:r>
                  <a:rPr lang="en-US" altLang="zh-CN" dirty="0"/>
                  <a:t>%</a:t>
                </a:r>
                <a:r>
                  <a:rPr lang="en-US" altLang="zh-CN" dirty="0" err="1"/>
                  <a:t>rsp</a:t>
                </a:r>
                <a:r>
                  <a:rPr lang="zh-CN" altLang="en-US" dirty="0"/>
                  <a:t>必须是</a:t>
                </a:r>
                <a:r>
                  <a:rPr lang="en-US" altLang="zh-CN" dirty="0"/>
                  <a:t>16</a:t>
                </a:r>
                <a:r>
                  <a:rPr lang="zh-CN" altLang="en-US" dirty="0"/>
                  <a:t>的倍数。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应用程序入口和操作系统入口的时候，并不一定是对齐的。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AB762F-F3C3-4F64-BFF3-AE7390693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15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A3D97-77FB-490C-B276-BDAE73E2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变长栈帧函数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13BB3-C4CD-481F-AAF9-7F99FB038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1CBF50-BBA8-4AD0-9CFA-4809AF484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push %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en-US" altLang="zh-CN" dirty="0" err="1"/>
              <a:t>movq</a:t>
            </a:r>
            <a:r>
              <a:rPr lang="en-US" altLang="zh-CN" dirty="0"/>
              <a:t> %</a:t>
            </a:r>
            <a:r>
              <a:rPr lang="en-US" altLang="zh-CN" dirty="0" err="1"/>
              <a:t>rsp</a:t>
            </a:r>
            <a:r>
              <a:rPr lang="en-US" altLang="zh-CN" dirty="0"/>
              <a:t>, %</a:t>
            </a:r>
            <a:r>
              <a:rPr lang="en-US" altLang="zh-CN" dirty="0" err="1"/>
              <a:t>rbp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等价于</a:t>
            </a:r>
            <a:endParaRPr lang="en-US" altLang="zh-CN" dirty="0"/>
          </a:p>
          <a:p>
            <a:r>
              <a:rPr lang="en-US" altLang="zh-CN" dirty="0"/>
              <a:t>enter</a:t>
            </a:r>
          </a:p>
          <a:p>
            <a:pPr lvl="1"/>
            <a:r>
              <a:rPr lang="en-US" altLang="zh-CN" dirty="0"/>
              <a:t>enter</a:t>
            </a:r>
            <a:r>
              <a:rPr lang="zh-CN" altLang="en-US" dirty="0"/>
              <a:t>一般比上面两条命令更慢，编译器不用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2D5F7E6-395E-4C5F-A304-D52013D17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返回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174FA1F-C97A-43F0-AFF4-DFBD6EC595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/>
              <a:t>movq</a:t>
            </a:r>
            <a:r>
              <a:rPr lang="en-US" altLang="zh-CN" dirty="0"/>
              <a:t> %</a:t>
            </a:r>
            <a:r>
              <a:rPr lang="en-US" altLang="zh-CN" dirty="0" err="1"/>
              <a:t>rbp</a:t>
            </a:r>
            <a:r>
              <a:rPr lang="en-US" altLang="zh-CN" dirty="0"/>
              <a:t>, %</a:t>
            </a:r>
            <a:r>
              <a:rPr lang="en-US" altLang="zh-CN" dirty="0" err="1"/>
              <a:t>rsp</a:t>
            </a:r>
            <a:endParaRPr lang="en-US" altLang="zh-CN" dirty="0"/>
          </a:p>
          <a:p>
            <a:r>
              <a:rPr lang="en-US" altLang="zh-CN" dirty="0" err="1"/>
              <a:t>popq</a:t>
            </a:r>
            <a:r>
              <a:rPr lang="en-US" altLang="zh-CN" dirty="0"/>
              <a:t> %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en-US" altLang="zh-CN" dirty="0"/>
              <a:t>ret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等价于</a:t>
            </a:r>
            <a:endParaRPr lang="en-US" altLang="zh-CN" dirty="0"/>
          </a:p>
          <a:p>
            <a:r>
              <a:rPr lang="en-US" altLang="zh-CN" dirty="0"/>
              <a:t>leave</a:t>
            </a:r>
          </a:p>
          <a:p>
            <a:r>
              <a:rPr lang="en-US" altLang="zh-CN" dirty="0"/>
              <a:t>ret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59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7890C-75D3-456B-A56E-33BC8206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CD76D-26F0-4B68-BAF6-C0D36A74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浮点数寄存器（</a:t>
            </a:r>
            <a:r>
              <a:rPr lang="en-US" altLang="zh-CN" dirty="0"/>
              <a:t>16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1"/>
            <a:r>
              <a:rPr lang="en-US" altLang="zh-CN" dirty="0"/>
              <a:t>%</a:t>
            </a:r>
            <a:r>
              <a:rPr lang="en-US" altLang="zh-CN" dirty="0" err="1"/>
              <a:t>xmm</a:t>
            </a:r>
            <a:r>
              <a:rPr lang="zh-CN" altLang="en-US" dirty="0"/>
              <a:t>：</a:t>
            </a:r>
            <a:r>
              <a:rPr lang="en-US" altLang="zh-CN" dirty="0"/>
              <a:t>128</a:t>
            </a:r>
            <a:r>
              <a:rPr lang="zh-CN" altLang="en-US" dirty="0"/>
              <a:t>位，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float</a:t>
            </a:r>
            <a:r>
              <a:rPr lang="zh-CN" altLang="en-US" dirty="0"/>
              <a:t>或者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double</a:t>
            </a:r>
          </a:p>
          <a:p>
            <a:pPr lvl="1"/>
            <a:r>
              <a:rPr lang="en-US" altLang="zh-CN" dirty="0"/>
              <a:t>%</a:t>
            </a:r>
            <a:r>
              <a:rPr lang="en-US" altLang="zh-CN" dirty="0" err="1"/>
              <a:t>ymm</a:t>
            </a:r>
            <a:r>
              <a:rPr lang="zh-CN" altLang="en-US" dirty="0"/>
              <a:t>：</a:t>
            </a:r>
            <a:r>
              <a:rPr lang="en-US" altLang="zh-CN" dirty="0"/>
              <a:t>256</a:t>
            </a:r>
            <a:r>
              <a:rPr lang="zh-CN" altLang="en-US" dirty="0"/>
              <a:t>位，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float</a:t>
            </a:r>
            <a:r>
              <a:rPr lang="zh-CN" altLang="en-US" dirty="0"/>
              <a:t>或者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double</a:t>
            </a:r>
          </a:p>
          <a:p>
            <a:pPr lvl="1"/>
            <a:r>
              <a:rPr lang="zh-CN" altLang="en-US" dirty="0"/>
              <a:t>我们只会用到最低的</a:t>
            </a:r>
            <a:r>
              <a:rPr lang="en-US" altLang="zh-CN" dirty="0"/>
              <a:t>32</a:t>
            </a:r>
            <a:r>
              <a:rPr lang="zh-CN" altLang="en-US" dirty="0"/>
              <a:t>或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浮点数命令没有立即数</a:t>
            </a:r>
            <a:endParaRPr lang="en-US" altLang="zh-CN" dirty="0"/>
          </a:p>
          <a:p>
            <a:pPr lvl="1"/>
            <a:r>
              <a:rPr lang="zh-CN" altLang="en-US" dirty="0"/>
              <a:t>用立即数必须在内存中放常量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浮点数指令命名：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BC9EA6-EF7B-4CA1-88C7-3A7E6098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0157"/>
            <a:ext cx="5588650" cy="58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7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6542E-3802-4910-BDB9-F5FBBBED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浮点数的存取与转换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12DD-D1CB-499E-982D-FE1DD4EB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存取浮点数</a:t>
            </a:r>
            <a:endParaRPr lang="en-US" altLang="zh-CN" dirty="0"/>
          </a:p>
          <a:p>
            <a:pPr lvl="1"/>
            <a:r>
              <a:rPr lang="zh-CN" altLang="en-US" dirty="0"/>
              <a:t>内存到</a:t>
            </a:r>
            <a:r>
              <a:rPr lang="en-US" altLang="zh-CN" dirty="0" err="1"/>
              <a:t>xmm</a:t>
            </a:r>
            <a:r>
              <a:rPr lang="zh-CN" altLang="en-US" dirty="0"/>
              <a:t>、</a:t>
            </a:r>
            <a:r>
              <a:rPr lang="en-US" altLang="zh-CN" dirty="0" err="1"/>
              <a:t>xmm</a:t>
            </a:r>
            <a:r>
              <a:rPr lang="zh-CN" altLang="en-US" dirty="0"/>
              <a:t>到内存：</a:t>
            </a:r>
            <a:r>
              <a:rPr lang="en-US" altLang="zh-CN" dirty="0" err="1"/>
              <a:t>vmov</a:t>
            </a:r>
            <a:r>
              <a:rPr lang="en-US" altLang="zh-CN" dirty="0"/>
              <a:t>[ss]</a:t>
            </a:r>
          </a:p>
          <a:p>
            <a:pPr lvl="1"/>
            <a:r>
              <a:rPr lang="en-US" altLang="zh-CN" dirty="0" err="1"/>
              <a:t>xmm</a:t>
            </a:r>
            <a:r>
              <a:rPr lang="zh-CN" altLang="en-US" dirty="0"/>
              <a:t>到</a:t>
            </a:r>
            <a:r>
              <a:rPr lang="en-US" altLang="zh-CN" dirty="0" err="1"/>
              <a:t>xmm</a:t>
            </a:r>
            <a:r>
              <a:rPr lang="zh-CN" altLang="en-US" dirty="0"/>
              <a:t>：</a:t>
            </a:r>
            <a:r>
              <a:rPr lang="en-US" altLang="zh-CN" dirty="0" err="1"/>
              <a:t>vmova</a:t>
            </a:r>
            <a:r>
              <a:rPr lang="en-US" altLang="zh-CN" dirty="0"/>
              <a:t>[</a:t>
            </a:r>
            <a:r>
              <a:rPr lang="en-US" altLang="zh-CN" dirty="0" err="1"/>
              <a:t>ps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浮点数转换：支持从内存中直接转</a:t>
            </a:r>
            <a:endParaRPr lang="en-US" altLang="zh-CN" dirty="0"/>
          </a:p>
          <a:p>
            <a:pPr lvl="1"/>
            <a:r>
              <a:rPr lang="zh-CN" altLang="en-US" dirty="0"/>
              <a:t>浮点转整数：</a:t>
            </a:r>
            <a:r>
              <a:rPr lang="en-US" altLang="zh-CN" dirty="0" err="1"/>
              <a:t>vcvtt</a:t>
            </a:r>
            <a:r>
              <a:rPr lang="en-US" altLang="zh-CN" dirty="0"/>
              <a:t>[ss]2si[q]</a:t>
            </a:r>
          </a:p>
          <a:p>
            <a:pPr lvl="1"/>
            <a:r>
              <a:rPr lang="zh-CN" altLang="en-US" dirty="0"/>
              <a:t>整数转浮点：</a:t>
            </a:r>
            <a:r>
              <a:rPr lang="en-US" altLang="zh-CN" dirty="0"/>
              <a:t>vcvtsi2[ss][q]</a:t>
            </a:r>
          </a:p>
          <a:p>
            <a:pPr lvl="2"/>
            <a:r>
              <a:rPr lang="zh-CN" altLang="en-US" dirty="0"/>
              <a:t>后两个参数都写</a:t>
            </a:r>
            <a:r>
              <a:rPr lang="en-US" altLang="zh-CN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6289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90010-F4DF-486F-9507-977DBED9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浮点数精度转换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26A61-A1ED-47B7-9EA4-F2775E100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单精度转双精度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双精度转单精度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9D09B2-C7C4-4A11-B935-A4B499C2E80E}"/>
              </a:ext>
            </a:extLst>
          </p:cNvPr>
          <p:cNvSpPr txBox="1"/>
          <p:nvPr/>
        </p:nvSpPr>
        <p:spPr>
          <a:xfrm>
            <a:off x="1842654" y="2729346"/>
            <a:ext cx="63171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vunpcklps</a:t>
            </a:r>
            <a:r>
              <a:rPr lang="en-US" altLang="zh-CN" dirty="0"/>
              <a:t> %xmm0, %xmm0, %xmm0      ;</a:t>
            </a:r>
            <a:r>
              <a:rPr lang="zh-CN" altLang="en-US" dirty="0"/>
              <a:t> </a:t>
            </a:r>
            <a:r>
              <a:rPr lang="en-US" altLang="zh-CN" dirty="0"/>
              <a:t>unpack and interleave</a:t>
            </a:r>
          </a:p>
          <a:p>
            <a:r>
              <a:rPr lang="en-US" altLang="zh-CN" dirty="0"/>
              <a:t>vcvtps2pd %xmm0,  %xmm0                  ; convert single to double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BFDEAF-F938-4273-8890-AB47507ED085}"/>
              </a:ext>
            </a:extLst>
          </p:cNvPr>
          <p:cNvSpPr txBox="1"/>
          <p:nvPr/>
        </p:nvSpPr>
        <p:spPr>
          <a:xfrm>
            <a:off x="1842654" y="4297680"/>
            <a:ext cx="64325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vmovddup</a:t>
            </a:r>
            <a:r>
              <a:rPr lang="en-US" altLang="zh-CN" dirty="0"/>
              <a:t> %xmm0, %xmm0                  ;</a:t>
            </a:r>
            <a:r>
              <a:rPr lang="zh-CN" altLang="en-US" dirty="0"/>
              <a:t> </a:t>
            </a:r>
            <a:r>
              <a:rPr lang="en-US" altLang="zh-CN" dirty="0"/>
              <a:t>replicate double FP </a:t>
            </a:r>
          </a:p>
          <a:p>
            <a:r>
              <a:rPr lang="en-US" altLang="zh-CN" dirty="0"/>
              <a:t>vcvtpd2ps %xmm0,  %xmm0                  ; convert single to double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36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7885C-A8EA-4324-A321-8A709CBF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浮点数的运算和比较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77B3D-0A8D-4E48-A798-0662DC16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运算：</a:t>
            </a:r>
            <a:r>
              <a:rPr lang="en-US" altLang="zh-CN" dirty="0" err="1"/>
              <a:t>vadd</a:t>
            </a:r>
            <a:r>
              <a:rPr lang="en-US" altLang="zh-CN" dirty="0"/>
              <a:t>[ss], </a:t>
            </a:r>
            <a:r>
              <a:rPr lang="en-US" altLang="zh-CN" dirty="0" err="1"/>
              <a:t>vsub</a:t>
            </a:r>
            <a:r>
              <a:rPr lang="en-US" altLang="zh-CN" dirty="0"/>
              <a:t>[ss], </a:t>
            </a:r>
            <a:r>
              <a:rPr lang="en-US" altLang="zh-CN" dirty="0" err="1"/>
              <a:t>vmul</a:t>
            </a:r>
            <a:r>
              <a:rPr lang="en-US" altLang="zh-CN" dirty="0"/>
              <a:t>[ss], </a:t>
            </a:r>
            <a:r>
              <a:rPr lang="en-US" altLang="zh-CN" dirty="0" err="1"/>
              <a:t>vdiv</a:t>
            </a:r>
            <a:r>
              <a:rPr lang="en-US" altLang="zh-CN" dirty="0"/>
              <a:t>[ss], </a:t>
            </a:r>
            <a:r>
              <a:rPr lang="en-US" altLang="zh-CN" dirty="0" err="1"/>
              <a:t>vmax</a:t>
            </a:r>
            <a:r>
              <a:rPr lang="en-US" altLang="zh-CN" dirty="0"/>
              <a:t>[ss], </a:t>
            </a:r>
            <a:r>
              <a:rPr lang="en-US" altLang="zh-CN" dirty="0" err="1"/>
              <a:t>vmin</a:t>
            </a:r>
            <a:r>
              <a:rPr lang="en-US" altLang="zh-CN" dirty="0"/>
              <a:t>[ss], sqrt[ss]</a:t>
            </a:r>
          </a:p>
          <a:p>
            <a:pPr lvl="1"/>
            <a:r>
              <a:rPr lang="zh-CN" altLang="en-US" dirty="0"/>
              <a:t>所有运算都是三操作数</a:t>
            </a:r>
            <a:r>
              <a:rPr lang="en-US" altLang="zh-CN" dirty="0"/>
              <a:t>S3 = S2 opt S1</a:t>
            </a:r>
          </a:p>
          <a:p>
            <a:pPr lvl="1"/>
            <a:r>
              <a:rPr lang="zh-CN" altLang="en-US" dirty="0"/>
              <a:t>注意除法是后面除前面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浮点数的过程控制：</a:t>
            </a:r>
            <a:endParaRPr lang="en-US" altLang="zh-CN" dirty="0"/>
          </a:p>
          <a:p>
            <a:pPr lvl="1"/>
            <a:r>
              <a:rPr lang="zh-CN" altLang="en-US" dirty="0"/>
              <a:t>所有浮点数寄存器都是调用者保存</a:t>
            </a:r>
            <a:endParaRPr lang="en-US" altLang="zh-CN" dirty="0"/>
          </a:p>
          <a:p>
            <a:pPr lvl="1"/>
            <a:r>
              <a:rPr lang="zh-CN" altLang="en-US" dirty="0"/>
              <a:t>传参从第</a:t>
            </a:r>
            <a:r>
              <a:rPr lang="en-US" altLang="zh-CN" dirty="0"/>
              <a:t>0</a:t>
            </a:r>
            <a:r>
              <a:rPr lang="zh-CN" altLang="en-US" dirty="0"/>
              <a:t>个开始</a:t>
            </a:r>
            <a:endParaRPr lang="en-US" altLang="zh-CN" dirty="0"/>
          </a:p>
          <a:p>
            <a:pPr lvl="1"/>
            <a:r>
              <a:rPr lang="zh-CN" altLang="en-US" dirty="0"/>
              <a:t>返回值设为第</a:t>
            </a:r>
            <a:r>
              <a:rPr lang="en-US" altLang="zh-CN" dirty="0"/>
              <a:t>0</a:t>
            </a:r>
            <a:r>
              <a:rPr lang="zh-CN" altLang="en-US" dirty="0"/>
              <a:t>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448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BB571-F6BD-40C4-9332-95070943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CE984-EA57-4FFB-A72D-4606D895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汇编语言的标准：</a:t>
            </a:r>
            <a:endParaRPr lang="en-US" altLang="zh-CN" dirty="0"/>
          </a:p>
          <a:p>
            <a:pPr lvl="1"/>
            <a:r>
              <a:rPr lang="zh-CN" altLang="en-US" dirty="0"/>
              <a:t>任意数和</a:t>
            </a:r>
            <a:r>
              <a:rPr lang="en-US" altLang="zh-CN" dirty="0"/>
              <a:t>nan</a:t>
            </a:r>
            <a:r>
              <a:rPr lang="zh-CN" altLang="en-US" dirty="0"/>
              <a:t>不能比较</a:t>
            </a:r>
            <a:endParaRPr lang="en-US" altLang="zh-CN" dirty="0"/>
          </a:p>
          <a:p>
            <a:pPr lvl="1"/>
            <a:r>
              <a:rPr lang="en-US" altLang="zh-CN" dirty="0"/>
              <a:t>+inf=+inf, -inf=-inf, +inf &gt; -inf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比较：</a:t>
            </a:r>
            <a:r>
              <a:rPr lang="en-US" altLang="zh-CN" dirty="0" err="1"/>
              <a:t>vucomi</a:t>
            </a:r>
            <a:r>
              <a:rPr lang="en-US" altLang="zh-CN" dirty="0"/>
              <a:t>[ss] S1, S2</a:t>
            </a:r>
            <a:r>
              <a:rPr lang="zh-CN" altLang="en-US" dirty="0"/>
              <a:t>，设置</a:t>
            </a:r>
            <a:r>
              <a:rPr lang="en-US" altLang="zh-CN" dirty="0"/>
              <a:t>CF, ZF, PF</a:t>
            </a:r>
          </a:p>
          <a:p>
            <a:pPr lvl="1"/>
            <a:r>
              <a:rPr lang="zh-CN" altLang="en-US" dirty="0"/>
              <a:t>当不能比较的时候，三个标志位都设为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当能比较的时候，按照无符号数比较的方法设置标志位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性质：</a:t>
            </a:r>
            <a:r>
              <a:rPr lang="en-US" altLang="zh-CN" dirty="0"/>
              <a:t>ja, </a:t>
            </a:r>
            <a:r>
              <a:rPr lang="en-US" altLang="zh-CN" dirty="0" err="1"/>
              <a:t>jae</a:t>
            </a:r>
            <a:r>
              <a:rPr lang="zh-CN" altLang="en-US" dirty="0"/>
              <a:t>总是对的</a:t>
            </a:r>
            <a:endParaRPr lang="en-US" altLang="zh-CN" dirty="0"/>
          </a:p>
          <a:p>
            <a:pPr lvl="1"/>
            <a:r>
              <a:rPr lang="zh-CN" altLang="en-US" dirty="0"/>
              <a:t>不能比较的时候，成立</a:t>
            </a:r>
            <a:r>
              <a:rPr lang="en-US" altLang="zh-CN" dirty="0"/>
              <a:t>S2 &lt; S1, S2 = S1</a:t>
            </a:r>
            <a:r>
              <a:rPr lang="zh-CN" altLang="en-US" dirty="0"/>
              <a:t>，不成立</a:t>
            </a:r>
            <a:r>
              <a:rPr lang="en-US" altLang="zh-CN" dirty="0"/>
              <a:t>S2&gt;S1</a:t>
            </a:r>
          </a:p>
          <a:p>
            <a:pPr lvl="1"/>
            <a:r>
              <a:rPr lang="zh-CN" altLang="en-US" dirty="0"/>
              <a:t>如果不能比较返回假，那边</a:t>
            </a:r>
            <a:r>
              <a:rPr lang="en-US" altLang="zh-CN" dirty="0"/>
              <a:t>S2&gt;S1</a:t>
            </a:r>
            <a:r>
              <a:rPr lang="zh-CN" altLang="en-US" dirty="0"/>
              <a:t>无需特判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756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FA57E-A9F8-42FD-ADB0-E269080D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83564-BCD2-4F6F-B8BA-75DA5B53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</a:t>
            </a:r>
            <a:r>
              <a:rPr lang="en-US" altLang="zh-CN" dirty="0"/>
              <a:t>&gt;,&lt;,&gt;=,&lt;=</a:t>
            </a:r>
            <a:r>
              <a:rPr lang="zh-CN" altLang="en-US" dirty="0"/>
              <a:t>都可以转换成</a:t>
            </a:r>
            <a:r>
              <a:rPr lang="en-US" altLang="zh-CN" dirty="0"/>
              <a:t>&gt;=</a:t>
            </a:r>
            <a:r>
              <a:rPr lang="zh-CN" altLang="en-US" dirty="0"/>
              <a:t>或</a:t>
            </a:r>
            <a:r>
              <a:rPr lang="en-US" altLang="zh-CN" dirty="0"/>
              <a:t>&gt;</a:t>
            </a:r>
            <a:r>
              <a:rPr lang="zh-CN" altLang="en-US" dirty="0"/>
              <a:t>，然后用</a:t>
            </a:r>
            <a:r>
              <a:rPr lang="en-US" altLang="zh-CN" dirty="0"/>
              <a:t>ja</a:t>
            </a:r>
            <a:r>
              <a:rPr lang="zh-CN" altLang="en-US" dirty="0"/>
              <a:t>来完成条件。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只有</a:t>
            </a:r>
            <a:r>
              <a:rPr lang="en-US" altLang="zh-CN" dirty="0"/>
              <a:t>=</a:t>
            </a:r>
            <a:r>
              <a:rPr lang="zh-CN" altLang="en-US" dirty="0"/>
              <a:t>和</a:t>
            </a:r>
            <a:r>
              <a:rPr lang="en-US" altLang="zh-CN" dirty="0"/>
              <a:t>!=</a:t>
            </a:r>
            <a:r>
              <a:rPr lang="zh-CN" altLang="en-US" dirty="0"/>
              <a:t>需要特判不可比的情况：</a:t>
            </a:r>
            <a:endParaRPr lang="en-US" altLang="zh-CN" dirty="0"/>
          </a:p>
          <a:p>
            <a:pPr lvl="1"/>
            <a:r>
              <a:rPr lang="zh-CN" altLang="en-US" dirty="0"/>
              <a:t>只要不可比，那么</a:t>
            </a:r>
            <a:r>
              <a:rPr lang="en-US" altLang="zh-CN" dirty="0"/>
              <a:t>a=b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</a:p>
          <a:p>
            <a:pPr lvl="1"/>
            <a:r>
              <a:rPr lang="zh-CN" altLang="en-US" dirty="0"/>
              <a:t>只要不可比，那么</a:t>
            </a:r>
            <a:r>
              <a:rPr lang="en-US" altLang="zh-CN" dirty="0"/>
              <a:t>a!=b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对应的汇编代码为：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7CDA38-CFDD-4A9B-81A6-57A6B70A325B}"/>
              </a:ext>
            </a:extLst>
          </p:cNvPr>
          <p:cNvSpPr txBox="1"/>
          <p:nvPr/>
        </p:nvSpPr>
        <p:spPr>
          <a:xfrm>
            <a:off x="7703127" y="3872346"/>
            <a:ext cx="250998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判断</a:t>
            </a:r>
            <a:r>
              <a:rPr lang="en-US" altLang="zh-CN" dirty="0"/>
              <a:t>%xmm0 = %xmm1</a:t>
            </a:r>
          </a:p>
          <a:p>
            <a:r>
              <a:rPr lang="en-US" altLang="zh-CN" dirty="0" err="1"/>
              <a:t>vcomiss</a:t>
            </a:r>
            <a:r>
              <a:rPr lang="en-US" altLang="zh-CN" dirty="0"/>
              <a:t> %xmm0, %xmm1</a:t>
            </a:r>
          </a:p>
          <a:p>
            <a:r>
              <a:rPr lang="en-US" altLang="zh-CN" dirty="0" err="1"/>
              <a:t>setnp</a:t>
            </a:r>
            <a:r>
              <a:rPr lang="en-US" altLang="zh-CN" dirty="0"/>
              <a:t> %al</a:t>
            </a:r>
          </a:p>
          <a:p>
            <a:r>
              <a:rPr lang="en-US" altLang="zh-CN" dirty="0" err="1"/>
              <a:t>movzbl</a:t>
            </a:r>
            <a:r>
              <a:rPr lang="en-US" altLang="zh-CN" dirty="0"/>
              <a:t> %al, %</a:t>
            </a:r>
            <a:r>
              <a:rPr lang="en-US" altLang="zh-CN" dirty="0" err="1"/>
              <a:t>eax</a:t>
            </a:r>
            <a:endParaRPr lang="en-US" altLang="zh-CN" dirty="0"/>
          </a:p>
          <a:p>
            <a:r>
              <a:rPr lang="en-US" altLang="zh-CN" dirty="0" err="1"/>
              <a:t>movl</a:t>
            </a:r>
            <a:r>
              <a:rPr lang="en-US" altLang="zh-CN" dirty="0"/>
              <a:t> $0, %</a:t>
            </a:r>
            <a:r>
              <a:rPr lang="en-US" altLang="zh-CN" dirty="0" err="1"/>
              <a:t>edx</a:t>
            </a:r>
            <a:endParaRPr lang="en-US" altLang="zh-CN" dirty="0"/>
          </a:p>
          <a:p>
            <a:r>
              <a:rPr lang="en-US" altLang="zh-CN" dirty="0" err="1"/>
              <a:t>cmovne</a:t>
            </a:r>
            <a:r>
              <a:rPr lang="en-US" altLang="zh-CN" dirty="0"/>
              <a:t> %</a:t>
            </a:r>
            <a:r>
              <a:rPr lang="en-US" altLang="zh-CN" dirty="0" err="1"/>
              <a:t>edx</a:t>
            </a:r>
            <a:r>
              <a:rPr lang="en-US" altLang="zh-CN" dirty="0"/>
              <a:t>, %</a:t>
            </a:r>
            <a:r>
              <a:rPr lang="en-US" altLang="zh-CN" dirty="0" err="1"/>
              <a:t>eax</a:t>
            </a:r>
            <a:endParaRPr lang="en-US" altLang="zh-CN" dirty="0"/>
          </a:p>
          <a:p>
            <a:r>
              <a:rPr lang="en-US" altLang="zh-CN" dirty="0"/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85731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B5A89-669D-4D98-BFCD-4233E87C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数组的寻址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B29260-3A91-4A3C-ADE6-920DEBD6A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一维数组</a:t>
                </a:r>
                <a:r>
                  <a:rPr lang="zh-CN" altLang="en-US" dirty="0"/>
                  <a:t>：内存中线性储存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个元素地址为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，对应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个元素为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，对应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/>
                  <a:t>高维数组</a:t>
                </a:r>
                <a:r>
                  <a:rPr lang="zh-CN" altLang="en-US" dirty="0"/>
                  <a:t>：高维度优先，转为一维数组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，下标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转换为一维下标：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用一维下标寻址，地址为：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/>
                  <a:t>变长数组</a:t>
                </a:r>
                <a:r>
                  <a:rPr lang="zh-CN" altLang="en-US" dirty="0"/>
                  <a:t>：和高维相同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由于编译器不知道维度，不能优化乘法，常用</a:t>
                </a:r>
                <a:r>
                  <a:rPr lang="en-US" altLang="zh-CN" dirty="0" err="1"/>
                  <a:t>imulq</a:t>
                </a:r>
                <a:r>
                  <a:rPr lang="zh-CN" altLang="en-US" dirty="0"/>
                  <a:t>计算地址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B29260-3A91-4A3C-ADE6-920DEBD6A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CB38244-3BB5-42C7-B27D-2C528E7C1405}"/>
              </a:ext>
            </a:extLst>
          </p:cNvPr>
          <p:cNvSpPr txBox="1"/>
          <p:nvPr/>
        </p:nvSpPr>
        <p:spPr>
          <a:xfrm>
            <a:off x="8245277" y="2286000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P177</a:t>
            </a:r>
            <a:r>
              <a:rPr lang="zh-CN" altLang="en-US" dirty="0"/>
              <a:t>第一行：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缩放因子只能用</a:t>
            </a:r>
            <a:r>
              <a:rPr lang="en-US" altLang="zh-CN" dirty="0"/>
              <a:t>1,2,4,8</a:t>
            </a:r>
          </a:p>
        </p:txBody>
      </p:sp>
    </p:spTree>
    <p:extLst>
      <p:ext uri="{BB962C8B-B14F-4D97-AF65-F5344CB8AC3E}">
        <p14:creationId xmlns:p14="http://schemas.microsoft.com/office/powerpoint/2010/main" val="1256488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C9748F-DAD5-47B8-BE1C-4E713F4854CB}"/>
              </a:ext>
            </a:extLst>
          </p:cNvPr>
          <p:cNvSpPr txBox="1"/>
          <p:nvPr/>
        </p:nvSpPr>
        <p:spPr>
          <a:xfrm>
            <a:off x="4464784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谢谢你的聆听</a:t>
            </a:r>
          </a:p>
        </p:txBody>
      </p:sp>
    </p:spTree>
    <p:extLst>
      <p:ext uri="{BB962C8B-B14F-4D97-AF65-F5344CB8AC3E}">
        <p14:creationId xmlns:p14="http://schemas.microsoft.com/office/powerpoint/2010/main" val="3901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FE1BF-2636-44F1-BA0D-F131A3BE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结构体、共用体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B2F88-7CD7-4D5E-894A-E614640A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只有原子数据需要对齐，其它的对齐都是为原子数据对齐服务的。</a:t>
            </a:r>
            <a:endParaRPr lang="en-US" altLang="zh-CN" dirty="0"/>
          </a:p>
          <a:p>
            <a:pPr lvl="1"/>
            <a:endParaRPr lang="en-US" altLang="zh-CN" b="1" dirty="0"/>
          </a:p>
          <a:p>
            <a:r>
              <a:rPr lang="zh-CN" altLang="en-US" b="1" dirty="0"/>
              <a:t>储存方式：</a:t>
            </a:r>
            <a:r>
              <a:rPr lang="zh-CN" altLang="en-US" dirty="0"/>
              <a:t>按声明顺序储存</a:t>
            </a:r>
            <a:endParaRPr lang="en-US" altLang="zh-CN" dirty="0"/>
          </a:p>
          <a:p>
            <a:r>
              <a:rPr lang="zh-CN" altLang="en-US" b="1" dirty="0"/>
              <a:t>对齐规则</a:t>
            </a:r>
            <a:r>
              <a:rPr lang="zh-CN" altLang="en-US" dirty="0"/>
              <a:t>：长度为</a:t>
            </a:r>
            <a:r>
              <a:rPr lang="en-US" altLang="zh-CN" dirty="0"/>
              <a:t>K</a:t>
            </a:r>
            <a:r>
              <a:rPr lang="zh-CN" altLang="en-US" u="sng" dirty="0"/>
              <a:t>原子类型</a:t>
            </a:r>
            <a:r>
              <a:rPr lang="zh-CN" altLang="en-US" dirty="0"/>
              <a:t>的对齐到</a:t>
            </a:r>
            <a:r>
              <a:rPr lang="en-US" altLang="zh-CN" dirty="0"/>
              <a:t>K</a:t>
            </a:r>
            <a:r>
              <a:rPr lang="zh-CN" altLang="en-US" dirty="0"/>
              <a:t>的倍数（首地址为</a:t>
            </a:r>
            <a:r>
              <a:rPr lang="en-US" altLang="zh-CN" dirty="0"/>
              <a:t>0</a:t>
            </a:r>
            <a:r>
              <a:rPr lang="zh-CN" altLang="en-US" dirty="0"/>
              <a:t>）。</a:t>
            </a:r>
            <a:endParaRPr lang="en-US" altLang="zh-CN" b="1" dirty="0"/>
          </a:p>
          <a:p>
            <a:r>
              <a:rPr lang="zh-CN" altLang="en-US" b="1" dirty="0"/>
              <a:t>结构体大小</a:t>
            </a:r>
            <a:r>
              <a:rPr lang="zh-CN" altLang="en-US" dirty="0"/>
              <a:t>：按最大的</a:t>
            </a:r>
            <a:r>
              <a:rPr lang="zh-CN" altLang="en-US" u="sng" dirty="0"/>
              <a:t>原子成员</a:t>
            </a:r>
            <a:r>
              <a:rPr lang="zh-CN" altLang="en-US" dirty="0"/>
              <a:t>对齐。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共用体：</a:t>
            </a:r>
            <a:r>
              <a:rPr lang="zh-CN" altLang="en-US" dirty="0"/>
              <a:t>储存在同一个位置，对齐方式相同。</a:t>
            </a:r>
            <a:endParaRPr lang="en-US" altLang="zh-CN" dirty="0"/>
          </a:p>
          <a:p>
            <a:pPr lvl="1"/>
            <a:r>
              <a:rPr lang="zh-CN" altLang="en-US" dirty="0"/>
              <a:t>共用体的大小</a:t>
            </a:r>
            <a:r>
              <a:rPr lang="zh-CN" altLang="en-US" u="sng" dirty="0"/>
              <a:t>不等于成员最大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220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12B0D-662F-4D16-9F3D-9E170A7F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结构体对齐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41D4C8-80D5-4906-9322-9E1537860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8181" y="2286000"/>
            <a:ext cx="3700825" cy="402336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b[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B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A x;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C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A x;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2B0C31-E42A-407B-9907-A552A9A2C8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b[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zh-CN" altLang="en-US" dirty="0"/>
              <a:t>占</a:t>
            </a:r>
            <a:r>
              <a:rPr lang="en-US" altLang="zh-CN" dirty="0"/>
              <a:t>8</a:t>
            </a:r>
            <a:r>
              <a:rPr lang="zh-CN" altLang="en-US" dirty="0"/>
              <a:t>字节，但按照</a:t>
            </a:r>
            <a:r>
              <a:rPr lang="en-US" altLang="zh-CN" dirty="0"/>
              <a:t>4</a:t>
            </a:r>
            <a:r>
              <a:rPr lang="zh-CN" altLang="en-US" dirty="0"/>
              <a:t>字节对齐。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结构体最后</a:t>
            </a:r>
            <a:r>
              <a:rPr lang="en-US" altLang="zh-CN" dirty="0"/>
              <a:t>3</a:t>
            </a:r>
            <a:r>
              <a:rPr lang="zh-CN" altLang="en-US" dirty="0"/>
              <a:t>字节没有被使用，理论上可以放进一个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y;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，但不会放进去。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占</a:t>
            </a:r>
            <a:r>
              <a:rPr lang="en-US" altLang="zh-CN" dirty="0"/>
              <a:t>16</a:t>
            </a:r>
            <a:r>
              <a:rPr lang="zh-CN" altLang="en-US" dirty="0"/>
              <a:t>字节，但只按照</a:t>
            </a:r>
            <a:r>
              <a:rPr lang="en-US" altLang="zh-CN" dirty="0"/>
              <a:t>A</a:t>
            </a:r>
            <a:r>
              <a:rPr lang="zh-CN" altLang="en-US" dirty="0"/>
              <a:t>中最大的原子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/>
              <a:t>对齐。</a:t>
            </a:r>
          </a:p>
        </p:txBody>
      </p:sp>
    </p:spTree>
    <p:extLst>
      <p:ext uri="{BB962C8B-B14F-4D97-AF65-F5344CB8AC3E}">
        <p14:creationId xmlns:p14="http://schemas.microsoft.com/office/powerpoint/2010/main" val="185255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0FBE549-7DE2-49A6-BBF3-FE84F3F1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共用体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1D8DE1-31B9-40F3-ABE3-B40A6F4BDA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b;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B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b;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75A9E5B-D4A3-4B42-AD47-41BD995EEA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的首地址都是相同的。</a:t>
            </a:r>
            <a:endParaRPr lang="en-US" altLang="zh-CN" dirty="0"/>
          </a:p>
          <a:p>
            <a:pPr lvl="1"/>
            <a:r>
              <a:rPr lang="zh-CN" altLang="en-US" dirty="0"/>
              <a:t>小端机上，</a:t>
            </a:r>
            <a:r>
              <a:rPr lang="en-US" altLang="zh-CN" dirty="0"/>
              <a:t>b</a:t>
            </a:r>
            <a:r>
              <a:rPr lang="zh-CN" altLang="en-US" dirty="0"/>
              <a:t>的首地址存最低位。</a:t>
            </a:r>
            <a:endParaRPr lang="en-US" altLang="zh-CN" dirty="0"/>
          </a:p>
          <a:p>
            <a:pPr lvl="1"/>
            <a:r>
              <a:rPr lang="zh-CN" altLang="en-US" dirty="0"/>
              <a:t>大端机上，</a:t>
            </a:r>
            <a:r>
              <a:rPr lang="en-US" altLang="zh-CN" dirty="0"/>
              <a:t>b</a:t>
            </a:r>
            <a:r>
              <a:rPr lang="zh-CN" altLang="en-US" dirty="0"/>
              <a:t>的首地址存最高位。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共用体大小应该是</a:t>
            </a:r>
            <a:r>
              <a:rPr lang="en-US" altLang="zh-CN" dirty="0"/>
              <a:t>8</a:t>
            </a:r>
            <a:r>
              <a:rPr lang="zh-CN" altLang="en-US" dirty="0"/>
              <a:t>，而不是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大小为</a:t>
            </a:r>
            <a:r>
              <a:rPr lang="en-US" altLang="zh-CN" dirty="0"/>
              <a:t>5</a:t>
            </a:r>
            <a:r>
              <a:rPr lang="zh-CN" altLang="en-US" dirty="0"/>
              <a:t>，对齐为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大小为</a:t>
            </a:r>
            <a:r>
              <a:rPr lang="en-US" altLang="zh-CN" dirty="0"/>
              <a:t>4</a:t>
            </a:r>
            <a:r>
              <a:rPr lang="zh-CN" altLang="en-US" dirty="0"/>
              <a:t>，对齐为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015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92BC8-2785-4EF1-8063-2FEEAD52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结构体访问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15C70C6-48BB-4E5F-BAC7-DF0FA9CF3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结构体对齐可以服务于数组</a:t>
            </a:r>
            <a:endParaRPr lang="en-US" altLang="zh-CN" dirty="0"/>
          </a:p>
          <a:p>
            <a:pPr lvl="1"/>
            <a:r>
              <a:rPr lang="zh-CN" altLang="en-US" dirty="0"/>
              <a:t>结构体以最长的原子对齐，那么结构体数组中每一个原子都是对齐的。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访问成员</a:t>
            </a:r>
            <a:r>
              <a:rPr lang="zh-CN" altLang="en-US" dirty="0"/>
              <a:t>：结构体首地址 </a:t>
            </a:r>
            <a:r>
              <a:rPr lang="en-US" altLang="zh-CN" dirty="0"/>
              <a:t>+ </a:t>
            </a:r>
            <a:r>
              <a:rPr lang="zh-CN" altLang="en-US" dirty="0"/>
              <a:t>成员偏移量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00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064DB-8C02-471C-A86E-9BE5AC2F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偏移量的计算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CDDBD-1BD5-4A9A-9231-2022E6AB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KEKE{      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 align   size offset 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endpos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a[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];  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     1      5      0      5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b[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];  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     4     12      8     20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c[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];  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     1      3     20     23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d[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];  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     8     24     24     48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e[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];  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     2     10     48     58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                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     8     --     64     --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19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A5D20-DE8D-4598-92E4-A1495CA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1003C-0594-4B43-935C-AE98A2C7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空间浪费是小原子放在了大原子之前。</a:t>
            </a:r>
            <a:endParaRPr lang="en-US" altLang="zh-CN" dirty="0"/>
          </a:p>
          <a:p>
            <a:pPr lvl="1"/>
            <a:r>
              <a:rPr lang="zh-CN" altLang="en-US" dirty="0"/>
              <a:t>将大原子放在小原子之前，可以最小化空间浪费。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不同的结构体对齐方式是不一样的，在动态分配内存的时候会有问题。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在栈上分配数据的时候就会遇到这种情况。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9CC869-8E59-4D7F-881E-E77FA78B4D03}"/>
              </a:ext>
            </a:extLst>
          </p:cNvPr>
          <p:cNvSpPr txBox="1"/>
          <p:nvPr/>
        </p:nvSpPr>
        <p:spPr>
          <a:xfrm>
            <a:off x="2417618" y="3898314"/>
            <a:ext cx="73567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The malloc() and </a:t>
            </a:r>
            <a:r>
              <a:rPr lang="en-US" altLang="zh-CN" dirty="0" err="1"/>
              <a:t>calloc</a:t>
            </a:r>
            <a:r>
              <a:rPr lang="en-US" altLang="zh-CN" dirty="0"/>
              <a:t>() functions return a pointer to the allocated memory that is suitably aligned for any kind of variable.        </a:t>
            </a:r>
            <a:r>
              <a:rPr lang="zh-CN" altLang="en-US" dirty="0">
                <a:hlinkClick r:id="rId2"/>
              </a:rPr>
              <a:t>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44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4BABD-427C-4C05-8AEF-836EF3CA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2A7B6-6937-410D-B45F-AA2723E1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zh-CN" altLang="en-US" dirty="0"/>
              <a:t>栈是向下增长的，但局部数组是向上增长的。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当局部数组越界到达返回地址，就会改变程序的行为。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植入的代码只会在</a:t>
            </a:r>
            <a:r>
              <a:rPr lang="en-US" altLang="zh-CN" dirty="0"/>
              <a:t>ret</a:t>
            </a:r>
            <a:r>
              <a:rPr lang="zh-CN" altLang="en-US" dirty="0"/>
              <a:t>指令时发生。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4425A9-A4E0-47ED-A900-971B8DA20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05637"/>
            <a:ext cx="5455921" cy="504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22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1644</Words>
  <Application>Microsoft Office PowerPoint</Application>
  <PresentationFormat>宽屏</PresentationFormat>
  <Paragraphs>200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华文仿宋</vt:lpstr>
      <vt:lpstr>Arial</vt:lpstr>
      <vt:lpstr>Cambria Math</vt:lpstr>
      <vt:lpstr>Consolas</vt:lpstr>
      <vt:lpstr>Tw Cen MT</vt:lpstr>
      <vt:lpstr>Tw Cen MT Condensed</vt:lpstr>
      <vt:lpstr>Wingdings 3</vt:lpstr>
      <vt:lpstr>积分</vt:lpstr>
      <vt:lpstr>机器语言</vt:lpstr>
      <vt:lpstr>数组的寻址</vt:lpstr>
      <vt:lpstr>结构体、共用体</vt:lpstr>
      <vt:lpstr>结构体对齐</vt:lpstr>
      <vt:lpstr>共用体</vt:lpstr>
      <vt:lpstr>结构体访问</vt:lpstr>
      <vt:lpstr>偏移量的计算</vt:lpstr>
      <vt:lpstr>结构体</vt:lpstr>
      <vt:lpstr>缓冲区溢出</vt:lpstr>
      <vt:lpstr>溢出攻击</vt:lpstr>
      <vt:lpstr>缓冲区攻击的防御</vt:lpstr>
      <vt:lpstr>变长栈帧</vt:lpstr>
      <vt:lpstr>变长栈帧函数</vt:lpstr>
      <vt:lpstr>浮点数指令</vt:lpstr>
      <vt:lpstr>浮点数的存取与转换</vt:lpstr>
      <vt:lpstr>浮点数精度转换</vt:lpstr>
      <vt:lpstr>浮点数的运算和比较</vt:lpstr>
      <vt:lpstr>浮点数的比较</vt:lpstr>
      <vt:lpstr>浮点数的比较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机器语言</dc:title>
  <dc:creator>KE KE</dc:creator>
  <cp:lastModifiedBy>KE KE</cp:lastModifiedBy>
  <cp:revision>21</cp:revision>
  <dcterms:created xsi:type="dcterms:W3CDTF">2020-10-22T06:58:21Z</dcterms:created>
  <dcterms:modified xsi:type="dcterms:W3CDTF">2020-10-22T09:23:52Z</dcterms:modified>
</cp:coreProperties>
</file>