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6" autoAdjust="0"/>
    <p:restoredTop sz="88913" autoAdjust="0"/>
  </p:normalViewPr>
  <p:slideViewPr>
    <p:cSldViewPr snapToGrid="0">
      <p:cViewPr>
        <p:scale>
          <a:sx n="104" d="100"/>
          <a:sy n="104" d="100"/>
        </p:scale>
        <p:origin x="1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4953F-8351-42A2-9DC2-35875937C144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B3C7C-BA54-4493-8E1E-BDAED3E9B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31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150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332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839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231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3C7C-BA54-4493-8E1E-BDAED3E9B5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311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94D319C-0DE5-4986-957C-C62A3324389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481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75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58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90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81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33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39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62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27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19C-0DE5-4986-957C-C62A3324389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6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0"/>
              </a:schemeClr>
            </a:gs>
            <a:gs pos="51000">
              <a:schemeClr val="accent1">
                <a:lumMod val="20000"/>
              </a:schemeClr>
            </a:gs>
            <a:gs pos="100000">
              <a:schemeClr val="accent1">
                <a:lumMod val="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94D319C-0DE5-4986-957C-C62A33243892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7CD6C883-3E6E-4329-82EE-6C5C8644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89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9E044-1D9C-40C7-8C1E-4C1B0E9C8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ICS</a:t>
            </a:r>
            <a:r>
              <a:rPr lang="zh-CN" altLang="en-US" dirty="0"/>
              <a:t>第三次小班课</a:t>
            </a:r>
            <a:br>
              <a:rPr lang="en-US" altLang="zh-CN" dirty="0"/>
            </a:br>
            <a:r>
              <a:rPr lang="en-US" altLang="zh-CN" dirty="0"/>
              <a:t>10.22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8B66D5-015B-49FE-84D5-62186D4DA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altLang="zh-CN" sz="2800" dirty="0"/>
          </a:p>
          <a:p>
            <a:r>
              <a:rPr lang="en-US" altLang="zh-CN" sz="2800" dirty="0"/>
              <a:t> TA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Wenhao</a:t>
            </a:r>
            <a:r>
              <a:rPr lang="zh-CN" altLang="en-US" sz="2800" dirty="0"/>
              <a:t> </a:t>
            </a:r>
            <a:r>
              <a:rPr lang="en-US" altLang="zh-CN" sz="2800" dirty="0"/>
              <a:t>Tang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94840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10329A9-53C8-6943-8190-0ED90DD5F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643" y="0"/>
            <a:ext cx="8948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82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42BB65A-8F70-D745-A0AA-643E5CC81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48" y="0"/>
            <a:ext cx="8236636" cy="201242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1ED0560-C38D-E84D-A4DD-5147A546C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47" y="1519881"/>
            <a:ext cx="7557031" cy="533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2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8AFF37A-0D82-2B4D-8128-DAABA3DB6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80" y="0"/>
            <a:ext cx="9547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8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AF145-5B26-4D43-957B-AE31708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EA75-499A-4113-90C2-2501C98E3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800" dirty="0"/>
          </a:p>
          <a:p>
            <a:r>
              <a:rPr lang="en-US" altLang="zh-CN" sz="2800" dirty="0"/>
              <a:t>Machine Programming</a:t>
            </a:r>
          </a:p>
          <a:p>
            <a:pPr lvl="1"/>
            <a:r>
              <a:rPr lang="en-US" altLang="zh-CN" sz="2800" dirty="0"/>
              <a:t>Data</a:t>
            </a:r>
          </a:p>
          <a:p>
            <a:pPr lvl="1"/>
            <a:r>
              <a:rPr lang="en-US" altLang="zh-CN" sz="2800" dirty="0"/>
              <a:t>Advanced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49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A1416-9619-447E-8523-67EE4513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Programming: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A624F-0893-4B98-8214-E762901C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634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数组分配与访问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结构、联合与对齐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7596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C746C-8389-40C5-B820-0DBBAF83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数组分配与访问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AC7D0-EF8A-497C-9D84-B4DAAEC73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342438" cy="43513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数组寻址的指针运算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en-US" altLang="zh-CN" sz="2200" dirty="0"/>
              <a:t>C</a:t>
            </a:r>
            <a:r>
              <a:rPr lang="zh-CN" altLang="en-US" sz="2200" dirty="0"/>
              <a:t>语言允许对指针进行运算，且计算出的值会根据指针引用的数据类型带下自动进行伸缩。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练习题</a:t>
            </a:r>
            <a:r>
              <a:rPr lang="en-US" altLang="zh-CN" sz="2200" dirty="0"/>
              <a:t>3.37</a:t>
            </a:r>
            <a:r>
              <a:rPr lang="zh-CN" altLang="en-US" sz="2200" dirty="0"/>
              <a:t> 熟悉有关数组寻址的汇编代码</a:t>
            </a:r>
            <a:endParaRPr lang="en-US" altLang="zh-CN" sz="22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嵌套数组中数据按照“行优先”的顺序排列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练习题</a:t>
            </a:r>
            <a:r>
              <a:rPr lang="en-US" altLang="zh-CN" sz="2200" dirty="0"/>
              <a:t>3.38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435DB0D-A1AF-D541-9559-60CBE3B9AFB0}"/>
              </a:ext>
            </a:extLst>
          </p:cNvPr>
          <p:cNvGrpSpPr/>
          <p:nvPr/>
        </p:nvGrpSpPr>
        <p:grpSpPr>
          <a:xfrm>
            <a:off x="1261872" y="365760"/>
            <a:ext cx="8413288" cy="3550880"/>
            <a:chOff x="1237488" y="994766"/>
            <a:chExt cx="8597900" cy="358993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F06A940-9F5A-C042-881B-9D0DDD3EC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488" y="1828800"/>
              <a:ext cx="8597900" cy="27559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4BA9FD6-CE96-624B-9615-CE066DF5C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488" y="994766"/>
              <a:ext cx="8597900" cy="834033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8FB54086-5E49-4B41-B7A1-3DAAADE51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872" y="1308100"/>
            <a:ext cx="79883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5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2762-659B-46A1-972F-A16F839F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结构、联合与对齐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3AF4-0C47-4126-A5F9-A975E1795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796528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联合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用不同字段引用相同的字节块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需要注意字节顺序（大小端法机器对字节顺序翻译不同 </a:t>
            </a:r>
            <a:r>
              <a:rPr lang="en-US" altLang="zh-CN" sz="2200" dirty="0"/>
              <a:t>p188</a:t>
            </a:r>
            <a:r>
              <a:rPr lang="zh-CN" altLang="en-US" sz="2200" dirty="0"/>
              <a:t>）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对齐原则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任何</a:t>
            </a:r>
            <a:r>
              <a:rPr lang="en-US" altLang="zh-CN" sz="2200" dirty="0"/>
              <a:t>K</a:t>
            </a:r>
            <a:r>
              <a:rPr lang="zh-CN" altLang="en-US" sz="2200" dirty="0"/>
              <a:t>字节基本对象的地址必须是</a:t>
            </a:r>
            <a:r>
              <a:rPr lang="en-US" altLang="zh-CN" sz="2200" dirty="0"/>
              <a:t>K</a:t>
            </a:r>
            <a:r>
              <a:rPr lang="zh-CN" altLang="en-US" sz="2200" dirty="0"/>
              <a:t>的倍数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对于</a:t>
            </a:r>
            <a:r>
              <a:rPr lang="en-US" altLang="zh-CN" sz="2200" dirty="0"/>
              <a:t>struct</a:t>
            </a:r>
            <a:r>
              <a:rPr lang="zh-CN" altLang="en-US" sz="2200" dirty="0"/>
              <a:t>和</a:t>
            </a:r>
            <a:r>
              <a:rPr lang="en-US" altLang="zh-CN" sz="2200" dirty="0"/>
              <a:t>union</a:t>
            </a:r>
            <a:r>
              <a:rPr lang="zh-CN" altLang="en-US" sz="2200" dirty="0"/>
              <a:t>，要考虑它们组成数组的时候，所以大小是内部最大基本类型的倍数</a:t>
            </a:r>
            <a:endParaRPr lang="en-US" altLang="zh-CN" sz="2200" dirty="0"/>
          </a:p>
          <a:p>
            <a:pPr>
              <a:lnSpc>
                <a:spcPct val="120000"/>
              </a:lnSpc>
            </a:pPr>
            <a:r>
              <a:rPr lang="zh-CN" altLang="en-US" sz="2600" dirty="0"/>
              <a:t>结构中的对齐</a:t>
            </a:r>
            <a:endParaRPr lang="en-US" altLang="zh-CN" sz="2600" dirty="0"/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结构内部字段对齐：插入空隙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结构数组的对齐：在末尾填充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练习题</a:t>
            </a:r>
            <a:r>
              <a:rPr lang="en-US" altLang="zh-CN" sz="2400" dirty="0"/>
              <a:t>3.44</a:t>
            </a:r>
          </a:p>
          <a:p>
            <a:pPr>
              <a:lnSpc>
                <a:spcPct val="120000"/>
              </a:lnSpc>
            </a:pPr>
            <a:endParaRPr lang="en-US" altLang="zh-CN" sz="2600" dirty="0"/>
          </a:p>
          <a:p>
            <a:endParaRPr lang="en-US" altLang="zh-CN" sz="800" dirty="0"/>
          </a:p>
          <a:p>
            <a:pPr lvl="1"/>
            <a:endParaRPr lang="en-US" altLang="zh-CN" sz="2200" dirty="0"/>
          </a:p>
          <a:p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4892C7-0EF5-474C-9198-C988A98ED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50" y="1828800"/>
            <a:ext cx="10551832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4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01542-D27A-4787-A5CC-276C7131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Machine Programming</a:t>
            </a:r>
            <a:r>
              <a:rPr lang="zh-CN" altLang="en-US" dirty="0"/>
              <a:t>：</a:t>
            </a:r>
            <a:r>
              <a:rPr lang="en-US" altLang="zh-CN" dirty="0"/>
              <a:t>Advanced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8AFAD-7285-4324-B45B-B49B327AD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/>
          </a:p>
          <a:p>
            <a:r>
              <a:rPr lang="en-US" altLang="zh-CN" sz="2400" dirty="0"/>
              <a:t>GDB</a:t>
            </a:r>
            <a:r>
              <a:rPr lang="zh-CN" altLang="en-US" sz="2400" dirty="0"/>
              <a:t>调试器基本操作指令</a:t>
            </a:r>
            <a:endParaRPr lang="en-US" altLang="zh-CN" sz="2400" dirty="0"/>
          </a:p>
          <a:p>
            <a:r>
              <a:rPr lang="zh-CN" altLang="en-US" sz="2400" dirty="0"/>
              <a:t>变长栈帧：深入理解数组与对齐</a:t>
            </a:r>
            <a:endParaRPr lang="en-US" altLang="zh-CN" sz="2400" dirty="0"/>
          </a:p>
          <a:p>
            <a:r>
              <a:rPr lang="zh-CN" altLang="en-US" sz="2400" dirty="0"/>
              <a:t>浮点代码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0119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34213-08A5-4F06-87EC-4ECF4417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GDB</a:t>
            </a:r>
            <a:r>
              <a:rPr lang="zh-CN" altLang="en-US" dirty="0"/>
              <a:t>调试器基本操作指令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D4F9F-B24F-40CB-89AC-2A85317A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断点调试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en-US" altLang="zh-CN" sz="2200" dirty="0"/>
              <a:t>Q</a:t>
            </a:r>
            <a:r>
              <a:rPr lang="zh-CN" altLang="en-US" sz="2200" dirty="0"/>
              <a:t>：</a:t>
            </a:r>
            <a:r>
              <a:rPr lang="zh-CN" altLang="en-US" sz="2200" dirty="0">
                <a:latin typeface="+mn-ea"/>
                <a:cs typeface="Courier" charset="0"/>
              </a:rPr>
              <a:t>如何在函数</a:t>
            </a:r>
            <a:r>
              <a:rPr lang="en-US" altLang="zh-CN" sz="2200" dirty="0">
                <a:latin typeface="Courier" charset="0"/>
                <a:ea typeface="Courier" charset="0"/>
                <a:cs typeface="Courier" charset="0"/>
              </a:rPr>
              <a:t>fun</a:t>
            </a:r>
            <a:r>
              <a:rPr lang="zh-CN" altLang="en-US" sz="2200" dirty="0">
                <a:latin typeface="+mn-ea"/>
                <a:cs typeface="Courier" charset="0"/>
              </a:rPr>
              <a:t>入口处设置断点</a:t>
            </a:r>
            <a:endParaRPr lang="en-US" altLang="zh-CN" sz="2200" dirty="0">
              <a:latin typeface="+mn-ea"/>
              <a:cs typeface="Courier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200" dirty="0"/>
              <a:t>A</a:t>
            </a:r>
            <a:r>
              <a:rPr lang="zh-CN" altLang="en-US" sz="2200" dirty="0"/>
              <a:t>：</a:t>
            </a:r>
            <a:r>
              <a:rPr lang="en-US" altLang="zh-CN" sz="2200" dirty="0"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zh-CN" altLang="en-US" sz="2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200" dirty="0">
                <a:latin typeface="Courier" charset="0"/>
                <a:ea typeface="Courier" charset="0"/>
                <a:cs typeface="Courier" charset="0"/>
              </a:rPr>
              <a:t>fun</a:t>
            </a:r>
          </a:p>
          <a:p>
            <a:pPr lvl="1">
              <a:lnSpc>
                <a:spcPct val="120000"/>
              </a:lnSpc>
            </a:pPr>
            <a:r>
              <a:rPr lang="en-US" altLang="zh-CN" sz="2200" dirty="0">
                <a:ea typeface="Courier" charset="0"/>
                <a:cs typeface="Courier" charset="0"/>
              </a:rPr>
              <a:t>Q:</a:t>
            </a:r>
            <a:r>
              <a:rPr lang="zh-CN" altLang="en-US" sz="2200" dirty="0">
                <a:ea typeface="Courier" charset="0"/>
                <a:cs typeface="Courier" charset="0"/>
              </a:rPr>
              <a:t>  </a:t>
            </a:r>
            <a:r>
              <a:rPr lang="en-US" altLang="zh-CN" sz="2200" dirty="0" err="1">
                <a:latin typeface="Courier" charset="0"/>
                <a:ea typeface="Courier" charset="0"/>
                <a:cs typeface="Courier" charset="0"/>
              </a:rPr>
              <a:t>nexti</a:t>
            </a:r>
            <a:r>
              <a:rPr lang="zh-CN" altLang="en-US" sz="2200" dirty="0">
                <a:latin typeface="Courier" charset="0"/>
                <a:ea typeface="Courier" charset="0"/>
                <a:cs typeface="Courier" charset="0"/>
              </a:rPr>
              <a:t> 和</a:t>
            </a:r>
            <a:r>
              <a:rPr lang="en-US" altLang="zh-CN" sz="2200" dirty="0" err="1">
                <a:latin typeface="Courier" charset="0"/>
                <a:ea typeface="Courier" charset="0"/>
                <a:cs typeface="Courier" charset="0"/>
              </a:rPr>
              <a:t>stepi</a:t>
            </a:r>
            <a:r>
              <a:rPr lang="zh-CN" altLang="en-US" sz="2200" dirty="0">
                <a:latin typeface="Courier" charset="0"/>
                <a:ea typeface="Courier" charset="0"/>
                <a:cs typeface="Courier" charset="0"/>
              </a:rPr>
              <a:t> 的区别</a:t>
            </a:r>
            <a:endParaRPr lang="en-US" altLang="zh-CN" sz="2200" dirty="0">
              <a:latin typeface="Courier" charset="0"/>
              <a:ea typeface="Courier" charset="0"/>
              <a:cs typeface="Courier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200" dirty="0">
                <a:ea typeface="Courier" charset="0"/>
                <a:cs typeface="Courier" charset="0"/>
              </a:rPr>
              <a:t>A:</a:t>
            </a:r>
            <a:r>
              <a:rPr lang="zh-CN" altLang="en-US" sz="2200" dirty="0">
                <a:ea typeface="Courier" charset="0"/>
                <a:cs typeface="Courier" charset="0"/>
              </a:rPr>
              <a:t>  </a:t>
            </a:r>
            <a:r>
              <a:rPr lang="zh-CN" altLang="en-US" sz="2200" dirty="0">
                <a:latin typeface="+mn-ea"/>
                <a:cs typeface="Courier" charset="0"/>
              </a:rPr>
              <a:t>后者仅执行一条指令，而前者以函数调用为单位</a:t>
            </a:r>
            <a:endParaRPr lang="en-US" altLang="zh-CN" sz="2200" dirty="0">
              <a:latin typeface="+mn-ea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/>
              <a:t>检查数据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en-US" altLang="zh-CN" sz="2200" dirty="0"/>
              <a:t>Q</a:t>
            </a:r>
            <a:r>
              <a:rPr lang="zh-CN" altLang="en-US" sz="2200" dirty="0"/>
              <a:t>：检查函数</a:t>
            </a:r>
            <a:r>
              <a:rPr lang="en-US" altLang="zh-CN" sz="2200" dirty="0">
                <a:latin typeface="Courier" charset="0"/>
                <a:ea typeface="Courier" charset="0"/>
                <a:cs typeface="Courier" charset="0"/>
              </a:rPr>
              <a:t>fun</a:t>
            </a:r>
            <a:r>
              <a:rPr lang="zh-CN" altLang="en-US" sz="2200" dirty="0">
                <a:latin typeface="+mn-ea"/>
                <a:cs typeface="Courier" charset="0"/>
              </a:rPr>
              <a:t>的前</a:t>
            </a:r>
            <a:r>
              <a:rPr lang="en-US" altLang="zh-CN" sz="2200" dirty="0">
                <a:latin typeface="+mn-ea"/>
                <a:cs typeface="Courier" charset="0"/>
              </a:rPr>
              <a:t>10</a:t>
            </a:r>
            <a:r>
              <a:rPr lang="zh-CN" altLang="en-US" sz="2200" dirty="0">
                <a:latin typeface="+mn-ea"/>
                <a:cs typeface="Courier" charset="0"/>
              </a:rPr>
              <a:t>个字节的指令？</a:t>
            </a:r>
            <a:endParaRPr lang="en-US" altLang="zh-CN" sz="2200" dirty="0">
              <a:latin typeface="+mn-ea"/>
              <a:cs typeface="Courier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200" dirty="0"/>
              <a:t>A</a:t>
            </a:r>
            <a:r>
              <a:rPr lang="zh-CN" altLang="en-US" sz="2200" dirty="0"/>
              <a:t>：</a:t>
            </a:r>
            <a:r>
              <a:rPr lang="en-US" altLang="zh-CN" sz="2200" dirty="0">
                <a:latin typeface="Courier" charset="0"/>
                <a:ea typeface="Courier" charset="0"/>
                <a:cs typeface="Courier" charset="0"/>
              </a:rPr>
              <a:t>x/10b</a:t>
            </a:r>
            <a:r>
              <a:rPr lang="zh-CN" altLang="en-US" sz="2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200" dirty="0">
                <a:latin typeface="Courier" charset="0"/>
                <a:ea typeface="Courier" charset="0"/>
                <a:cs typeface="Courier" charset="0"/>
              </a:rPr>
              <a:t>fun</a:t>
            </a:r>
          </a:p>
          <a:p>
            <a:pPr lvl="1">
              <a:lnSpc>
                <a:spcPct val="120000"/>
              </a:lnSpc>
            </a:pPr>
            <a:r>
              <a:rPr lang="en-US" altLang="zh-CN" sz="2200" dirty="0">
                <a:cs typeface="Courier" charset="0"/>
              </a:rPr>
              <a:t>Q</a:t>
            </a:r>
            <a:r>
              <a:rPr lang="zh-CN" altLang="en-US" sz="2200" dirty="0">
                <a:cs typeface="Courier" charset="0"/>
              </a:rPr>
              <a:t>：输出位于地址</a:t>
            </a:r>
            <a:r>
              <a:rPr lang="en-US" altLang="zh-CN" sz="2200" dirty="0">
                <a:latin typeface="Courier" charset="0"/>
                <a:ea typeface="Courier" charset="0"/>
                <a:cs typeface="Courier" charset="0"/>
              </a:rPr>
              <a:t>%rsp+8</a:t>
            </a:r>
            <a:r>
              <a:rPr lang="zh-CN" altLang="en-US" sz="2200" dirty="0">
                <a:latin typeface="+mn-ea"/>
                <a:cs typeface="Courier" charset="0"/>
              </a:rPr>
              <a:t>处的长整数</a:t>
            </a:r>
            <a:endParaRPr lang="en-US" altLang="zh-CN" sz="2200" dirty="0">
              <a:latin typeface="+mn-ea"/>
              <a:cs typeface="Courier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200" dirty="0"/>
              <a:t>A</a:t>
            </a:r>
            <a:r>
              <a:rPr lang="zh-CN" altLang="en-US" sz="2200" dirty="0"/>
              <a:t>：</a:t>
            </a:r>
            <a:r>
              <a:rPr lang="en-US" altLang="zh-CN" sz="2200" dirty="0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zh-CN" altLang="en-US" sz="2200" dirty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US" altLang="zh-CN" sz="2200" dirty="0">
                <a:latin typeface="Courier" charset="0"/>
                <a:ea typeface="Courier" charset="0"/>
                <a:cs typeface="Courier" charset="0"/>
              </a:rPr>
              <a:t>(long</a:t>
            </a:r>
            <a:r>
              <a:rPr lang="zh-CN" altLang="en-US" sz="2200" dirty="0">
                <a:latin typeface="Courier" charset="0"/>
                <a:ea typeface="Courier" charset="0"/>
                <a:cs typeface="Courier" charset="0"/>
              </a:rPr>
              <a:t> *</a:t>
            </a:r>
            <a:r>
              <a:rPr lang="en-US" altLang="zh-CN" sz="2200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zh-CN" altLang="en-US" sz="2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200" dirty="0">
                <a:latin typeface="Courier" charset="0"/>
                <a:ea typeface="Courier" charset="0"/>
                <a:cs typeface="Courier" charset="0"/>
              </a:rPr>
              <a:t>(%rsp+8)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44469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34213-08A5-4F06-87EC-4ECF4417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变长栈帧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D4F9F-B24F-40CB-89AC-2A85317A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latin typeface="Courier" charset="0"/>
                <a:ea typeface="Courier" charset="0"/>
                <a:cs typeface="Courier" charset="0"/>
              </a:rPr>
              <a:t>%</a:t>
            </a:r>
            <a:r>
              <a:rPr lang="en-US" altLang="zh-CN" sz="2200" dirty="0" err="1">
                <a:latin typeface="Courier" charset="0"/>
                <a:ea typeface="Courier" charset="0"/>
                <a:cs typeface="Courier" charset="0"/>
              </a:rPr>
              <a:t>rbp</a:t>
            </a:r>
            <a:r>
              <a:rPr lang="zh-CN" altLang="en-US" sz="2200" dirty="0">
                <a:latin typeface="+mn-ea"/>
                <a:cs typeface="Courier" charset="0"/>
              </a:rPr>
              <a:t>作为帧指针的作用</a:t>
            </a:r>
            <a:endParaRPr lang="en-US" altLang="zh-CN" sz="2200" dirty="0">
              <a:latin typeface="+mn-ea"/>
              <a:cs typeface="Courier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+mn-ea"/>
                <a:cs typeface="Courier" charset="0"/>
              </a:rPr>
              <a:t>在整个函数的执行过程中，</a:t>
            </a:r>
            <a:r>
              <a:rPr lang="en-US" altLang="zh-CN" sz="2000" dirty="0">
                <a:latin typeface="Courier" charset="0"/>
                <a:ea typeface="Courier" charset="0"/>
                <a:cs typeface="Courier" charset="0"/>
              </a:rPr>
              <a:t>%</a:t>
            </a:r>
            <a:r>
              <a:rPr lang="en-US" altLang="zh-CN" sz="2000" dirty="0" err="1">
                <a:latin typeface="Courier" charset="0"/>
                <a:ea typeface="Courier" charset="0"/>
                <a:cs typeface="Courier" charset="0"/>
              </a:rPr>
              <a:t>rbp</a:t>
            </a:r>
            <a:r>
              <a:rPr lang="zh-CN" altLang="en-US" sz="2000" dirty="0">
                <a:latin typeface="+mn-ea"/>
                <a:cs typeface="Courier" charset="0"/>
              </a:rPr>
              <a:t>始终指向函数栈的顶端（在返回地址和保存被调用者保存寄存器的值的下方）</a:t>
            </a:r>
            <a:endParaRPr lang="en-US" altLang="zh-CN" sz="2000" dirty="0">
              <a:latin typeface="+mn-ea"/>
              <a:cs typeface="Courier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利用固定长度的局部变量相对于</a:t>
            </a:r>
            <a:r>
              <a:rPr lang="en-US" altLang="zh-CN" sz="2000" dirty="0">
                <a:latin typeface="Courier" charset="0"/>
                <a:ea typeface="Courier" charset="0"/>
                <a:cs typeface="Courier" charset="0"/>
              </a:rPr>
              <a:t>%</a:t>
            </a:r>
            <a:r>
              <a:rPr lang="en-US" altLang="zh-CN" sz="2000" dirty="0" err="1">
                <a:latin typeface="Courier" charset="0"/>
                <a:ea typeface="Courier" charset="0"/>
                <a:cs typeface="Courier" charset="0"/>
              </a:rPr>
              <a:t>rbp</a:t>
            </a:r>
            <a:r>
              <a:rPr lang="zh-CN" altLang="en-US" sz="2000" dirty="0">
                <a:latin typeface="+mn-ea"/>
                <a:cs typeface="Courier" charset="0"/>
              </a:rPr>
              <a:t>的偏移量来引用它们</a:t>
            </a:r>
            <a:endParaRPr lang="en-US" altLang="zh-CN" sz="2000" dirty="0">
              <a:latin typeface="+mn-ea"/>
              <a:cs typeface="Courier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Courier" charset="0"/>
                <a:ea typeface="Courier" charset="0"/>
                <a:cs typeface="Courier" charset="0"/>
              </a:rPr>
              <a:t>leave</a:t>
            </a:r>
            <a:r>
              <a:rPr lang="zh-CN" altLang="en-US" sz="2000" dirty="0">
                <a:latin typeface="+mn-ea"/>
                <a:cs typeface="Courier" charset="0"/>
              </a:rPr>
              <a:t>指令释放整个栈帧</a:t>
            </a:r>
            <a:endParaRPr lang="en-US" altLang="zh-CN" sz="2000" dirty="0"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/>
              <a:t>完成</a:t>
            </a:r>
            <a:r>
              <a:rPr lang="zh-CN" altLang="en-US" sz="2200" dirty="0">
                <a:latin typeface="Courier" charset="0"/>
                <a:ea typeface="Courier" charset="0"/>
                <a:cs typeface="Courier" charset="0"/>
              </a:rPr>
              <a:t>练习题</a:t>
            </a:r>
            <a:r>
              <a:rPr lang="en-US" altLang="zh-CN" sz="2200" dirty="0"/>
              <a:t>3.49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841CED-2D0F-3340-9EFD-3CC69A5AF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1028700"/>
            <a:ext cx="106172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3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34213-08A5-4F06-87EC-4ECF4417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D4F9F-B24F-40CB-89AC-2A85317A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ea typeface="Courier" charset="0"/>
                <a:cs typeface="Courier" charset="0"/>
              </a:rPr>
              <a:t>基础知识</a:t>
            </a:r>
            <a:endParaRPr lang="en-US" altLang="zh-CN" sz="2800" dirty="0">
              <a:ea typeface="Courier" charset="0"/>
              <a:cs typeface="Courier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Courier" charset="0"/>
                <a:ea typeface="Courier" charset="0"/>
                <a:cs typeface="Courier" charset="0"/>
              </a:rPr>
              <a:t>%xmm0</a:t>
            </a:r>
            <a:r>
              <a:rPr lang="zh-CN" altLang="en-US" sz="2000" dirty="0">
                <a:latin typeface="+mn-ea"/>
                <a:cs typeface="Courier" charset="0"/>
              </a:rPr>
              <a:t>存放浮点返回值</a:t>
            </a:r>
            <a:endParaRPr lang="en-US" altLang="zh-CN" sz="2000" dirty="0">
              <a:latin typeface="+mn-ea"/>
              <a:cs typeface="Courier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Courier" charset="0"/>
                <a:ea typeface="Courier" charset="0"/>
                <a:cs typeface="Courier" charset="0"/>
              </a:rPr>
              <a:t>%xmm0~%xmm7</a:t>
            </a:r>
            <a:r>
              <a:rPr lang="zh-CN" altLang="en-US" sz="2000" dirty="0">
                <a:latin typeface="Courier" charset="0"/>
                <a:ea typeface="Courier" charset="0"/>
                <a:cs typeface="Courier" charset="0"/>
              </a:rPr>
              <a:t>在过程中传递浮点参数</a:t>
            </a:r>
            <a:endParaRPr lang="en-US" altLang="zh-CN" sz="2000" dirty="0">
              <a:latin typeface="Courier" charset="0"/>
              <a:ea typeface="Courier" charset="0"/>
              <a:cs typeface="Courier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+mn-ea"/>
                <a:cs typeface="Courier" charset="0"/>
              </a:rPr>
              <a:t>所有的</a:t>
            </a:r>
            <a:r>
              <a:rPr lang="en-US" altLang="zh-CN" sz="2000" dirty="0">
                <a:latin typeface="+mn-ea"/>
                <a:cs typeface="Courier" charset="0"/>
              </a:rPr>
              <a:t>XMM</a:t>
            </a:r>
            <a:r>
              <a:rPr lang="zh-CN" altLang="en-US" sz="2000" dirty="0">
                <a:latin typeface="+mn-ea"/>
                <a:cs typeface="Courier" charset="0"/>
              </a:rPr>
              <a:t>寄存器都是调用者保存的</a:t>
            </a:r>
            <a:endParaRPr lang="en-US" altLang="zh-CN" sz="2000" dirty="0">
              <a:latin typeface="+mn-ea"/>
              <a:cs typeface="Courier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+mn-ea"/>
                <a:cs typeface="Courier" charset="0"/>
              </a:rPr>
              <a:t>浮点运算操作指令中第一个源操作数可以是一个</a:t>
            </a:r>
            <a:r>
              <a:rPr lang="en-US" altLang="zh-CN" sz="2000" dirty="0">
                <a:latin typeface="+mn-ea"/>
                <a:cs typeface="Courier" charset="0"/>
              </a:rPr>
              <a:t>XMM</a:t>
            </a:r>
            <a:r>
              <a:rPr lang="zh-CN" altLang="en-US" sz="2000" dirty="0">
                <a:latin typeface="+mn-ea"/>
                <a:cs typeface="Courier" charset="0"/>
              </a:rPr>
              <a:t>寄存器或者内存地址，第二个源操作数和目的操作数必须是</a:t>
            </a:r>
            <a:r>
              <a:rPr lang="en-US" altLang="zh-CN" sz="2000" dirty="0">
                <a:latin typeface="+mn-ea"/>
                <a:cs typeface="Courier" charset="0"/>
              </a:rPr>
              <a:t>XMM</a:t>
            </a:r>
            <a:r>
              <a:rPr lang="zh-CN" altLang="en-US" sz="2000" dirty="0">
                <a:latin typeface="+mn-ea"/>
                <a:cs typeface="Courier" charset="0"/>
              </a:rPr>
              <a:t>寄存器</a:t>
            </a:r>
            <a:endParaRPr lang="en-US" altLang="zh-CN" sz="2000" dirty="0">
              <a:latin typeface="+mn-ea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+mn-ea"/>
                <a:cs typeface="Courier" charset="0"/>
              </a:rPr>
              <a:t>浮点常数</a:t>
            </a:r>
            <a:endParaRPr lang="en-US" altLang="zh-CN" sz="2800" dirty="0">
              <a:latin typeface="+mn-ea"/>
              <a:cs typeface="Courier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+mn-ea"/>
                <a:cs typeface="Courier" charset="0"/>
              </a:rPr>
              <a:t>浮点操作不能以立即数作为操作数，浮点常数必须存储在内存中</a:t>
            </a:r>
            <a:endParaRPr lang="en-US" altLang="zh-CN" sz="2000" dirty="0">
              <a:latin typeface="+mn-ea"/>
              <a:cs typeface="Courier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+mn-ea"/>
                <a:cs typeface="Courier" charset="0"/>
              </a:rPr>
              <a:t>练习题</a:t>
            </a:r>
            <a:r>
              <a:rPr lang="en-US" altLang="zh-CN" sz="2000" dirty="0">
                <a:latin typeface="+mn-ea"/>
                <a:cs typeface="Courier" charset="0"/>
              </a:rPr>
              <a:t>3.55</a:t>
            </a: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+mn-ea"/>
              <a:cs typeface="Courier" charset="0"/>
            </a:endParaRP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+mn-ea"/>
              <a:cs typeface="Courier" charset="0"/>
            </a:endParaRPr>
          </a:p>
          <a:p>
            <a:pPr>
              <a:lnSpc>
                <a:spcPct val="120000"/>
              </a:lnSpc>
            </a:pPr>
            <a:endParaRPr lang="en-US" altLang="zh-CN" sz="2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F87EE6-B8E3-F545-8CF3-E9D12CE1B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050" y="1671637"/>
            <a:ext cx="70231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7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查看">
  <a:themeElements>
    <a:clrScheme name="查看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查看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查看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2527</TotalTime>
  <Words>457</Words>
  <Application>Microsoft Macintosh PowerPoint</Application>
  <PresentationFormat>宽屏</PresentationFormat>
  <Paragraphs>68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宋体</vt:lpstr>
      <vt:lpstr>Arial</vt:lpstr>
      <vt:lpstr>Century Schoolbook</vt:lpstr>
      <vt:lpstr>Courier</vt:lpstr>
      <vt:lpstr>Wingdings 2</vt:lpstr>
      <vt:lpstr>查看</vt:lpstr>
      <vt:lpstr>ICS第三次小班课 10.22</vt:lpstr>
      <vt:lpstr>Contents</vt:lpstr>
      <vt:lpstr>Machine Programming: Data</vt:lpstr>
      <vt:lpstr>数组分配与访问</vt:lpstr>
      <vt:lpstr>结构、联合与对齐</vt:lpstr>
      <vt:lpstr>Machine Programming：Advanced</vt:lpstr>
      <vt:lpstr>GDB调试器基本操作指令</vt:lpstr>
      <vt:lpstr>变长栈帧</vt:lpstr>
      <vt:lpstr>浮点代码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Seminar</dc:title>
  <dc:creator>Administrator</dc:creator>
  <cp:lastModifiedBy>thwfhk@163.com</cp:lastModifiedBy>
  <cp:revision>675</cp:revision>
  <dcterms:created xsi:type="dcterms:W3CDTF">2019-10-06T17:07:54Z</dcterms:created>
  <dcterms:modified xsi:type="dcterms:W3CDTF">2020-10-22T11:50:04Z</dcterms:modified>
</cp:coreProperties>
</file>