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A6BD-9ACA-4A45-B58F-03D5EEE552BC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195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40528"/>
            <a:ext cx="12192000" cy="117475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6954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0DEA-CD00-664E-94F6-385DE03E289A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4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7723-108A-1347-8E7B-FFC8034DD05F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2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梯形 7"/>
          <p:cNvSpPr/>
          <p:nvPr userDrawn="1"/>
        </p:nvSpPr>
        <p:spPr>
          <a:xfrm flipV="1">
            <a:off x="-11907" y="0"/>
            <a:ext cx="1700217" cy="365126"/>
          </a:xfrm>
          <a:custGeom>
            <a:avLst/>
            <a:gdLst>
              <a:gd name="connsiteX0" fmla="*/ 0 w 1743075"/>
              <a:gd name="connsiteY0" fmla="*/ 576261 h 576261"/>
              <a:gd name="connsiteX1" fmla="*/ 467912 w 1743075"/>
              <a:gd name="connsiteY1" fmla="*/ 0 h 576261"/>
              <a:gd name="connsiteX2" fmla="*/ 1275163 w 1743075"/>
              <a:gd name="connsiteY2" fmla="*/ 0 h 576261"/>
              <a:gd name="connsiteX3" fmla="*/ 1743075 w 1743075"/>
              <a:gd name="connsiteY3" fmla="*/ 576261 h 576261"/>
              <a:gd name="connsiteX4" fmla="*/ 0 w 1743075"/>
              <a:gd name="connsiteY4" fmla="*/ 576261 h 576261"/>
              <a:gd name="connsiteX0" fmla="*/ 8338 w 1275163"/>
              <a:gd name="connsiteY0" fmla="*/ 576261 h 576261"/>
              <a:gd name="connsiteX1" fmla="*/ 0 w 1275163"/>
              <a:gd name="connsiteY1" fmla="*/ 0 h 576261"/>
              <a:gd name="connsiteX2" fmla="*/ 807251 w 1275163"/>
              <a:gd name="connsiteY2" fmla="*/ 0 h 576261"/>
              <a:gd name="connsiteX3" fmla="*/ 1275163 w 1275163"/>
              <a:gd name="connsiteY3" fmla="*/ 576261 h 576261"/>
              <a:gd name="connsiteX4" fmla="*/ 8338 w 1275163"/>
              <a:gd name="connsiteY4" fmla="*/ 576261 h 5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63" h="576261">
                <a:moveTo>
                  <a:pt x="8338" y="576261"/>
                </a:moveTo>
                <a:lnTo>
                  <a:pt x="0" y="0"/>
                </a:lnTo>
                <a:lnTo>
                  <a:pt x="807251" y="0"/>
                </a:lnTo>
                <a:lnTo>
                  <a:pt x="1275163" y="576261"/>
                </a:lnTo>
                <a:lnTo>
                  <a:pt x="8338" y="576261"/>
                </a:lnTo>
                <a:close/>
              </a:path>
            </a:pathLst>
          </a:cu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-11909" y="0"/>
            <a:ext cx="12203909" cy="11430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-25401" y="3"/>
            <a:ext cx="8636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7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335-D403-184A-AB07-9FF306CCA189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9239-7D7B-DA4B-BD64-139F9E969E08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2EB-CB8E-384A-B7B8-A4583DD3A68B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B1D2-0B7E-0041-9FED-623DDDD007EB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A27-62BF-B648-A31E-A94FB56813B7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D4BF-EF8E-3C49-8FA7-4EC2E64BCEF7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0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989-E204-6345-814C-2574615EA6F0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FA49-BF01-A745-AD11-E3661EEFF372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4CA-F67C-48A5-AAA3-50C5897B8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/>
              <a:t>ICS</a:t>
            </a:r>
            <a:r>
              <a:rPr lang="zh-CN" altLang="en-US" b="1"/>
              <a:t>第二次课习题</a:t>
            </a:r>
            <a:r>
              <a:rPr lang="zh-CN" altLang="en-US" b="1" dirty="0"/>
              <a:t>讲解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20C9A89-76E7-E241-8C57-9D130EE17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j-lt"/>
              </a:rPr>
              <a:t>10/15</a:t>
            </a:r>
            <a:endParaRPr lang="zh-CN" altLang="en-US" sz="2800" dirty="0">
              <a:latin typeface="+mj-lt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45FE4CC-2692-3046-9F69-B07FBBBA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FE0-ADB9-6547-8A4D-A22CA48B3C80}" type="datetime1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</a:rPr>
              <a:pPr/>
              <a:t>2020/10/8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79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72D3-04DC-435A-8FCA-84956BB5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7140-2F30-464D-B870-41512E37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802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假设浮点数格式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符号</a:t>
            </a:r>
            <a:r>
              <a:rPr lang="en-US" altLang="zh-CN" dirty="0">
                <a:latin typeface="+mj-ea"/>
                <a:ea typeface="+mj-ea"/>
              </a:rPr>
              <a:t>+3</a:t>
            </a:r>
            <a:r>
              <a:rPr lang="zh-CN" altLang="en-US" dirty="0">
                <a:latin typeface="+mj-ea"/>
                <a:ea typeface="+mj-ea"/>
              </a:rPr>
              <a:t>阶码</a:t>
            </a:r>
            <a:r>
              <a:rPr lang="en-US" altLang="zh-CN" dirty="0">
                <a:latin typeface="+mj-ea"/>
                <a:ea typeface="+mj-ea"/>
              </a:rPr>
              <a:t>+4</a:t>
            </a:r>
            <a:r>
              <a:rPr lang="zh-CN" altLang="en-US" dirty="0">
                <a:latin typeface="+mj-ea"/>
                <a:ea typeface="+mj-ea"/>
              </a:rPr>
              <a:t>小数，浮点数格式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符号</a:t>
            </a:r>
            <a:r>
              <a:rPr lang="en-US" altLang="zh-CN" dirty="0">
                <a:latin typeface="+mj-ea"/>
                <a:ea typeface="+mj-ea"/>
              </a:rPr>
              <a:t>+4</a:t>
            </a:r>
            <a:r>
              <a:rPr lang="zh-CN" altLang="en-US" dirty="0">
                <a:latin typeface="+mj-ea"/>
                <a:ea typeface="+mj-ea"/>
              </a:rPr>
              <a:t>阶码</a:t>
            </a:r>
            <a:r>
              <a:rPr lang="en-US" altLang="zh-CN" dirty="0">
                <a:latin typeface="+mj-ea"/>
                <a:ea typeface="+mj-ea"/>
              </a:rPr>
              <a:t>+3</a:t>
            </a:r>
            <a:r>
              <a:rPr lang="zh-CN" altLang="en-US" dirty="0">
                <a:latin typeface="+mj-ea"/>
                <a:ea typeface="+mj-ea"/>
              </a:rPr>
              <a:t>小数。回答下列问题。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(1) </a:t>
            </a:r>
            <a:r>
              <a:rPr lang="zh-CN" altLang="en-US" dirty="0">
                <a:latin typeface="+mj-ea"/>
                <a:ea typeface="+mj-ea"/>
              </a:rPr>
              <a:t>格式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中有多少个二进制表示对应于正无穷大？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只有一个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01110000</a:t>
            </a: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(2) </a:t>
            </a:r>
            <a:r>
              <a:rPr lang="zh-CN" altLang="en-US" dirty="0">
                <a:latin typeface="+mj-ea"/>
                <a:ea typeface="+mj-ea"/>
              </a:rPr>
              <a:t>考虑能精确表示的实数的最大绝对值。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比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大还是比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小，还是两者一样？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格式，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01101111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表示了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31/16*2^3=31/2=15.5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格式，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01110111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表示了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15/8*2^7=240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，因此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大。</a:t>
            </a:r>
          </a:p>
          <a:p>
            <a:pPr marL="0" indent="0">
              <a:buNone/>
            </a:pPr>
            <a:endParaRPr lang="zh-CN" altLang="en-US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(3) </a:t>
            </a:r>
            <a:r>
              <a:rPr lang="zh-CN" altLang="en-US" dirty="0">
                <a:latin typeface="+mj-ea"/>
                <a:ea typeface="+mj-ea"/>
              </a:rPr>
              <a:t>考虑能精确表示的实数的最小非零绝对值。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比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大还是比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小，还是两者一样？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格式，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00000001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表示了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1/16*2^(-2)=1/64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格式，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00000001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表示了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1/8*2^(-6)=1/512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，因此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大。</a:t>
            </a:r>
          </a:p>
          <a:p>
            <a:pPr marL="0" indent="0">
              <a:buNone/>
            </a:pPr>
            <a:endParaRPr lang="zh-CN" altLang="en-US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(4) </a:t>
            </a:r>
            <a:r>
              <a:rPr lang="zh-CN" altLang="en-US" dirty="0">
                <a:latin typeface="+mj-ea"/>
                <a:ea typeface="+mj-ea"/>
              </a:rPr>
              <a:t>考虑能精确表示的实数的个数。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比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多还是比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少，还是两者一样？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能精确表达的非负数个数为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7*16=112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能精确表达的非负数个数为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15*8=120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，因此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能精确表达的实数更多。实际上，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格式表示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NaN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的数比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格式多。</a:t>
            </a:r>
          </a:p>
          <a:p>
            <a:pPr marL="0" indent="0">
              <a:buNone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0089A-20F8-46FC-A01B-0E1A999D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E50AF-B9B7-4624-A510-65A58B34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6C23E-1932-46FC-B02D-38C4D53D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/>
              <a:t> 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3510E41-18BF-4E8E-8833-78E36ECEF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6252"/>
              </p:ext>
            </p:extLst>
          </p:nvPr>
        </p:nvGraphicFramePr>
        <p:xfrm>
          <a:off x="834501" y="1825625"/>
          <a:ext cx="105192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1820444160"/>
                    </a:ext>
                  </a:extLst>
                </a:gridCol>
                <a:gridCol w="7688062">
                  <a:extLst>
                    <a:ext uri="{9D8B030D-6E8A-4147-A177-3AD203B41FA5}">
                      <a16:colId xmlns:a16="http://schemas.microsoft.com/office/drawing/2014/main" val="2885477162"/>
                    </a:ext>
                  </a:extLst>
                </a:gridCol>
                <a:gridCol w="1925712">
                  <a:extLst>
                    <a:ext uri="{9D8B030D-6E8A-4147-A177-3AD203B41FA5}">
                      <a16:colId xmlns:a16="http://schemas.microsoft.com/office/drawing/2014/main" val="11420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正确吗？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81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(1)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对于任意的单精度浮点数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，如果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a &gt; b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，那么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a + 1 &gt; b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Y    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(2)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对于任意的单精度浮点数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，如果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a &gt; b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，那么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a + b &gt; b + b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675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Y    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88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(3)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对于任意的双精度浮点数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，如果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 &lt; 0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，那么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 * d &gt; 0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675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Y    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60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(4)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对于任意的双精度浮点数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，如果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 &lt; 0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，那么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 * 2 &lt; 0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Y    N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6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(5)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对于任意的双精度浮点数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d == d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Y    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45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(6)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将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转换成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Courier New" panose="02070309020205020404" pitchFamily="49" charset="0"/>
                        </a:rPr>
                        <a:t>时，既有可能造成舍入，又有可能造成溢出。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675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Y    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53931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C2D16688-28B1-4CE8-947C-26205A2D5CF2}"/>
              </a:ext>
            </a:extLst>
          </p:cNvPr>
          <p:cNvSpPr txBox="1"/>
          <p:nvPr/>
        </p:nvSpPr>
        <p:spPr>
          <a:xfrm>
            <a:off x="3244789" y="4826675"/>
            <a:ext cx="60989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正确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(2)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取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 = INF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 = FLT_MAX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；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(3) d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取最大的非规格化负数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(4)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正确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(5)NAN != NAN;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(6)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正确。</a:t>
            </a:r>
          </a:p>
          <a:p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39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F319E-2B52-4A4B-9F23-69FF5FE9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题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956123F8-E882-452D-ABDC-9F7AD0868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106581"/>
              </p:ext>
            </p:extLst>
          </p:nvPr>
        </p:nvGraphicFramePr>
        <p:xfrm>
          <a:off x="2559729" y="2655681"/>
          <a:ext cx="7217545" cy="2274421"/>
        </p:xfrm>
        <a:graphic>
          <a:graphicData uri="http://schemas.openxmlformats.org/drawingml/2006/table">
            <a:tbl>
              <a:tblPr firstRow="1" firstCol="1" bandRow="1"/>
              <a:tblGrid>
                <a:gridCol w="7217545">
                  <a:extLst>
                    <a:ext uri="{9D8B030D-6E8A-4147-A177-3AD203B41FA5}">
                      <a16:colId xmlns:a16="http://schemas.microsoft.com/office/drawing/2014/main" val="4123184466"/>
                    </a:ext>
                  </a:extLst>
                </a:gridCol>
              </a:tblGrid>
              <a:tr h="227442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 x = 33554466; // 2^25 + 34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 y = x + 8;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 ( ; x &lt; y; x++) {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	float f = x;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(“%d “, x – (int)f);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99034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669DE-77B2-4D70-AE7F-3AC1F7C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E8A525-6CCA-454A-B125-C224A9F32C1F}"/>
              </a:ext>
            </a:extLst>
          </p:cNvPr>
          <p:cNvSpPr txBox="1"/>
          <p:nvPr/>
        </p:nvSpPr>
        <p:spPr>
          <a:xfrm>
            <a:off x="1078635" y="1757688"/>
            <a:ext cx="86246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已知</a:t>
            </a:r>
            <a:r>
              <a:rPr lang="en-US" altLang="zh-CN" sz="2400" dirty="0">
                <a:latin typeface="+mj-ea"/>
                <a:ea typeface="+mj-ea"/>
              </a:rPr>
              <a:t>float</a:t>
            </a:r>
            <a:r>
              <a:rPr lang="zh-CN" altLang="en-US" sz="2400" dirty="0">
                <a:latin typeface="+mj-ea"/>
                <a:ea typeface="+mj-ea"/>
              </a:rPr>
              <a:t>的格式为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符号</a:t>
            </a:r>
            <a:r>
              <a:rPr lang="en-US" altLang="zh-CN" sz="2400" dirty="0">
                <a:latin typeface="+mj-ea"/>
                <a:ea typeface="+mj-ea"/>
              </a:rPr>
              <a:t>+8</a:t>
            </a:r>
            <a:r>
              <a:rPr lang="zh-CN" altLang="en-US" sz="2400" dirty="0">
                <a:latin typeface="+mj-ea"/>
                <a:ea typeface="+mj-ea"/>
              </a:rPr>
              <a:t>阶码</a:t>
            </a:r>
            <a:r>
              <a:rPr lang="en-US" altLang="zh-CN" sz="2400" dirty="0">
                <a:latin typeface="+mj-ea"/>
                <a:ea typeface="+mj-ea"/>
              </a:rPr>
              <a:t>+23</a:t>
            </a:r>
            <a:r>
              <a:rPr lang="zh-CN" altLang="en-US" sz="2400" dirty="0">
                <a:latin typeface="+mj-ea"/>
                <a:ea typeface="+mj-ea"/>
              </a:rPr>
              <a:t>小数，有下列代码，其运行结果为？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B8FB0E-EF34-46AF-854F-8C02BF493485}"/>
              </a:ext>
            </a:extLst>
          </p:cNvPr>
          <p:cNvSpPr txBox="1"/>
          <p:nvPr/>
        </p:nvSpPr>
        <p:spPr>
          <a:xfrm>
            <a:off x="3919492" y="5320062"/>
            <a:ext cx="6098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u="sng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2 -1 0 1 -2 -1 0 1 </a:t>
            </a:r>
            <a:endParaRPr lang="zh-CN" altLang="zh-CN" sz="20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注意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Round to Even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规则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！</a:t>
            </a:r>
            <a:endParaRPr lang="zh-CN" altLang="zh-CN" sz="20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8D034-16B8-4B8B-99A9-C8ED5835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291F5-ACB0-466F-941D-857DDB5B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的初始值都是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。根据下列一段汇编代码，写出每执行一步后两个寄存器的值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DB29-8803-406F-95B4-5F27EEA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/>
              <a:t> 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C7C5A3-1C62-4FBB-8DC2-EE7D7106A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81923"/>
              </p:ext>
            </p:extLst>
          </p:nvPr>
        </p:nvGraphicFramePr>
        <p:xfrm>
          <a:off x="3004354" y="2668829"/>
          <a:ext cx="8772616" cy="4052650"/>
        </p:xfrm>
        <a:graphic>
          <a:graphicData uri="http://schemas.openxmlformats.org/drawingml/2006/table">
            <a:tbl>
              <a:tblPr firstRow="1" firstCol="1" bandRow="1"/>
              <a:tblGrid>
                <a:gridCol w="2093753">
                  <a:extLst>
                    <a:ext uri="{9D8B030D-6E8A-4147-A177-3AD203B41FA5}">
                      <a16:colId xmlns:a16="http://schemas.microsoft.com/office/drawing/2014/main" val="3394371953"/>
                    </a:ext>
                  </a:extLst>
                </a:gridCol>
                <a:gridCol w="3297134">
                  <a:extLst>
                    <a:ext uri="{9D8B030D-6E8A-4147-A177-3AD203B41FA5}">
                      <a16:colId xmlns:a16="http://schemas.microsoft.com/office/drawing/2014/main" val="1165206774"/>
                    </a:ext>
                  </a:extLst>
                </a:gridCol>
                <a:gridCol w="3381729">
                  <a:extLst>
                    <a:ext uri="{9D8B030D-6E8A-4147-A177-3AD203B41FA5}">
                      <a16:colId xmlns:a16="http://schemas.microsoft.com/office/drawing/2014/main" val="3916209417"/>
                    </a:ext>
                  </a:extLst>
                </a:gridCol>
              </a:tblGrid>
              <a:tr h="28947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%rax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%rbx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775542"/>
                  </a:ext>
                </a:extLst>
              </a:tr>
              <a:tr h="28947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movabsq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$0x0123456789ABCDEF,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94165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indent="666750"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----&gt;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0x0123456789ABCDEF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0x0000000000000000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881640"/>
                  </a:ext>
                </a:extLst>
              </a:tr>
              <a:tr h="28947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movw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%ax, %bx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42712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indent="666750"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----&gt;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0x0123456789ABCDEF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 ??????????????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473274"/>
                  </a:ext>
                </a:extLst>
              </a:tr>
              <a:tr h="28947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movswq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%bx,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81446"/>
                  </a:ext>
                </a:extLst>
              </a:tr>
              <a:tr h="28947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72767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----&gt;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0x0123456789ABCDEF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 ??????????????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894949"/>
                  </a:ext>
                </a:extLst>
              </a:tr>
              <a:tr h="28947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ebx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91242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----&gt;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 ??????????????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 ??????????????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71375"/>
                  </a:ext>
                </a:extLst>
              </a:tr>
              <a:tr h="28947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movabsq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$0x123456789ABCDEF,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75337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----&gt;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0x0123456789ABCDEF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 ??????????????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94325"/>
                  </a:ext>
                </a:extLst>
              </a:tr>
              <a:tr h="28947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cltq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48407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----&gt;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(4) ??????????????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 ??????????????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9587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4F56479-CF7B-4BDF-8A94-E36585604149}"/>
              </a:ext>
            </a:extLst>
          </p:cNvPr>
          <p:cNvSpPr txBox="1"/>
          <p:nvPr/>
        </p:nvSpPr>
        <p:spPr>
          <a:xfrm>
            <a:off x="261891" y="3829050"/>
            <a:ext cx="28808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 0x000000000000CDEF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 0xFFFFFFFFFFFFCDEF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 0x00000000FFFFCDEF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 0xFFFFFFFF89ABCDEF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5154-7949-4881-A2A1-E10D1E25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954E7-A62E-4CFB-8556-F1ED6B3F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下列操作不等价的是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(      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movzbq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movzbl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movzwq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movzwl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movl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movslq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movslq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%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eax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, %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cltq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C;   A. B.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movzbl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movzwl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生成了四字节，把高位设为</a:t>
            </a:r>
            <a:r>
              <a:rPr lang="en-US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D. </a:t>
            </a:r>
            <a:r>
              <a:rPr lang="en-US" altLang="zh-CN" sz="20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cltq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是对</a:t>
            </a:r>
            <a:r>
              <a:rPr lang="en-US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的符号拓展；</a:t>
            </a:r>
            <a:r>
              <a:rPr lang="en-US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C. </a:t>
            </a:r>
            <a:r>
              <a:rPr lang="en-US" altLang="zh-CN" sz="20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movzlq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等价（所以不需要</a:t>
            </a:r>
            <a:r>
              <a:rPr lang="en-US" altLang="zh-CN" sz="20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movzlq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这条指令）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4DA8A-2208-4DB0-A4AD-DCE1BCF4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7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751F-7505-47CD-8380-6D6F2CF5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89E7167-9877-4FEF-BC7B-B91C689EB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815037"/>
              </p:ext>
            </p:extLst>
          </p:nvPr>
        </p:nvGraphicFramePr>
        <p:xfrm>
          <a:off x="1225117" y="1703504"/>
          <a:ext cx="9357066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4678533">
                  <a:extLst>
                    <a:ext uri="{9D8B030D-6E8A-4147-A177-3AD203B41FA5}">
                      <a16:colId xmlns:a16="http://schemas.microsoft.com/office/drawing/2014/main" val="3857254489"/>
                    </a:ext>
                  </a:extLst>
                </a:gridCol>
                <a:gridCol w="4678533">
                  <a:extLst>
                    <a:ext uri="{9D8B030D-6E8A-4147-A177-3AD203B41FA5}">
                      <a16:colId xmlns:a16="http://schemas.microsoft.com/office/drawing/2014/main" val="3691548907"/>
                    </a:ext>
                  </a:extLst>
                </a:gridCol>
              </a:tblGrid>
              <a:tr h="3430742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movl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$1, %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eax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.L2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.L4: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testb	$1, %sil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je	.L3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imulq	%rdi, %rax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.L3: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sarq	%rsi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imulq	%rdi, %rdi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.L2: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testq	%rsi, %rsi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jg	.L4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s-E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rep ret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i="1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// a in %</a:t>
                      </a:r>
                      <a:r>
                        <a:rPr lang="en-US" sz="2000" i="1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sz="2000" i="1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, b in %</a:t>
                      </a:r>
                      <a:r>
                        <a:rPr lang="en-US" sz="2000" i="1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rsi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(long a, long b) {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long 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 = __________;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while (__________) {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	if (__________)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		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 = _________;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	b = _______;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	a = _______;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}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;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}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84849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848D0-0624-4038-A491-7AE96DF6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213C2-584A-4DC5-A421-094FAF406111}"/>
              </a:ext>
            </a:extLst>
          </p:cNvPr>
          <p:cNvSpPr txBox="1"/>
          <p:nvPr/>
        </p:nvSpPr>
        <p:spPr>
          <a:xfrm>
            <a:off x="5254842" y="617168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【答】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1; 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ans</a:t>
            </a:r>
            <a:r>
              <a:rPr lang="en-US" altLang="zh-CN" kern="10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* a; b &gt;&gt; 1; a * a;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99960-E794-4EEC-B043-97E37F53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7</a:t>
            </a:r>
            <a:r>
              <a:rPr lang="zh-CN" altLang="en-US" dirty="0"/>
              <a:t> 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64041B7-8692-4791-9D3A-1F3373213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595055"/>
              </p:ext>
            </p:extLst>
          </p:nvPr>
        </p:nvGraphicFramePr>
        <p:xfrm>
          <a:off x="1491449" y="2370338"/>
          <a:ext cx="8851036" cy="3663813"/>
        </p:xfrm>
        <a:graphic>
          <a:graphicData uri="http://schemas.openxmlformats.org/drawingml/2006/table">
            <a:tbl>
              <a:tblPr firstRow="1" firstCol="1" bandRow="1"/>
              <a:tblGrid>
                <a:gridCol w="4425518">
                  <a:extLst>
                    <a:ext uri="{9D8B030D-6E8A-4147-A177-3AD203B41FA5}">
                      <a16:colId xmlns:a16="http://schemas.microsoft.com/office/drawing/2014/main" val="3422808336"/>
                    </a:ext>
                  </a:extLst>
                </a:gridCol>
                <a:gridCol w="4425518">
                  <a:extLst>
                    <a:ext uri="{9D8B030D-6E8A-4147-A177-3AD203B41FA5}">
                      <a16:colId xmlns:a16="http://schemas.microsoft.com/office/drawing/2014/main" val="811809447"/>
                    </a:ext>
                  </a:extLst>
                </a:gridCol>
              </a:tblGrid>
              <a:tr h="366381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rax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testq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rdi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jne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.L7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rep ret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.L7: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subq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$8,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rsp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imulq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rax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rsi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subq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$1,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rdi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call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func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addq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$8, %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rsp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ret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(long n, long m) {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if (</a:t>
                      </a:r>
                      <a:r>
                        <a:rPr lang="en-US" sz="1800" u="sng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	return </a:t>
                      </a:r>
                      <a:r>
                        <a:rPr lang="en-US" sz="1800" u="sng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kern="100" dirty="0" err="1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u="sng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u="sng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}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8637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F983E-DE23-4E9F-8EAF-2B015A31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2020/10/8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71DEE1-42A9-47FB-8BA3-CC266AE4B096}"/>
              </a:ext>
            </a:extLst>
          </p:cNvPr>
          <p:cNvSpPr txBox="1"/>
          <p:nvPr/>
        </p:nvSpPr>
        <p:spPr>
          <a:xfrm>
            <a:off x="7523825" y="6171688"/>
            <a:ext cx="326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【答】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n == 0; m; n – 1, m * 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2828"/>
      </a:accent1>
      <a:accent2>
        <a:srgbClr val="E61E1E"/>
      </a:accent2>
      <a:accent3>
        <a:srgbClr val="D21414"/>
      </a:accent3>
      <a:accent4>
        <a:srgbClr val="C80808"/>
      </a:accent4>
      <a:accent5>
        <a:srgbClr val="8C0000"/>
      </a:accent5>
      <a:accent6>
        <a:srgbClr val="640000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1016</Words>
  <Application>Microsoft Office PowerPoint</Application>
  <PresentationFormat>宽屏</PresentationFormat>
  <Paragraphs>152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宋体</vt:lpstr>
      <vt:lpstr>Arial</vt:lpstr>
      <vt:lpstr>Times New Roman</vt:lpstr>
      <vt:lpstr>1_Office 主题​​</vt:lpstr>
      <vt:lpstr>ICS第二次课习题讲解</vt:lpstr>
      <vt:lpstr>第 1 题</vt:lpstr>
      <vt:lpstr>第 2 题</vt:lpstr>
      <vt:lpstr>第 3 题</vt:lpstr>
      <vt:lpstr>第 4 题</vt:lpstr>
      <vt:lpstr>第 5 题</vt:lpstr>
      <vt:lpstr>第 6 题</vt:lpstr>
      <vt:lpstr>第 7 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ICS习题讲解</dc:title>
  <dc:creator>James Dawes</dc:creator>
  <cp:lastModifiedBy>James Dawes</cp:lastModifiedBy>
  <cp:revision>16</cp:revision>
  <dcterms:created xsi:type="dcterms:W3CDTF">2020-10-08T04:11:45Z</dcterms:created>
  <dcterms:modified xsi:type="dcterms:W3CDTF">2020-10-08T15:03:50Z</dcterms:modified>
</cp:coreProperties>
</file>