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58" r:id="rId4"/>
    <p:sldId id="259" r:id="rId5"/>
    <p:sldId id="260" r:id="rId6"/>
    <p:sldId id="262" r:id="rId7"/>
    <p:sldId id="261" r:id="rId8"/>
    <p:sldId id="264" r:id="rId9"/>
    <p:sldId id="265" r:id="rId10"/>
    <p:sldId id="266" r:id="rId11"/>
    <p:sldId id="267" r:id="rId12"/>
    <p:sldId id="273" r:id="rId13"/>
    <p:sldId id="268"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4" autoAdjust="0"/>
    <p:restoredTop sz="88902" autoAdjust="0"/>
  </p:normalViewPr>
  <p:slideViewPr>
    <p:cSldViewPr snapToGrid="0">
      <p:cViewPr varScale="1">
        <p:scale>
          <a:sx n="104" d="100"/>
          <a:sy n="104" d="100"/>
        </p:scale>
        <p:origin x="232" y="728"/>
      </p:cViewPr>
      <p:guideLst/>
    </p:cSldViewPr>
  </p:slideViewPr>
  <p:outlineViewPr>
    <p:cViewPr>
      <p:scale>
        <a:sx n="33" d="100"/>
        <a:sy n="33" d="100"/>
      </p:scale>
      <p:origin x="0" y="-54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4953F-8351-42A2-9DC2-35875937C144}"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3C7C-BA54-4493-8E1E-BDAED3E9B570}" type="slidenum">
              <a:rPr lang="zh-CN" altLang="en-US" smtClean="0"/>
              <a:t>‹#›</a:t>
            </a:fld>
            <a:endParaRPr lang="zh-CN" altLang="en-US"/>
          </a:p>
        </p:txBody>
      </p:sp>
    </p:spTree>
    <p:extLst>
      <p:ext uri="{BB962C8B-B14F-4D97-AF65-F5344CB8AC3E}">
        <p14:creationId xmlns:p14="http://schemas.microsoft.com/office/powerpoint/2010/main" val="7143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round to even</a:t>
            </a:r>
            <a:r>
              <a:rPr lang="zh-CN" altLang="en-US" dirty="0"/>
              <a:t>的意思是或许可以拿课件里的这个三位舍入的图来讲一讲舍入的时候都看什么，怎么看</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5</a:t>
            </a:fld>
            <a:endParaRPr lang="zh-CN" altLang="en-US"/>
          </a:p>
        </p:txBody>
      </p:sp>
    </p:spTree>
    <p:extLst>
      <p:ext uri="{BB962C8B-B14F-4D97-AF65-F5344CB8AC3E}">
        <p14:creationId xmlns:p14="http://schemas.microsoft.com/office/powerpoint/2010/main" val="129233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关于编译器，汇编器，链接器，推荐大家阅读教材</a:t>
            </a:r>
            <a:r>
              <a:rPr lang="en-US" altLang="zh-CN" dirty="0"/>
              <a:t>3.2</a:t>
            </a:r>
            <a:r>
              <a:rPr lang="zh-CN" altLang="en-US" dirty="0"/>
              <a:t>节。链接器在第</a:t>
            </a:r>
            <a:r>
              <a:rPr lang="en-US" altLang="zh-CN" dirty="0"/>
              <a:t>6</a:t>
            </a:r>
            <a:r>
              <a:rPr lang="zh-CN" altLang="en-US" dirty="0"/>
              <a:t>章会进一步学习</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8</a:t>
            </a:fld>
            <a:endParaRPr lang="zh-CN" altLang="en-US"/>
          </a:p>
        </p:txBody>
      </p:sp>
    </p:spTree>
    <p:extLst>
      <p:ext uri="{BB962C8B-B14F-4D97-AF65-F5344CB8AC3E}">
        <p14:creationId xmlns:p14="http://schemas.microsoft.com/office/powerpoint/2010/main" val="320283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10</a:t>
            </a:fld>
            <a:endParaRPr lang="zh-CN" altLang="en-US"/>
          </a:p>
        </p:txBody>
      </p:sp>
    </p:spTree>
    <p:extLst>
      <p:ext uri="{BB962C8B-B14F-4D97-AF65-F5344CB8AC3E}">
        <p14:creationId xmlns:p14="http://schemas.microsoft.com/office/powerpoint/2010/main" val="125894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12</a:t>
            </a:fld>
            <a:endParaRPr lang="zh-CN" altLang="en-US"/>
          </a:p>
        </p:txBody>
      </p:sp>
    </p:spTree>
    <p:extLst>
      <p:ext uri="{BB962C8B-B14F-4D97-AF65-F5344CB8AC3E}">
        <p14:creationId xmlns:p14="http://schemas.microsoft.com/office/powerpoint/2010/main" val="354551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13</a:t>
            </a:fld>
            <a:endParaRPr lang="zh-CN" altLang="en-US"/>
          </a:p>
        </p:txBody>
      </p:sp>
    </p:spTree>
    <p:extLst>
      <p:ext uri="{BB962C8B-B14F-4D97-AF65-F5344CB8AC3E}">
        <p14:creationId xmlns:p14="http://schemas.microsoft.com/office/powerpoint/2010/main" val="191633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感觉这个话题讲一讲书上的例子会直观一点</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14</a:t>
            </a:fld>
            <a:endParaRPr lang="zh-CN" altLang="en-US"/>
          </a:p>
        </p:txBody>
      </p:sp>
    </p:spTree>
    <p:extLst>
      <p:ext uri="{BB962C8B-B14F-4D97-AF65-F5344CB8AC3E}">
        <p14:creationId xmlns:p14="http://schemas.microsoft.com/office/powerpoint/2010/main" val="379792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4D319C-0DE5-4986-957C-C62A3324389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8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09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647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29658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9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3981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86533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80439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63362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34727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5766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51000">
              <a:schemeClr val="accent1">
                <a:lumMod val="20000"/>
              </a:schemeClr>
            </a:gs>
            <a:gs pos="100000">
              <a:schemeClr val="accent1">
                <a:lumMod val="0"/>
              </a:schemeClr>
            </a:gs>
          </a:gsLst>
          <a:lin ang="189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94D319C-0DE5-4986-957C-C62A33243892}" type="datetimeFigureOut">
              <a:rPr lang="zh-CN" altLang="en-US" smtClean="0"/>
              <a:t>2020/10/15</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4720893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9E044-1D9C-40C7-8C1E-4C1B0E9C8DDC}"/>
              </a:ext>
            </a:extLst>
          </p:cNvPr>
          <p:cNvSpPr>
            <a:spLocks noGrp="1"/>
          </p:cNvSpPr>
          <p:nvPr>
            <p:ph type="ctrTitle"/>
          </p:nvPr>
        </p:nvSpPr>
        <p:spPr>
          <a:xfrm>
            <a:off x="1261872" y="36576"/>
            <a:ext cx="9418320" cy="4041648"/>
          </a:xfrm>
        </p:spPr>
        <p:txBody>
          <a:bodyPr/>
          <a:lstStyle/>
          <a:p>
            <a:pPr algn="ctr"/>
            <a:r>
              <a:rPr lang="en-US" altLang="zh-CN" dirty="0"/>
              <a:t>ICS</a:t>
            </a:r>
            <a:r>
              <a:rPr lang="zh-CN" altLang="en-US" dirty="0"/>
              <a:t>第二次小班课</a:t>
            </a:r>
            <a:br>
              <a:rPr lang="en-US" altLang="zh-CN" dirty="0"/>
            </a:br>
            <a:r>
              <a:rPr lang="en-US" altLang="zh-CN" dirty="0"/>
              <a:t>10.15</a:t>
            </a:r>
            <a:endParaRPr lang="zh-CN" altLang="en-US" dirty="0"/>
          </a:p>
        </p:txBody>
      </p:sp>
      <p:sp>
        <p:nvSpPr>
          <p:cNvPr id="3" name="副标题 2">
            <a:extLst>
              <a:ext uri="{FF2B5EF4-FFF2-40B4-BE49-F238E27FC236}">
                <a16:creationId xmlns:a16="http://schemas.microsoft.com/office/drawing/2014/main" id="{8E8B66D5-015B-49FE-84D5-62186D4DA2DB}"/>
              </a:ext>
            </a:extLst>
          </p:cNvPr>
          <p:cNvSpPr>
            <a:spLocks noGrp="1"/>
          </p:cNvSpPr>
          <p:nvPr>
            <p:ph type="subTitle" idx="1"/>
          </p:nvPr>
        </p:nvSpPr>
        <p:spPr/>
        <p:txBody>
          <a:bodyPr>
            <a:noAutofit/>
          </a:bodyPr>
          <a:lstStyle/>
          <a:p>
            <a:endParaRPr lang="en-US" altLang="zh-CN" sz="2800" dirty="0"/>
          </a:p>
          <a:p>
            <a:r>
              <a:rPr lang="en-US" altLang="zh-CN" sz="2800" dirty="0"/>
              <a:t> TA</a:t>
            </a:r>
            <a:r>
              <a:rPr lang="zh-CN" altLang="en-US" sz="2800" dirty="0"/>
              <a:t>：</a:t>
            </a:r>
            <a:r>
              <a:rPr lang="en-US" altLang="zh-CN" sz="2800" dirty="0" err="1"/>
              <a:t>Wenhao</a:t>
            </a:r>
            <a:r>
              <a:rPr lang="zh-CN" altLang="en-US" sz="2800" dirty="0"/>
              <a:t> </a:t>
            </a:r>
            <a:r>
              <a:rPr lang="en-US" altLang="zh-CN" sz="2800" dirty="0"/>
              <a:t>Tang</a:t>
            </a:r>
            <a:endParaRPr lang="zh-CN" altLang="en-US" sz="2800" dirty="0"/>
          </a:p>
        </p:txBody>
      </p:sp>
      <p:sp>
        <p:nvSpPr>
          <p:cNvPr id="4" name="文本框 3">
            <a:extLst>
              <a:ext uri="{FF2B5EF4-FFF2-40B4-BE49-F238E27FC236}">
                <a16:creationId xmlns:a16="http://schemas.microsoft.com/office/drawing/2014/main" id="{391912FC-F599-D949-834D-35702FD9CC8E}"/>
              </a:ext>
            </a:extLst>
          </p:cNvPr>
          <p:cNvSpPr txBox="1"/>
          <p:nvPr/>
        </p:nvSpPr>
        <p:spPr>
          <a:xfrm>
            <a:off x="2730843" y="5832389"/>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19484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1DEA0-405B-4A19-BF90-89C4ABB84FF7}"/>
              </a:ext>
            </a:extLst>
          </p:cNvPr>
          <p:cNvSpPr>
            <a:spLocks noGrp="1"/>
          </p:cNvSpPr>
          <p:nvPr>
            <p:ph type="title"/>
          </p:nvPr>
        </p:nvSpPr>
        <p:spPr/>
        <p:txBody>
          <a:bodyPr/>
          <a:lstStyle/>
          <a:p>
            <a:r>
              <a:rPr lang="zh-CN" altLang="en-US" dirty="0"/>
              <a:t>算术与逻辑操作</a:t>
            </a:r>
          </a:p>
        </p:txBody>
      </p:sp>
      <p:sp>
        <p:nvSpPr>
          <p:cNvPr id="3" name="内容占位符 2">
            <a:extLst>
              <a:ext uri="{FF2B5EF4-FFF2-40B4-BE49-F238E27FC236}">
                <a16:creationId xmlns:a16="http://schemas.microsoft.com/office/drawing/2014/main" id="{689AADBA-6A81-4B43-8F0F-4C92449CF5FE}"/>
              </a:ext>
            </a:extLst>
          </p:cNvPr>
          <p:cNvSpPr>
            <a:spLocks noGrp="1"/>
          </p:cNvSpPr>
          <p:nvPr>
            <p:ph idx="1"/>
          </p:nvPr>
        </p:nvSpPr>
        <p:spPr>
          <a:xfrm>
            <a:off x="1261871" y="1828800"/>
            <a:ext cx="9612605" cy="4663440"/>
          </a:xfrm>
        </p:spPr>
        <p:txBody>
          <a:bodyPr>
            <a:normAutofit lnSpcReduction="10000"/>
          </a:bodyPr>
          <a:lstStyle/>
          <a:p>
            <a:pPr>
              <a:lnSpc>
                <a:spcPct val="120000"/>
              </a:lnSpc>
            </a:pPr>
            <a:r>
              <a:rPr lang="en-US" altLang="zh-CN" sz="2400" dirty="0"/>
              <a:t>leaq</a:t>
            </a:r>
            <a:r>
              <a:rPr lang="zh-CN" altLang="en-US" sz="2400" dirty="0"/>
              <a:t>：写入地址，也可以用于计算数值</a:t>
            </a:r>
            <a:endParaRPr lang="en-US" altLang="zh-CN" sz="2400" dirty="0"/>
          </a:p>
          <a:p>
            <a:pPr>
              <a:lnSpc>
                <a:spcPct val="120000"/>
              </a:lnSpc>
            </a:pPr>
            <a:r>
              <a:rPr lang="en-US" altLang="zh-CN" sz="2400" dirty="0"/>
              <a:t>Q</a:t>
            </a:r>
            <a:r>
              <a:rPr lang="zh-CN" altLang="en-US" sz="2400" dirty="0"/>
              <a:t>：移位操作的移位量如何确定？</a:t>
            </a:r>
            <a:endParaRPr lang="en-US" altLang="zh-CN" sz="2400" dirty="0"/>
          </a:p>
          <a:p>
            <a:pPr lvl="1">
              <a:lnSpc>
                <a:spcPct val="120000"/>
              </a:lnSpc>
            </a:pPr>
            <a:r>
              <a:rPr lang="zh-CN" altLang="en-US" sz="1800" dirty="0"/>
              <a:t>立即数，或者</a:t>
            </a:r>
            <a:r>
              <a:rPr lang="zh-CN" altLang="en-US" sz="1800" dirty="0">
                <a:solidFill>
                  <a:srgbClr val="FFFF00"/>
                </a:solidFill>
              </a:rPr>
              <a:t>单字节寄存器</a:t>
            </a:r>
            <a:r>
              <a:rPr lang="en-US" altLang="zh-CN" sz="1800" dirty="0">
                <a:solidFill>
                  <a:srgbClr val="FFFF00"/>
                </a:solidFill>
              </a:rPr>
              <a:t>%cl</a:t>
            </a:r>
            <a:r>
              <a:rPr lang="zh-CN" altLang="en-US" sz="1800" dirty="0">
                <a:solidFill>
                  <a:schemeClr val="tx1"/>
                </a:solidFill>
              </a:rPr>
              <a:t>（练习题</a:t>
            </a:r>
            <a:r>
              <a:rPr lang="en-US" altLang="zh-CN" sz="1800" dirty="0">
                <a:solidFill>
                  <a:schemeClr val="tx1"/>
                </a:solidFill>
              </a:rPr>
              <a:t>3.9</a:t>
            </a:r>
            <a:r>
              <a:rPr lang="zh-CN" altLang="en-US" sz="1800" dirty="0">
                <a:solidFill>
                  <a:schemeClr val="tx1"/>
                </a:solidFill>
              </a:rPr>
              <a:t>）</a:t>
            </a:r>
            <a:endParaRPr lang="en-US" altLang="zh-CN" sz="1800" dirty="0">
              <a:solidFill>
                <a:srgbClr val="FFFF00"/>
              </a:solidFill>
            </a:endParaRPr>
          </a:p>
          <a:p>
            <a:pPr>
              <a:lnSpc>
                <a:spcPct val="120000"/>
              </a:lnSpc>
            </a:pPr>
            <a:r>
              <a:rPr lang="en-US" altLang="zh-CN" sz="2400" dirty="0"/>
              <a:t>Q</a:t>
            </a:r>
            <a:r>
              <a:rPr lang="zh-CN" altLang="en-US" sz="2400" dirty="0"/>
              <a:t>：清零寄存器的一种可选方式？</a:t>
            </a:r>
            <a:endParaRPr lang="en-US" altLang="zh-CN" sz="2400" dirty="0"/>
          </a:p>
          <a:p>
            <a:pPr lvl="1">
              <a:lnSpc>
                <a:spcPct val="120000"/>
              </a:lnSpc>
            </a:pPr>
            <a:r>
              <a:rPr lang="en-US" altLang="zh-CN" sz="1800" dirty="0"/>
              <a:t>xor REG REG</a:t>
            </a:r>
            <a:r>
              <a:rPr lang="zh-CN" altLang="en-US" sz="1800" dirty="0"/>
              <a:t>（练习题</a:t>
            </a:r>
            <a:r>
              <a:rPr lang="en-US" altLang="zh-CN" sz="1800" dirty="0"/>
              <a:t>3.11</a:t>
            </a:r>
            <a:r>
              <a:rPr lang="zh-CN" altLang="en-US" sz="1800" dirty="0"/>
              <a:t>）</a:t>
            </a:r>
            <a:endParaRPr lang="en-US" altLang="zh-CN" sz="1800" dirty="0"/>
          </a:p>
          <a:p>
            <a:pPr>
              <a:lnSpc>
                <a:spcPct val="120000"/>
              </a:lnSpc>
            </a:pPr>
            <a:r>
              <a:rPr lang="zh-CN" altLang="en-US" sz="2400" dirty="0"/>
              <a:t>特殊的运算</a:t>
            </a:r>
            <a:endParaRPr lang="en-US" altLang="zh-CN" sz="2400" dirty="0"/>
          </a:p>
          <a:p>
            <a:pPr lvl="1">
              <a:lnSpc>
                <a:spcPct val="120000"/>
              </a:lnSpc>
            </a:pPr>
            <a:r>
              <a:rPr lang="en-US" altLang="zh-CN" sz="1800" dirty="0"/>
              <a:t>128</a:t>
            </a:r>
            <a:r>
              <a:rPr lang="zh-CN" altLang="en-US" sz="1800" dirty="0"/>
              <a:t>位乘法：一个参数在</a:t>
            </a:r>
            <a:r>
              <a:rPr lang="en-US" altLang="zh-CN" sz="1800" dirty="0"/>
              <a:t>%rax</a:t>
            </a:r>
            <a:r>
              <a:rPr lang="zh-CN" altLang="en-US" sz="1800" dirty="0"/>
              <a:t>中，另一个参数作为源操作数，结果低</a:t>
            </a:r>
            <a:r>
              <a:rPr lang="en-US" altLang="zh-CN" sz="1800" dirty="0"/>
              <a:t>64</a:t>
            </a:r>
            <a:r>
              <a:rPr lang="zh-CN" altLang="en-US" sz="1800" dirty="0"/>
              <a:t>位存放在</a:t>
            </a:r>
            <a:r>
              <a:rPr lang="en-US" altLang="zh-CN" sz="1800" dirty="0"/>
              <a:t>%rax</a:t>
            </a:r>
            <a:r>
              <a:rPr lang="zh-CN" altLang="en-US" sz="1800" dirty="0"/>
              <a:t>，高</a:t>
            </a:r>
            <a:r>
              <a:rPr lang="en-US" altLang="zh-CN" sz="1800" dirty="0"/>
              <a:t>64</a:t>
            </a:r>
            <a:r>
              <a:rPr lang="zh-CN" altLang="en-US" sz="1800" dirty="0"/>
              <a:t>位存放在</a:t>
            </a:r>
            <a:r>
              <a:rPr lang="en-US" altLang="zh-CN" sz="1800" dirty="0"/>
              <a:t>%rdx</a:t>
            </a:r>
          </a:p>
          <a:p>
            <a:pPr lvl="1">
              <a:lnSpc>
                <a:spcPct val="120000"/>
              </a:lnSpc>
            </a:pPr>
            <a:r>
              <a:rPr lang="en-US" altLang="zh-CN" sz="1800" dirty="0"/>
              <a:t>128</a:t>
            </a:r>
            <a:r>
              <a:rPr lang="zh-CN" altLang="en-US" sz="1800" dirty="0"/>
              <a:t>位除法：</a:t>
            </a:r>
            <a:r>
              <a:rPr lang="en-US" altLang="zh-CN" sz="1800" dirty="0"/>
              <a:t>128</a:t>
            </a:r>
            <a:r>
              <a:rPr lang="zh-CN" altLang="en-US" sz="1800" dirty="0"/>
              <a:t>位被除数高</a:t>
            </a:r>
            <a:r>
              <a:rPr lang="en-US" altLang="zh-CN" sz="1800" dirty="0"/>
              <a:t>64</a:t>
            </a:r>
            <a:r>
              <a:rPr lang="zh-CN" altLang="en-US" sz="1800" dirty="0"/>
              <a:t>位在</a:t>
            </a:r>
            <a:r>
              <a:rPr lang="en-US" altLang="zh-CN" sz="1800" dirty="0"/>
              <a:t>%rdx</a:t>
            </a:r>
            <a:r>
              <a:rPr lang="zh-CN" altLang="en-US" sz="1800" dirty="0"/>
              <a:t>，低</a:t>
            </a:r>
            <a:r>
              <a:rPr lang="en-US" altLang="zh-CN" sz="1800" dirty="0"/>
              <a:t>64</a:t>
            </a:r>
            <a:r>
              <a:rPr lang="zh-CN" altLang="en-US" sz="1800" dirty="0"/>
              <a:t>位在</a:t>
            </a:r>
            <a:r>
              <a:rPr lang="en-US" altLang="zh-CN" sz="1800" dirty="0"/>
              <a:t>%rax</a:t>
            </a:r>
            <a:r>
              <a:rPr lang="zh-CN" altLang="en-US" sz="1800" dirty="0"/>
              <a:t>；商存于</a:t>
            </a:r>
            <a:r>
              <a:rPr lang="en-US" altLang="zh-CN" sz="1800" dirty="0"/>
              <a:t>%rax</a:t>
            </a:r>
            <a:r>
              <a:rPr lang="zh-CN" altLang="en-US" sz="1800" dirty="0"/>
              <a:t>，余数存于</a:t>
            </a:r>
            <a:r>
              <a:rPr lang="en-US" altLang="zh-CN" sz="1800" dirty="0"/>
              <a:t>%rdx</a:t>
            </a:r>
          </a:p>
          <a:p>
            <a:pPr lvl="1">
              <a:lnSpc>
                <a:spcPct val="120000"/>
              </a:lnSpc>
            </a:pPr>
            <a:r>
              <a:rPr lang="en-US" altLang="zh-CN" sz="1800" dirty="0"/>
              <a:t>cqto</a:t>
            </a:r>
            <a:r>
              <a:rPr lang="zh-CN" altLang="en-US" sz="1800" dirty="0"/>
              <a:t>：</a:t>
            </a:r>
            <a:r>
              <a:rPr lang="en-US" altLang="zh-CN" sz="1800" dirty="0"/>
              <a:t>%rax</a:t>
            </a:r>
            <a:r>
              <a:rPr lang="zh-CN" altLang="en-US" sz="1800" dirty="0"/>
              <a:t>符号拓展至</a:t>
            </a:r>
            <a:r>
              <a:rPr lang="en-US" altLang="zh-CN" sz="1800" dirty="0"/>
              <a:t>%rdx</a:t>
            </a:r>
            <a:endParaRPr lang="zh-CN" altLang="en-US" sz="1800" dirty="0"/>
          </a:p>
        </p:txBody>
      </p:sp>
    </p:spTree>
    <p:extLst>
      <p:ext uri="{BB962C8B-B14F-4D97-AF65-F5344CB8AC3E}">
        <p14:creationId xmlns:p14="http://schemas.microsoft.com/office/powerpoint/2010/main" val="108400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1987E-209C-4ED1-AFF6-22DBA1B0984B}"/>
              </a:ext>
            </a:extLst>
          </p:cNvPr>
          <p:cNvSpPr>
            <a:spLocks noGrp="1"/>
          </p:cNvSpPr>
          <p:nvPr>
            <p:ph type="title"/>
          </p:nvPr>
        </p:nvSpPr>
        <p:spPr/>
        <p:txBody>
          <a:bodyPr/>
          <a:lstStyle/>
          <a:p>
            <a:r>
              <a:rPr lang="zh-CN" altLang="en-US" dirty="0"/>
              <a:t>条件分支与循环</a:t>
            </a:r>
          </a:p>
        </p:txBody>
      </p:sp>
      <p:sp>
        <p:nvSpPr>
          <p:cNvPr id="3" name="内容占位符 2">
            <a:extLst>
              <a:ext uri="{FF2B5EF4-FFF2-40B4-BE49-F238E27FC236}">
                <a16:creationId xmlns:a16="http://schemas.microsoft.com/office/drawing/2014/main" id="{6756772E-15ED-4181-B9FB-CDD4C5BDEB5A}"/>
              </a:ext>
            </a:extLst>
          </p:cNvPr>
          <p:cNvSpPr>
            <a:spLocks noGrp="1"/>
          </p:cNvSpPr>
          <p:nvPr>
            <p:ph idx="1"/>
          </p:nvPr>
        </p:nvSpPr>
        <p:spPr>
          <a:xfrm>
            <a:off x="1261872" y="1828800"/>
            <a:ext cx="9347134" cy="4886632"/>
          </a:xfrm>
        </p:spPr>
        <p:txBody>
          <a:bodyPr>
            <a:normAutofit/>
          </a:bodyPr>
          <a:lstStyle/>
          <a:p>
            <a:pPr>
              <a:lnSpc>
                <a:spcPct val="120000"/>
              </a:lnSpc>
            </a:pPr>
            <a:r>
              <a:rPr lang="en-US" altLang="zh-CN" sz="2000" dirty="0"/>
              <a:t>Q</a:t>
            </a:r>
            <a:r>
              <a:rPr lang="zh-CN" altLang="en-US" sz="2000" dirty="0"/>
              <a:t>：什么是直接跳转，什么是间接跳转？</a:t>
            </a:r>
            <a:endParaRPr lang="en-US" altLang="zh-CN" sz="2000" dirty="0"/>
          </a:p>
          <a:p>
            <a:pPr lvl="1">
              <a:lnSpc>
                <a:spcPct val="120000"/>
              </a:lnSpc>
            </a:pPr>
            <a:r>
              <a:rPr lang="en-US" altLang="zh-CN" sz="1800" dirty="0"/>
              <a:t>A</a:t>
            </a:r>
            <a:r>
              <a:rPr lang="zh-CN" altLang="en-US" sz="1800" dirty="0"/>
              <a:t>：直接跳转的跳转目标作为指令的一部分编码，以标号给出    </a:t>
            </a:r>
            <a:r>
              <a:rPr lang="en-US" altLang="zh-CN" sz="1800" dirty="0"/>
              <a:t>jmp .L1</a:t>
            </a:r>
          </a:p>
          <a:p>
            <a:pPr marL="274320" lvl="1" indent="0">
              <a:lnSpc>
                <a:spcPct val="120000"/>
              </a:lnSpc>
              <a:buNone/>
            </a:pPr>
            <a:r>
              <a:rPr lang="en-US" altLang="zh-CN" sz="1800" dirty="0"/>
              <a:t>         </a:t>
            </a:r>
            <a:r>
              <a:rPr lang="zh-CN" altLang="en-US" sz="1800" dirty="0"/>
              <a:t>间接跳转的目标从寄存器或者内存中读出     </a:t>
            </a:r>
            <a:r>
              <a:rPr lang="en-US" altLang="zh-CN" sz="1800" dirty="0"/>
              <a:t>jmp *%rax</a:t>
            </a:r>
            <a:r>
              <a:rPr lang="zh-CN" altLang="en-US" sz="1800" dirty="0"/>
              <a:t>（</a:t>
            </a:r>
            <a:r>
              <a:rPr lang="en-US" altLang="zh-CN" sz="1800" dirty="0"/>
              <a:t>P139</a:t>
            </a:r>
            <a:r>
              <a:rPr lang="zh-CN" altLang="en-US" sz="1800" dirty="0"/>
              <a:t>）</a:t>
            </a:r>
            <a:endParaRPr lang="en-US" altLang="zh-CN" sz="1800" dirty="0"/>
          </a:p>
          <a:p>
            <a:pPr>
              <a:lnSpc>
                <a:spcPct val="120000"/>
              </a:lnSpc>
            </a:pPr>
            <a:r>
              <a:rPr lang="en-US" altLang="zh-CN" sz="2000" dirty="0"/>
              <a:t>Q</a:t>
            </a:r>
            <a:r>
              <a:rPr lang="zh-CN" altLang="en-US" sz="2000" dirty="0"/>
              <a:t>：</a:t>
            </a:r>
            <a:r>
              <a:rPr lang="en-US" altLang="zh-CN" sz="2000" dirty="0"/>
              <a:t>jmp </a:t>
            </a:r>
            <a:r>
              <a:rPr lang="zh-CN" altLang="en-US" sz="2000" dirty="0"/>
              <a:t>*</a:t>
            </a:r>
            <a:r>
              <a:rPr lang="en-US" altLang="zh-CN" sz="2000" dirty="0"/>
              <a:t>%rax </a:t>
            </a:r>
            <a:r>
              <a:rPr lang="zh-CN" altLang="en-US" sz="2000" dirty="0"/>
              <a:t>与 </a:t>
            </a:r>
            <a:r>
              <a:rPr lang="en-US" altLang="zh-CN" sz="2000" dirty="0"/>
              <a:t>jmp *(%rax)</a:t>
            </a:r>
            <a:r>
              <a:rPr lang="zh-CN" altLang="en-US" sz="2000" dirty="0"/>
              <a:t>的区别？</a:t>
            </a:r>
            <a:endParaRPr lang="en-US" altLang="zh-CN" sz="2000" dirty="0"/>
          </a:p>
          <a:p>
            <a:pPr lvl="1">
              <a:lnSpc>
                <a:spcPct val="120000"/>
              </a:lnSpc>
            </a:pPr>
            <a:r>
              <a:rPr lang="en-US" altLang="zh-CN" sz="1800" dirty="0"/>
              <a:t>A</a:t>
            </a:r>
            <a:r>
              <a:rPr lang="zh-CN" altLang="en-US" sz="1800" dirty="0"/>
              <a:t>：</a:t>
            </a:r>
            <a:r>
              <a:rPr lang="en-US" altLang="zh-CN" sz="1800" dirty="0"/>
              <a:t> jmp %rax</a:t>
            </a:r>
            <a:r>
              <a:rPr lang="zh-CN" altLang="en-US" sz="1800" dirty="0"/>
              <a:t>以寄存器中的值作为跳转目标</a:t>
            </a:r>
            <a:endParaRPr lang="en-US" altLang="zh-CN" sz="1800" dirty="0"/>
          </a:p>
          <a:p>
            <a:pPr marL="274320" lvl="1" indent="0">
              <a:lnSpc>
                <a:spcPct val="120000"/>
              </a:lnSpc>
              <a:buNone/>
            </a:pPr>
            <a:r>
              <a:rPr lang="en-US" altLang="zh-CN" sz="1800" dirty="0"/>
              <a:t>          jmp *(%rax)</a:t>
            </a:r>
            <a:r>
              <a:rPr lang="zh-CN" altLang="en-US" sz="1800" dirty="0"/>
              <a:t>以寄存器中的值作为地址，从内存中读出跳转目标（</a:t>
            </a:r>
            <a:r>
              <a:rPr lang="en-US" altLang="zh-CN" sz="1800" dirty="0"/>
              <a:t>P139</a:t>
            </a:r>
            <a:r>
              <a:rPr lang="zh-CN" altLang="en-US" sz="1800" dirty="0"/>
              <a:t>）</a:t>
            </a:r>
            <a:endParaRPr lang="en-US" altLang="zh-CN" sz="1800" dirty="0"/>
          </a:p>
          <a:p>
            <a:r>
              <a:rPr lang="en-US" altLang="zh-CN" sz="2000" dirty="0"/>
              <a:t>Q</a:t>
            </a:r>
            <a:r>
              <a:rPr lang="zh-CN" altLang="en-US" sz="2000" dirty="0">
                <a:sym typeface="Wingdings" panose="05000000000000000000" pitchFamily="2" charset="2"/>
              </a:rPr>
              <a:t>：</a:t>
            </a:r>
            <a:r>
              <a:rPr lang="en-US" altLang="zh-CN" sz="2000" dirty="0">
                <a:sym typeface="Wingdings" panose="05000000000000000000" pitchFamily="2" charset="2"/>
              </a:rPr>
              <a:t>(</a:t>
            </a:r>
            <a:r>
              <a:rPr lang="zh-CN" altLang="en-US" sz="2000" dirty="0">
                <a:sym typeface="Wingdings" panose="05000000000000000000" pitchFamily="2" charset="2"/>
              </a:rPr>
              <a:t>判断</a:t>
            </a:r>
            <a:r>
              <a:rPr lang="en-US" altLang="zh-CN" sz="2000" dirty="0">
                <a:sym typeface="Wingdings" panose="05000000000000000000" pitchFamily="2" charset="2"/>
              </a:rPr>
              <a:t>) CMOV</a:t>
            </a:r>
            <a:r>
              <a:rPr lang="zh-CN" altLang="en-US" sz="2000" dirty="0">
                <a:sym typeface="Wingdings" panose="05000000000000000000" pitchFamily="2" charset="2"/>
              </a:rPr>
              <a:t>类指令和</a:t>
            </a:r>
            <a:r>
              <a:rPr lang="en-US" altLang="zh-CN" sz="2000" dirty="0">
                <a:sym typeface="Wingdings" panose="05000000000000000000" pitchFamily="2" charset="2"/>
              </a:rPr>
              <a:t>MOV</a:t>
            </a:r>
            <a:r>
              <a:rPr lang="zh-CN" altLang="en-US" sz="2000" dirty="0">
                <a:sym typeface="Wingdings" panose="05000000000000000000" pitchFamily="2" charset="2"/>
              </a:rPr>
              <a:t>类指令相同，都可以以内存地址作为传送目标</a:t>
            </a:r>
            <a:endParaRPr lang="en-US" altLang="zh-CN" sz="2000" dirty="0">
              <a:sym typeface="Wingdings" panose="05000000000000000000" pitchFamily="2" charset="2"/>
            </a:endParaRPr>
          </a:p>
          <a:p>
            <a:pPr lvl="1"/>
            <a:r>
              <a:rPr lang="en-US" altLang="zh-CN" sz="1800" dirty="0">
                <a:sym typeface="Wingdings" panose="05000000000000000000" pitchFamily="2" charset="2"/>
              </a:rPr>
              <a:t>A</a:t>
            </a:r>
            <a:r>
              <a:rPr lang="zh-CN" altLang="en-US" sz="1800" dirty="0">
                <a:sym typeface="Wingdings" panose="05000000000000000000" pitchFamily="2" charset="2"/>
              </a:rPr>
              <a:t>：错误，条件传送的两个操作数分别为：寄存器和内存地址</a:t>
            </a:r>
            <a:r>
              <a:rPr lang="en-US" altLang="zh-CN" sz="1800" dirty="0">
                <a:sym typeface="Wingdings" panose="05000000000000000000" pitchFamily="2" charset="2"/>
              </a:rPr>
              <a:t>S</a:t>
            </a:r>
            <a:r>
              <a:rPr lang="zh-CN" altLang="en-US" sz="1800" dirty="0">
                <a:sym typeface="Wingdings" panose="05000000000000000000" pitchFamily="2" charset="2"/>
              </a:rPr>
              <a:t>、目的</a:t>
            </a:r>
            <a:r>
              <a:rPr lang="zh-CN" altLang="en-US" sz="1800" dirty="0">
                <a:solidFill>
                  <a:srgbClr val="FFFF00"/>
                </a:solidFill>
                <a:sym typeface="Wingdings" panose="05000000000000000000" pitchFamily="2" charset="2"/>
              </a:rPr>
              <a:t>寄存器</a:t>
            </a:r>
            <a:r>
              <a:rPr lang="en-US" altLang="zh-CN" sz="1800" dirty="0">
                <a:sym typeface="Wingdings" panose="05000000000000000000" pitchFamily="2" charset="2"/>
              </a:rPr>
              <a:t>R</a:t>
            </a:r>
            <a:r>
              <a:rPr lang="zh-CN" altLang="en-US" sz="1800" dirty="0">
                <a:sym typeface="Wingdings" panose="05000000000000000000" pitchFamily="2" charset="2"/>
              </a:rPr>
              <a:t>（</a:t>
            </a:r>
            <a:r>
              <a:rPr lang="en-US" altLang="zh-CN" sz="1800" dirty="0">
                <a:sym typeface="Wingdings" panose="05000000000000000000" pitchFamily="2" charset="2"/>
              </a:rPr>
              <a:t>P146</a:t>
            </a:r>
            <a:r>
              <a:rPr lang="zh-CN" altLang="en-US" sz="1800" dirty="0">
                <a:sym typeface="Wingdings" panose="05000000000000000000" pitchFamily="2" charset="2"/>
              </a:rPr>
              <a:t>）</a:t>
            </a:r>
            <a:endParaRPr lang="en-US" altLang="zh-CN" sz="1800" dirty="0">
              <a:sym typeface="Wingdings" panose="05000000000000000000" pitchFamily="2" charset="2"/>
            </a:endParaRPr>
          </a:p>
          <a:p>
            <a:r>
              <a:rPr lang="en-US" altLang="zh-CN" sz="2000" dirty="0"/>
              <a:t>Q</a:t>
            </a:r>
            <a:r>
              <a:rPr lang="zh-CN" altLang="en-US" sz="2000" dirty="0"/>
              <a:t>：条件传送支持传送多长的数据？</a:t>
            </a:r>
            <a:endParaRPr lang="en-US" altLang="zh-CN" sz="2000" dirty="0"/>
          </a:p>
          <a:p>
            <a:pPr lvl="1"/>
            <a:r>
              <a:rPr lang="en-US" altLang="zh-CN" sz="1800" dirty="0"/>
              <a:t>A</a:t>
            </a:r>
            <a:r>
              <a:rPr lang="zh-CN" altLang="en-US" sz="1800" dirty="0"/>
              <a:t>：</a:t>
            </a:r>
            <a:r>
              <a:rPr lang="en-US" altLang="zh-CN" sz="1800" dirty="0"/>
              <a:t>16</a:t>
            </a:r>
            <a:r>
              <a:rPr lang="zh-CN" altLang="en-US" sz="1800" dirty="0"/>
              <a:t>位、</a:t>
            </a:r>
            <a:r>
              <a:rPr lang="en-US" altLang="zh-CN" sz="1800" dirty="0"/>
              <a:t>32</a:t>
            </a:r>
            <a:r>
              <a:rPr lang="zh-CN" altLang="en-US" sz="1800" dirty="0"/>
              <a:t>位、</a:t>
            </a:r>
            <a:r>
              <a:rPr lang="en-US" altLang="zh-CN" sz="1800" dirty="0"/>
              <a:t>64</a:t>
            </a:r>
            <a:r>
              <a:rPr lang="zh-CN" altLang="en-US" sz="1800" dirty="0"/>
              <a:t>位，</a:t>
            </a:r>
            <a:r>
              <a:rPr lang="zh-CN" altLang="en-US" sz="1800" dirty="0">
                <a:solidFill>
                  <a:srgbClr val="FFFF00"/>
                </a:solidFill>
              </a:rPr>
              <a:t>不支持单字节的条件传送</a:t>
            </a:r>
            <a:r>
              <a:rPr lang="zh-CN" altLang="en-US" sz="1800" dirty="0">
                <a:sym typeface="Wingdings" panose="05000000000000000000" pitchFamily="2" charset="2"/>
              </a:rPr>
              <a:t>（</a:t>
            </a:r>
            <a:r>
              <a:rPr lang="en-US" altLang="zh-CN" sz="1800" dirty="0">
                <a:sym typeface="Wingdings" panose="05000000000000000000" pitchFamily="2" charset="2"/>
              </a:rPr>
              <a:t>P146</a:t>
            </a:r>
            <a:r>
              <a:rPr lang="zh-CN" altLang="en-US" sz="1800" dirty="0">
                <a:sym typeface="Wingdings" panose="05000000000000000000" pitchFamily="2" charset="2"/>
              </a:rPr>
              <a:t>）</a:t>
            </a:r>
            <a:endParaRPr lang="en-US" altLang="zh-CN" sz="1800" dirty="0">
              <a:sym typeface="Wingdings" panose="05000000000000000000" pitchFamily="2" charset="2"/>
            </a:endParaRPr>
          </a:p>
          <a:p>
            <a:pPr lvl="1"/>
            <a:endParaRPr lang="zh-CN" altLang="en-US" sz="1800" dirty="0"/>
          </a:p>
        </p:txBody>
      </p:sp>
    </p:spTree>
    <p:extLst>
      <p:ext uri="{BB962C8B-B14F-4D97-AF65-F5344CB8AC3E}">
        <p14:creationId xmlns:p14="http://schemas.microsoft.com/office/powerpoint/2010/main" val="3698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A1AFF-461C-4C8C-8BA2-C46D486D2BEC}"/>
              </a:ext>
            </a:extLst>
          </p:cNvPr>
          <p:cNvSpPr>
            <a:spLocks noGrp="1"/>
          </p:cNvSpPr>
          <p:nvPr>
            <p:ph type="title"/>
          </p:nvPr>
        </p:nvSpPr>
        <p:spPr/>
        <p:txBody>
          <a:bodyPr/>
          <a:lstStyle/>
          <a:p>
            <a:r>
              <a:rPr lang="zh-CN" altLang="en-US" dirty="0"/>
              <a:t>条件分支与循环</a:t>
            </a:r>
          </a:p>
        </p:txBody>
      </p:sp>
      <p:sp>
        <p:nvSpPr>
          <p:cNvPr id="3" name="内容占位符 2">
            <a:extLst>
              <a:ext uri="{FF2B5EF4-FFF2-40B4-BE49-F238E27FC236}">
                <a16:creationId xmlns:a16="http://schemas.microsoft.com/office/drawing/2014/main" id="{79F2809D-84E0-4CB2-B56E-0F7BF5B891A1}"/>
              </a:ext>
            </a:extLst>
          </p:cNvPr>
          <p:cNvSpPr>
            <a:spLocks noGrp="1"/>
          </p:cNvSpPr>
          <p:nvPr>
            <p:ph idx="1"/>
          </p:nvPr>
        </p:nvSpPr>
        <p:spPr>
          <a:xfrm>
            <a:off x="1261871" y="1828800"/>
            <a:ext cx="9042335" cy="4351337"/>
          </a:xfrm>
        </p:spPr>
        <p:txBody>
          <a:bodyPr>
            <a:normAutofit/>
          </a:bodyPr>
          <a:lstStyle/>
          <a:p>
            <a:r>
              <a:rPr lang="zh-CN" altLang="en-US" sz="2400" dirty="0"/>
              <a:t>跳转指令的一种编码</a:t>
            </a:r>
            <a:r>
              <a:rPr lang="en-US" altLang="zh-CN" sz="2400" dirty="0"/>
              <a:t>——PC</a:t>
            </a:r>
            <a:r>
              <a:rPr lang="zh-CN" altLang="en-US" sz="2400" dirty="0"/>
              <a:t>相对寻址</a:t>
            </a:r>
            <a:endParaRPr lang="en-US" altLang="zh-CN" sz="2400" dirty="0"/>
          </a:p>
          <a:p>
            <a:endParaRPr lang="en-US" altLang="zh-CN" sz="2400" dirty="0"/>
          </a:p>
          <a:p>
            <a:endParaRPr lang="en-US" altLang="zh-CN" sz="2400" dirty="0"/>
          </a:p>
          <a:p>
            <a:endParaRPr lang="en-US" altLang="zh-CN" sz="2400" dirty="0"/>
          </a:p>
          <a:p>
            <a:r>
              <a:rPr lang="zh-CN" altLang="en-US" sz="2400" dirty="0"/>
              <a:t>第二行，欲跳转到</a:t>
            </a:r>
            <a:r>
              <a:rPr lang="en-US" altLang="zh-CN" sz="2400" dirty="0"/>
              <a:t>0x8</a:t>
            </a:r>
            <a:r>
              <a:rPr lang="zh-CN" altLang="en-US" sz="2400" dirty="0"/>
              <a:t>处，此时</a:t>
            </a:r>
            <a:r>
              <a:rPr lang="en-US" altLang="zh-CN" sz="2400" dirty="0"/>
              <a:t>PC</a:t>
            </a:r>
            <a:r>
              <a:rPr lang="zh-CN" altLang="en-US" sz="2400" dirty="0"/>
              <a:t>的值是</a:t>
            </a:r>
            <a:r>
              <a:rPr lang="en-US" altLang="zh-CN" sz="2400" dirty="0"/>
              <a:t>0x5</a:t>
            </a:r>
            <a:r>
              <a:rPr lang="zh-CN" altLang="en-US" sz="2400" dirty="0"/>
              <a:t>（下一条指令），</a:t>
            </a:r>
            <a:r>
              <a:rPr lang="en-US" altLang="zh-CN" sz="2400" dirty="0"/>
              <a:t>PC</a:t>
            </a:r>
            <a:r>
              <a:rPr lang="zh-CN" altLang="en-US" sz="2400" dirty="0"/>
              <a:t>相对寻址使用 跳转指令起始地址 </a:t>
            </a:r>
            <a:r>
              <a:rPr lang="en-US" altLang="zh-CN" sz="2400" dirty="0"/>
              <a:t>– </a:t>
            </a:r>
            <a:r>
              <a:rPr lang="zh-CN" altLang="en-US" sz="2400" dirty="0"/>
              <a:t>当前</a:t>
            </a:r>
            <a:r>
              <a:rPr lang="en-US" altLang="zh-CN" sz="2400" dirty="0"/>
              <a:t>PC</a:t>
            </a:r>
            <a:r>
              <a:rPr lang="zh-CN" altLang="en-US" sz="2400" dirty="0"/>
              <a:t>值 的结果来编码</a:t>
            </a:r>
            <a:endParaRPr lang="en-US" altLang="zh-CN" sz="2400" dirty="0"/>
          </a:p>
          <a:p>
            <a:r>
              <a:rPr lang="zh-CN" altLang="en-US" sz="2400" dirty="0"/>
              <a:t>第五行类似，不过 </a:t>
            </a:r>
            <a:r>
              <a:rPr lang="en-US" altLang="zh-CN" sz="2400" dirty="0"/>
              <a:t>5 – d </a:t>
            </a:r>
            <a:r>
              <a:rPr lang="zh-CN" altLang="en-US" sz="2400" dirty="0"/>
              <a:t>为负数，用补码表示</a:t>
            </a:r>
            <a:endParaRPr lang="en-US" altLang="zh-CN" sz="2400" dirty="0"/>
          </a:p>
          <a:p>
            <a:r>
              <a:rPr lang="zh-CN" altLang="en-US" sz="2400" dirty="0"/>
              <a:t>多字节时，注意大小端和相邻指令的地址</a:t>
            </a:r>
            <a:r>
              <a:rPr lang="en-US" altLang="zh-CN" sz="2400" dirty="0"/>
              <a:t> </a:t>
            </a:r>
            <a:endParaRPr lang="zh-CN" altLang="en-US" sz="2000" dirty="0"/>
          </a:p>
        </p:txBody>
      </p:sp>
      <p:pic>
        <p:nvPicPr>
          <p:cNvPr id="4" name="图片 3">
            <a:extLst>
              <a:ext uri="{FF2B5EF4-FFF2-40B4-BE49-F238E27FC236}">
                <a16:creationId xmlns:a16="http://schemas.microsoft.com/office/drawing/2014/main" id="{B40087C1-41F7-4217-BE59-87F2A4C6F206}"/>
              </a:ext>
            </a:extLst>
          </p:cNvPr>
          <p:cNvPicPr>
            <a:picLocks noChangeAspect="1"/>
          </p:cNvPicPr>
          <p:nvPr/>
        </p:nvPicPr>
        <p:blipFill>
          <a:blip r:embed="rId3"/>
          <a:stretch>
            <a:fillRect/>
          </a:stretch>
        </p:blipFill>
        <p:spPr>
          <a:xfrm>
            <a:off x="1587909" y="2462827"/>
            <a:ext cx="5181600" cy="1362075"/>
          </a:xfrm>
          <a:prstGeom prst="rect">
            <a:avLst/>
          </a:prstGeom>
        </p:spPr>
      </p:pic>
    </p:spTree>
    <p:extLst>
      <p:ext uri="{BB962C8B-B14F-4D97-AF65-F5344CB8AC3E}">
        <p14:creationId xmlns:p14="http://schemas.microsoft.com/office/powerpoint/2010/main" val="259987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7D1DA-CA01-45EF-ACC9-71BB2FD520C7}"/>
              </a:ext>
            </a:extLst>
          </p:cNvPr>
          <p:cNvSpPr>
            <a:spLocks noGrp="1"/>
          </p:cNvSpPr>
          <p:nvPr>
            <p:ph type="title"/>
          </p:nvPr>
        </p:nvSpPr>
        <p:spPr/>
        <p:txBody>
          <a:bodyPr/>
          <a:lstStyle/>
          <a:p>
            <a:r>
              <a:rPr lang="zh-CN" altLang="en-US" dirty="0"/>
              <a:t>栈与函数调用</a:t>
            </a:r>
          </a:p>
        </p:txBody>
      </p:sp>
      <p:sp>
        <p:nvSpPr>
          <p:cNvPr id="3" name="内容占位符 2">
            <a:extLst>
              <a:ext uri="{FF2B5EF4-FFF2-40B4-BE49-F238E27FC236}">
                <a16:creationId xmlns:a16="http://schemas.microsoft.com/office/drawing/2014/main" id="{857AF7C5-D85A-400B-AE2A-983A972B6E3C}"/>
              </a:ext>
            </a:extLst>
          </p:cNvPr>
          <p:cNvSpPr>
            <a:spLocks noGrp="1"/>
          </p:cNvSpPr>
          <p:nvPr>
            <p:ph idx="1"/>
          </p:nvPr>
        </p:nvSpPr>
        <p:spPr>
          <a:xfrm>
            <a:off x="966904" y="1828800"/>
            <a:ext cx="8595360" cy="4866968"/>
          </a:xfrm>
        </p:spPr>
        <p:txBody>
          <a:bodyPr>
            <a:normAutofit/>
          </a:bodyPr>
          <a:lstStyle/>
          <a:p>
            <a:pPr>
              <a:lnSpc>
                <a:spcPct val="120000"/>
              </a:lnSpc>
            </a:pPr>
            <a:r>
              <a:rPr lang="zh-CN" altLang="en-US" sz="2400" dirty="0"/>
              <a:t>栈帧的结构</a:t>
            </a:r>
            <a:endParaRPr lang="en-US" altLang="zh-CN" sz="2400" dirty="0"/>
          </a:p>
          <a:p>
            <a:pPr lvl="1"/>
            <a:r>
              <a:rPr lang="zh-CN" altLang="en-US" sz="1800" dirty="0"/>
              <a:t>调用函数前，首先从后往前压参数入栈（多于</a:t>
            </a:r>
            <a:r>
              <a:rPr lang="en-US" altLang="zh-CN" sz="1800" dirty="0"/>
              <a:t>6</a:t>
            </a:r>
            <a:r>
              <a:rPr lang="zh-CN" altLang="en-US" sz="1800" dirty="0"/>
              <a:t>个时）</a:t>
            </a:r>
            <a:endParaRPr lang="en-US" altLang="zh-CN" sz="1800" dirty="0"/>
          </a:p>
          <a:p>
            <a:pPr lvl="1"/>
            <a:r>
              <a:rPr lang="zh-CN" altLang="en-US" sz="1800" dirty="0"/>
              <a:t>然后</a:t>
            </a:r>
            <a:r>
              <a:rPr lang="en-US" altLang="zh-CN" sz="1800" dirty="0"/>
              <a:t>call</a:t>
            </a:r>
            <a:r>
              <a:rPr lang="zh-CN" altLang="en-US" sz="1800" dirty="0"/>
              <a:t>指令会把返回地址（下一条指令的地址）压入栈</a:t>
            </a:r>
            <a:endParaRPr lang="en-US" altLang="zh-CN" sz="1800" dirty="0"/>
          </a:p>
          <a:p>
            <a:pPr lvl="1"/>
            <a:r>
              <a:rPr lang="zh-CN" altLang="en-US" sz="1800" dirty="0"/>
              <a:t>接下来的栈帧归由调用的函数管辖</a:t>
            </a:r>
            <a:endParaRPr lang="en-US" altLang="zh-CN" sz="1800" dirty="0"/>
          </a:p>
          <a:p>
            <a:pPr lvl="1"/>
            <a:r>
              <a:rPr lang="zh-CN" altLang="en-US" sz="1800" dirty="0"/>
              <a:t>返回之前，会首先清空被调用函数使用的栈帧，再调用</a:t>
            </a:r>
            <a:r>
              <a:rPr lang="en-US" altLang="zh-CN" sz="1800" dirty="0"/>
              <a:t>ret</a:t>
            </a:r>
            <a:endParaRPr lang="zh-CN" altLang="en-US" sz="1800" dirty="0"/>
          </a:p>
          <a:p>
            <a:pPr>
              <a:lnSpc>
                <a:spcPct val="120000"/>
              </a:lnSpc>
            </a:pPr>
            <a:r>
              <a:rPr lang="zh-CN" altLang="en-US" sz="2400" dirty="0"/>
              <a:t>栈上的数据存储</a:t>
            </a:r>
            <a:endParaRPr lang="en-US" altLang="zh-CN" sz="2400" dirty="0"/>
          </a:p>
          <a:p>
            <a:pPr lvl="1">
              <a:lnSpc>
                <a:spcPct val="120000"/>
              </a:lnSpc>
            </a:pPr>
            <a:r>
              <a:rPr lang="en-US" altLang="zh-CN" sz="1800" dirty="0"/>
              <a:t>Q</a:t>
            </a:r>
            <a:r>
              <a:rPr lang="zh-CN" altLang="en-US" sz="1800" dirty="0"/>
              <a:t>：何时使用栈存放局部变量？</a:t>
            </a:r>
            <a:endParaRPr lang="en-US" altLang="zh-CN" sz="1800" dirty="0"/>
          </a:p>
          <a:p>
            <a:pPr lvl="2">
              <a:lnSpc>
                <a:spcPct val="120000"/>
              </a:lnSpc>
            </a:pPr>
            <a:r>
              <a:rPr lang="zh-CN" altLang="en-US" sz="1600" dirty="0"/>
              <a:t>寄存器不够</a:t>
            </a:r>
            <a:endParaRPr lang="en-US" altLang="zh-CN" sz="1600" dirty="0"/>
          </a:p>
          <a:p>
            <a:pPr lvl="2">
              <a:lnSpc>
                <a:spcPct val="120000"/>
              </a:lnSpc>
            </a:pPr>
            <a:r>
              <a:rPr lang="zh-CN" altLang="en-US" sz="1600" dirty="0"/>
              <a:t>对某个局部变量取址</a:t>
            </a:r>
            <a:endParaRPr lang="en-US" altLang="zh-CN" sz="1600" dirty="0"/>
          </a:p>
          <a:p>
            <a:pPr lvl="2">
              <a:lnSpc>
                <a:spcPct val="120000"/>
              </a:lnSpc>
            </a:pPr>
            <a:r>
              <a:rPr lang="zh-CN" altLang="en-US" sz="1600" dirty="0"/>
              <a:t>要求能够用指针访问的局部变量（结构、数组）</a:t>
            </a:r>
            <a:endParaRPr lang="en-US" altLang="zh-CN" sz="1600" dirty="0"/>
          </a:p>
          <a:p>
            <a:pPr lvl="1">
              <a:lnSpc>
                <a:spcPct val="120000"/>
              </a:lnSpc>
            </a:pPr>
            <a:r>
              <a:rPr lang="en-US" altLang="zh-CN" sz="1800" dirty="0"/>
              <a:t>Q</a:t>
            </a:r>
            <a:r>
              <a:rPr lang="zh-CN" altLang="en-US" sz="1800" dirty="0"/>
              <a:t>：栈上数据的对齐规则？</a:t>
            </a:r>
            <a:endParaRPr lang="en-US" altLang="zh-CN" sz="1800" dirty="0"/>
          </a:p>
          <a:p>
            <a:pPr lvl="2">
              <a:lnSpc>
                <a:spcPct val="120000"/>
              </a:lnSpc>
            </a:pPr>
            <a:r>
              <a:rPr lang="zh-CN" altLang="en-US" sz="1600" dirty="0"/>
              <a:t>传递参数时</a:t>
            </a:r>
            <a:r>
              <a:rPr lang="en-US" altLang="zh-CN" sz="1600" dirty="0"/>
              <a:t>8</a:t>
            </a:r>
            <a:r>
              <a:rPr lang="zh-CN" altLang="en-US" sz="1600" dirty="0"/>
              <a:t>字节对齐（栈帧</a:t>
            </a:r>
            <a:r>
              <a:rPr lang="en-US" altLang="zh-CN" sz="1600" dirty="0"/>
              <a:t>16</a:t>
            </a:r>
            <a:r>
              <a:rPr lang="zh-CN" altLang="en-US" sz="1600" dirty="0"/>
              <a:t>字节对齐）</a:t>
            </a:r>
            <a:endParaRPr lang="en-US" altLang="zh-CN" sz="1600" dirty="0"/>
          </a:p>
          <a:p>
            <a:pPr lvl="1">
              <a:lnSpc>
                <a:spcPct val="120000"/>
              </a:lnSpc>
            </a:pPr>
            <a:endParaRPr lang="en-US" altLang="zh-CN" sz="2200" dirty="0"/>
          </a:p>
        </p:txBody>
      </p:sp>
      <p:pic>
        <p:nvPicPr>
          <p:cNvPr id="5" name="图片 4">
            <a:extLst>
              <a:ext uri="{FF2B5EF4-FFF2-40B4-BE49-F238E27FC236}">
                <a16:creationId xmlns:a16="http://schemas.microsoft.com/office/drawing/2014/main" id="{200DFACB-99A8-4448-B6F5-92BEA3A1F249}"/>
              </a:ext>
            </a:extLst>
          </p:cNvPr>
          <p:cNvPicPr>
            <a:picLocks noChangeAspect="1"/>
          </p:cNvPicPr>
          <p:nvPr/>
        </p:nvPicPr>
        <p:blipFill>
          <a:blip r:embed="rId3"/>
          <a:stretch>
            <a:fillRect/>
          </a:stretch>
        </p:blipFill>
        <p:spPr>
          <a:xfrm>
            <a:off x="7639597" y="367665"/>
            <a:ext cx="4238625" cy="6124575"/>
          </a:xfrm>
          <a:prstGeom prst="rect">
            <a:avLst/>
          </a:prstGeom>
        </p:spPr>
      </p:pic>
    </p:spTree>
    <p:extLst>
      <p:ext uri="{BB962C8B-B14F-4D97-AF65-F5344CB8AC3E}">
        <p14:creationId xmlns:p14="http://schemas.microsoft.com/office/powerpoint/2010/main" val="96549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E5ED0-4749-452A-9F06-34C211DCFF19}"/>
              </a:ext>
            </a:extLst>
          </p:cNvPr>
          <p:cNvSpPr>
            <a:spLocks noGrp="1"/>
          </p:cNvSpPr>
          <p:nvPr>
            <p:ph type="title"/>
          </p:nvPr>
        </p:nvSpPr>
        <p:spPr/>
        <p:txBody>
          <a:bodyPr/>
          <a:lstStyle/>
          <a:p>
            <a:r>
              <a:rPr lang="zh-CN" altLang="en-US" dirty="0"/>
              <a:t>栈与函数调用</a:t>
            </a:r>
          </a:p>
        </p:txBody>
      </p:sp>
      <p:sp>
        <p:nvSpPr>
          <p:cNvPr id="3" name="内容占位符 2">
            <a:extLst>
              <a:ext uri="{FF2B5EF4-FFF2-40B4-BE49-F238E27FC236}">
                <a16:creationId xmlns:a16="http://schemas.microsoft.com/office/drawing/2014/main" id="{0DB5F682-3F26-4B18-BE73-47D0E29E0304}"/>
              </a:ext>
            </a:extLst>
          </p:cNvPr>
          <p:cNvSpPr>
            <a:spLocks noGrp="1"/>
          </p:cNvSpPr>
          <p:nvPr>
            <p:ph idx="1"/>
          </p:nvPr>
        </p:nvSpPr>
        <p:spPr>
          <a:xfrm>
            <a:off x="989571" y="1828800"/>
            <a:ext cx="6043496" cy="4739148"/>
          </a:xfrm>
        </p:spPr>
        <p:txBody>
          <a:bodyPr>
            <a:normAutofit/>
          </a:bodyPr>
          <a:lstStyle/>
          <a:p>
            <a:r>
              <a:rPr lang="zh-CN" altLang="en-US" sz="2000" dirty="0"/>
              <a:t>“调用者保存”与“被调用者保存”（使用惯例）</a:t>
            </a:r>
            <a:endParaRPr lang="en-US" altLang="zh-CN" sz="2000" dirty="0"/>
          </a:p>
          <a:p>
            <a:pPr lvl="1">
              <a:lnSpc>
                <a:spcPct val="120000"/>
              </a:lnSpc>
            </a:pPr>
            <a:r>
              <a:rPr lang="zh-CN" altLang="en-US" sz="1800" dirty="0"/>
              <a:t>“</a:t>
            </a:r>
            <a:r>
              <a:rPr lang="en-US" altLang="zh-CN" sz="1800" dirty="0" err="1"/>
              <a:t>callee</a:t>
            </a:r>
            <a:r>
              <a:rPr lang="zh-CN" altLang="en-US" sz="1800" dirty="0"/>
              <a:t> </a:t>
            </a:r>
            <a:r>
              <a:rPr lang="en-US" altLang="zh-CN" sz="1800" dirty="0"/>
              <a:t>saved</a:t>
            </a:r>
            <a:r>
              <a:rPr lang="zh-CN" altLang="en-US" sz="1800" dirty="0"/>
              <a:t>”指的是，如果这个函数被别的函数调用，</a:t>
            </a:r>
            <a:r>
              <a:rPr lang="zh-CN" altLang="en-US" sz="1800" dirty="0">
                <a:solidFill>
                  <a:srgbClr val="FFFF00"/>
                </a:solidFill>
              </a:rPr>
              <a:t>在运行的开头和结尾</a:t>
            </a:r>
            <a:r>
              <a:rPr lang="zh-CN" altLang="en-US" sz="1800" dirty="0"/>
              <a:t>，这些寄存器的值必须保持一致；尽管它们的值在运行过程中可以有变化。</a:t>
            </a:r>
            <a:r>
              <a:rPr lang="en-US" altLang="zh-CN" sz="1800" dirty="0"/>
              <a:t>%</a:t>
            </a:r>
            <a:r>
              <a:rPr lang="en-US" altLang="zh-CN" sz="1800" dirty="0" err="1"/>
              <a:t>rbp</a:t>
            </a:r>
            <a:r>
              <a:rPr lang="en-US" altLang="zh-CN" sz="1800" dirty="0"/>
              <a:t>,</a:t>
            </a:r>
            <a:r>
              <a:rPr lang="zh-CN" altLang="en-US" sz="1800" dirty="0"/>
              <a:t> </a:t>
            </a:r>
            <a:r>
              <a:rPr lang="en-US" altLang="zh-CN" sz="1800" dirty="0"/>
              <a:t>%</a:t>
            </a:r>
            <a:r>
              <a:rPr lang="en-US" altLang="zh-CN" sz="1800" dirty="0" err="1"/>
              <a:t>rbx</a:t>
            </a:r>
            <a:r>
              <a:rPr lang="en-US" altLang="zh-CN" sz="1800" dirty="0"/>
              <a:t>,</a:t>
            </a:r>
            <a:r>
              <a:rPr lang="zh-CN" altLang="en-US" sz="1800" dirty="0"/>
              <a:t> </a:t>
            </a:r>
            <a:r>
              <a:rPr lang="en-US" altLang="zh-CN" sz="1800" dirty="0"/>
              <a:t>%r12-%r15</a:t>
            </a:r>
            <a:endParaRPr lang="zh-CN" altLang="en-US" sz="1800" dirty="0"/>
          </a:p>
          <a:p>
            <a:pPr lvl="1">
              <a:lnSpc>
                <a:spcPct val="120000"/>
              </a:lnSpc>
            </a:pPr>
            <a:r>
              <a:rPr lang="zh-CN" altLang="en-US" sz="1800" dirty="0"/>
              <a:t>“</a:t>
            </a:r>
            <a:r>
              <a:rPr lang="en-US" altLang="zh-CN" sz="1800" dirty="0"/>
              <a:t>caller</a:t>
            </a:r>
            <a:r>
              <a:rPr lang="zh-CN" altLang="en-US" sz="1800" dirty="0"/>
              <a:t> </a:t>
            </a:r>
            <a:r>
              <a:rPr lang="en-US" altLang="zh-CN" sz="1800" dirty="0"/>
              <a:t>saved</a:t>
            </a:r>
            <a:r>
              <a:rPr lang="zh-CN" altLang="en-US" sz="1800" dirty="0"/>
              <a:t>”指的是，如果当前函数要调用其他函数，由于</a:t>
            </a:r>
            <a:r>
              <a:rPr lang="zh-CN" altLang="en-US" sz="1800" dirty="0">
                <a:solidFill>
                  <a:srgbClr val="FFFF00"/>
                </a:solidFill>
              </a:rPr>
              <a:t>任何过程都可以修改它们</a:t>
            </a:r>
            <a:r>
              <a:rPr lang="zh-CN" altLang="en-US" sz="1800" dirty="0"/>
              <a:t>，所以当前函数要先把这些寄存器保管好</a:t>
            </a:r>
            <a:endParaRPr lang="en-US" altLang="zh-CN" sz="1800" dirty="0"/>
          </a:p>
          <a:p>
            <a:r>
              <a:rPr lang="zh-CN" altLang="en-US" sz="2000" dirty="0"/>
              <a:t>右侧代码的</a:t>
            </a:r>
            <a:r>
              <a:rPr lang="en-US" altLang="zh-CN" sz="2000" dirty="0"/>
              <a:t>2-3</a:t>
            </a:r>
            <a:r>
              <a:rPr lang="zh-CN" altLang="en-US" sz="2000" dirty="0"/>
              <a:t>行、</a:t>
            </a:r>
            <a:r>
              <a:rPr lang="en-US" altLang="zh-CN" sz="2000" dirty="0"/>
              <a:t>13-14</a:t>
            </a:r>
            <a:r>
              <a:rPr lang="zh-CN" altLang="en-US" sz="2000" dirty="0"/>
              <a:t>行</a:t>
            </a:r>
            <a:endParaRPr lang="en-US" altLang="zh-CN" sz="2000" dirty="0"/>
          </a:p>
          <a:p>
            <a:pPr lvl="1">
              <a:lnSpc>
                <a:spcPct val="120000"/>
              </a:lnSpc>
            </a:pPr>
            <a:r>
              <a:rPr lang="zh-CN" altLang="en-US" sz="1800" dirty="0"/>
              <a:t>因为</a:t>
            </a:r>
            <a:r>
              <a:rPr lang="en-US" altLang="zh-CN" sz="1800" dirty="0"/>
              <a:t>5</a:t>
            </a:r>
            <a:r>
              <a:rPr lang="zh-CN" altLang="en-US" sz="1800" dirty="0"/>
              <a:t>、</a:t>
            </a:r>
            <a:r>
              <a:rPr lang="en-US" altLang="zh-CN" sz="1800" dirty="0"/>
              <a:t>8</a:t>
            </a:r>
            <a:r>
              <a:rPr lang="zh-CN" altLang="en-US" sz="1800" dirty="0"/>
              <a:t>行使用了这两个被调用者保存寄存器</a:t>
            </a:r>
          </a:p>
        </p:txBody>
      </p:sp>
      <p:pic>
        <p:nvPicPr>
          <p:cNvPr id="4" name="图片 3">
            <a:extLst>
              <a:ext uri="{FF2B5EF4-FFF2-40B4-BE49-F238E27FC236}">
                <a16:creationId xmlns:a16="http://schemas.microsoft.com/office/drawing/2014/main" id="{5978E099-3BD4-4F05-A5E4-B8EF30AC1ED6}"/>
              </a:ext>
            </a:extLst>
          </p:cNvPr>
          <p:cNvPicPr>
            <a:picLocks noChangeAspect="1"/>
          </p:cNvPicPr>
          <p:nvPr/>
        </p:nvPicPr>
        <p:blipFill>
          <a:blip r:embed="rId3"/>
          <a:stretch>
            <a:fillRect/>
          </a:stretch>
        </p:blipFill>
        <p:spPr>
          <a:xfrm>
            <a:off x="8299891" y="677863"/>
            <a:ext cx="2493750" cy="1664694"/>
          </a:xfrm>
          <a:prstGeom prst="rect">
            <a:avLst/>
          </a:prstGeom>
        </p:spPr>
      </p:pic>
      <p:pic>
        <p:nvPicPr>
          <p:cNvPr id="5" name="图片 4">
            <a:extLst>
              <a:ext uri="{FF2B5EF4-FFF2-40B4-BE49-F238E27FC236}">
                <a16:creationId xmlns:a16="http://schemas.microsoft.com/office/drawing/2014/main" id="{2D193291-E4B0-4E79-869B-B73592AF2414}"/>
              </a:ext>
            </a:extLst>
          </p:cNvPr>
          <p:cNvPicPr>
            <a:picLocks noChangeAspect="1"/>
          </p:cNvPicPr>
          <p:nvPr/>
        </p:nvPicPr>
        <p:blipFill>
          <a:blip r:embed="rId4"/>
          <a:stretch>
            <a:fillRect/>
          </a:stretch>
        </p:blipFill>
        <p:spPr>
          <a:xfrm>
            <a:off x="7207045" y="2654660"/>
            <a:ext cx="4679442" cy="3231301"/>
          </a:xfrm>
          <a:prstGeom prst="rect">
            <a:avLst/>
          </a:prstGeom>
        </p:spPr>
      </p:pic>
    </p:spTree>
    <p:extLst>
      <p:ext uri="{BB962C8B-B14F-4D97-AF65-F5344CB8AC3E}">
        <p14:creationId xmlns:p14="http://schemas.microsoft.com/office/powerpoint/2010/main" val="8641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AF145-5B26-4D43-957B-AE317080A7E0}"/>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809FEA75-499A-4113-90C2-2501C98E31D1}"/>
              </a:ext>
            </a:extLst>
          </p:cNvPr>
          <p:cNvSpPr>
            <a:spLocks noGrp="1"/>
          </p:cNvSpPr>
          <p:nvPr>
            <p:ph idx="1"/>
          </p:nvPr>
        </p:nvSpPr>
        <p:spPr/>
        <p:txBody>
          <a:bodyPr/>
          <a:lstStyle/>
          <a:p>
            <a:r>
              <a:rPr lang="en-US" altLang="zh-CN" sz="2400" dirty="0"/>
              <a:t>Floating Point</a:t>
            </a:r>
          </a:p>
          <a:p>
            <a:endParaRPr lang="en-US" altLang="zh-CN" sz="2400" dirty="0"/>
          </a:p>
          <a:p>
            <a:r>
              <a:rPr lang="en-US" altLang="zh-CN" sz="2400" dirty="0"/>
              <a:t>Machine Programming</a:t>
            </a:r>
          </a:p>
          <a:p>
            <a:pPr lvl="1"/>
            <a:r>
              <a:rPr lang="en-US" altLang="zh-CN" sz="1800" dirty="0"/>
              <a:t>Basics</a:t>
            </a:r>
          </a:p>
          <a:p>
            <a:pPr lvl="1"/>
            <a:r>
              <a:rPr lang="en-US" altLang="zh-CN" sz="1800" dirty="0"/>
              <a:t>Control</a:t>
            </a:r>
          </a:p>
          <a:p>
            <a:pPr lvl="1"/>
            <a:r>
              <a:rPr lang="en-US" altLang="zh-CN" sz="1800" dirty="0"/>
              <a:t>Procedures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4949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A1416-9619-447E-8523-67EE4513C296}"/>
              </a:ext>
            </a:extLst>
          </p:cNvPr>
          <p:cNvSpPr>
            <a:spLocks noGrp="1"/>
          </p:cNvSpPr>
          <p:nvPr>
            <p:ph type="title"/>
          </p:nvPr>
        </p:nvSpPr>
        <p:spPr/>
        <p:txBody>
          <a:bodyPr/>
          <a:lstStyle/>
          <a:p>
            <a:r>
              <a:rPr lang="en-US" altLang="zh-CN" dirty="0"/>
              <a:t>Floating Point</a:t>
            </a:r>
            <a:endParaRPr lang="zh-CN" altLang="en-US" dirty="0"/>
          </a:p>
        </p:txBody>
      </p:sp>
      <p:sp>
        <p:nvSpPr>
          <p:cNvPr id="3" name="内容占位符 2">
            <a:extLst>
              <a:ext uri="{FF2B5EF4-FFF2-40B4-BE49-F238E27FC236}">
                <a16:creationId xmlns:a16="http://schemas.microsoft.com/office/drawing/2014/main" id="{7B3A624F-0893-4B98-8214-E762901CF4A2}"/>
              </a:ext>
            </a:extLst>
          </p:cNvPr>
          <p:cNvSpPr>
            <a:spLocks noGrp="1"/>
          </p:cNvSpPr>
          <p:nvPr>
            <p:ph idx="1"/>
          </p:nvPr>
        </p:nvSpPr>
        <p:spPr/>
        <p:txBody>
          <a:bodyPr>
            <a:normAutofit/>
          </a:bodyPr>
          <a:lstStyle/>
          <a:p>
            <a:pPr>
              <a:lnSpc>
                <a:spcPct val="150000"/>
              </a:lnSpc>
            </a:pPr>
            <a:r>
              <a:rPr lang="zh-CN" altLang="en-US" sz="2400" dirty="0"/>
              <a:t>表示方法（</a:t>
            </a:r>
            <a:r>
              <a:rPr lang="en-US" altLang="zh-CN" sz="2400" dirty="0"/>
              <a:t>IEEE 754</a:t>
            </a:r>
            <a:r>
              <a:rPr lang="zh-CN" altLang="en-US" sz="2400" dirty="0"/>
              <a:t>）</a:t>
            </a:r>
            <a:endParaRPr lang="en-US" altLang="zh-CN" sz="2400" dirty="0"/>
          </a:p>
          <a:p>
            <a:pPr>
              <a:lnSpc>
                <a:spcPct val="150000"/>
              </a:lnSpc>
            </a:pPr>
            <a:r>
              <a:rPr lang="zh-CN" altLang="en-US" sz="2400" dirty="0"/>
              <a:t>舍入规则与浮点运算</a:t>
            </a:r>
            <a:endParaRPr lang="en-US" altLang="zh-CN" sz="2400" dirty="0"/>
          </a:p>
          <a:p>
            <a:pPr>
              <a:lnSpc>
                <a:spcPct val="150000"/>
              </a:lnSpc>
            </a:pPr>
            <a:r>
              <a:rPr lang="en-US" altLang="zh-CN" sz="2400" dirty="0"/>
              <a:t>C</a:t>
            </a:r>
            <a:r>
              <a:rPr lang="zh-CN" altLang="en-US" sz="2400" dirty="0"/>
              <a:t>语言中的浮点数</a:t>
            </a:r>
          </a:p>
        </p:txBody>
      </p:sp>
    </p:spTree>
    <p:extLst>
      <p:ext uri="{BB962C8B-B14F-4D97-AF65-F5344CB8AC3E}">
        <p14:creationId xmlns:p14="http://schemas.microsoft.com/office/powerpoint/2010/main" val="47596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C746C-8389-40C5-B820-0DBBAF830CAC}"/>
              </a:ext>
            </a:extLst>
          </p:cNvPr>
          <p:cNvSpPr>
            <a:spLocks noGrp="1"/>
          </p:cNvSpPr>
          <p:nvPr>
            <p:ph type="title"/>
          </p:nvPr>
        </p:nvSpPr>
        <p:spPr/>
        <p:txBody>
          <a:bodyPr/>
          <a:lstStyle/>
          <a:p>
            <a:r>
              <a:rPr lang="zh-CN" altLang="en-US" dirty="0"/>
              <a:t>表示方法</a:t>
            </a:r>
          </a:p>
        </p:txBody>
      </p:sp>
      <p:sp>
        <p:nvSpPr>
          <p:cNvPr id="3" name="内容占位符 2">
            <a:extLst>
              <a:ext uri="{FF2B5EF4-FFF2-40B4-BE49-F238E27FC236}">
                <a16:creationId xmlns:a16="http://schemas.microsoft.com/office/drawing/2014/main" id="{3A0AC7D0-EF8A-497C-9D84-B4DAAEC7358D}"/>
              </a:ext>
            </a:extLst>
          </p:cNvPr>
          <p:cNvSpPr>
            <a:spLocks noGrp="1"/>
          </p:cNvSpPr>
          <p:nvPr>
            <p:ph idx="1"/>
          </p:nvPr>
        </p:nvSpPr>
        <p:spPr>
          <a:xfrm>
            <a:off x="1261872" y="1828800"/>
            <a:ext cx="9342438" cy="4351337"/>
          </a:xfrm>
        </p:spPr>
        <p:txBody>
          <a:bodyPr>
            <a:normAutofit lnSpcReduction="10000"/>
          </a:bodyPr>
          <a:lstStyle/>
          <a:p>
            <a:pPr>
              <a:lnSpc>
                <a:spcPct val="120000"/>
              </a:lnSpc>
            </a:pPr>
            <a:r>
              <a:rPr lang="zh-CN" altLang="en-US" sz="2400" dirty="0"/>
              <a:t>浮点数比较可以借用无符号整数的比较</a:t>
            </a:r>
            <a:endParaRPr lang="en-US" altLang="zh-CN" sz="2400" dirty="0"/>
          </a:p>
          <a:p>
            <a:pPr lvl="1">
              <a:lnSpc>
                <a:spcPct val="120000"/>
              </a:lnSpc>
            </a:pPr>
            <a:r>
              <a:rPr lang="zh-CN" altLang="en-US" sz="1800" dirty="0"/>
              <a:t>家庭作业</a:t>
            </a:r>
            <a:r>
              <a:rPr lang="en-US" altLang="zh-CN" sz="1800" dirty="0"/>
              <a:t>2.84</a:t>
            </a:r>
          </a:p>
          <a:p>
            <a:pPr lvl="1">
              <a:lnSpc>
                <a:spcPct val="120000"/>
              </a:lnSpc>
            </a:pPr>
            <a:r>
              <a:rPr lang="zh-CN" altLang="en-US" sz="1800" dirty="0"/>
              <a:t>参考解答：</a:t>
            </a:r>
            <a:r>
              <a:rPr lang="en-US" altLang="zh-CN" sz="1800" dirty="0"/>
              <a:t>(sx &amp;&amp; !sy) || (!sx &amp;&amp; !sy &amp;&amp; ux &lt;= uy) || (sx &amp;&amp; sy &amp;&amp; ux &gt;= </a:t>
            </a:r>
            <a:r>
              <a:rPr lang="en-US" altLang="zh-CN" sz="1800" dirty="0" err="1"/>
              <a:t>uy</a:t>
            </a:r>
            <a:r>
              <a:rPr lang="en-US" altLang="zh-CN" sz="1800" dirty="0"/>
              <a:t>)</a:t>
            </a:r>
            <a:r>
              <a:rPr lang="zh-CN" altLang="en-US" sz="1800" dirty="0"/>
              <a:t> </a:t>
            </a:r>
            <a:r>
              <a:rPr lang="en-US" altLang="zh-CN" sz="1800" dirty="0"/>
              <a:t>||</a:t>
            </a:r>
            <a:r>
              <a:rPr lang="zh-CN" altLang="en-US" sz="1800" dirty="0"/>
              <a:t> </a:t>
            </a:r>
            <a:r>
              <a:rPr lang="en-US" altLang="zh-CN" sz="1800" dirty="0"/>
              <a:t>((</a:t>
            </a:r>
            <a:r>
              <a:rPr lang="en-US" altLang="zh-CN" sz="1800" dirty="0" err="1"/>
              <a:t>ux</a:t>
            </a:r>
            <a:r>
              <a:rPr lang="zh-CN" altLang="en-US" sz="1800" dirty="0"/>
              <a:t> </a:t>
            </a:r>
            <a:r>
              <a:rPr lang="en-US" altLang="zh-CN" sz="1800" dirty="0"/>
              <a:t>&lt;&lt;</a:t>
            </a:r>
            <a:r>
              <a:rPr lang="zh-CN" altLang="en-US" sz="1800" dirty="0"/>
              <a:t> </a:t>
            </a:r>
            <a:r>
              <a:rPr lang="en-US" altLang="zh-CN" sz="1800" dirty="0"/>
              <a:t>1</a:t>
            </a:r>
            <a:r>
              <a:rPr lang="zh-CN" altLang="en-US" sz="1800" dirty="0"/>
              <a:t> </a:t>
            </a:r>
            <a:r>
              <a:rPr lang="en-US" altLang="zh-CN" sz="1800" dirty="0"/>
              <a:t>==</a:t>
            </a:r>
            <a:r>
              <a:rPr lang="zh-CN" altLang="en-US" sz="1800" dirty="0"/>
              <a:t> </a:t>
            </a:r>
            <a:r>
              <a:rPr lang="en-US" altLang="zh-CN" sz="1800" dirty="0"/>
              <a:t>0</a:t>
            </a:r>
            <a:r>
              <a:rPr lang="zh-CN" altLang="en-US" sz="1800" dirty="0"/>
              <a:t> </a:t>
            </a:r>
            <a:r>
              <a:rPr lang="en-US" altLang="zh-CN" sz="1800" dirty="0"/>
              <a:t>&amp;&amp;</a:t>
            </a:r>
            <a:r>
              <a:rPr lang="zh-CN" altLang="en-US" sz="1800" dirty="0"/>
              <a:t> </a:t>
            </a:r>
            <a:r>
              <a:rPr lang="en-US" altLang="zh-CN" sz="1800" dirty="0" err="1"/>
              <a:t>uy</a:t>
            </a:r>
            <a:r>
              <a:rPr lang="zh-CN" altLang="en-US" sz="1800" dirty="0"/>
              <a:t> </a:t>
            </a:r>
            <a:r>
              <a:rPr lang="en-US" altLang="zh-CN" sz="1800" dirty="0"/>
              <a:t>&lt;&lt;</a:t>
            </a:r>
            <a:r>
              <a:rPr lang="zh-CN" altLang="en-US" sz="1800" dirty="0"/>
              <a:t> </a:t>
            </a:r>
            <a:r>
              <a:rPr lang="en-US" altLang="zh-CN" sz="1800" dirty="0"/>
              <a:t>1</a:t>
            </a:r>
            <a:r>
              <a:rPr lang="zh-CN" altLang="en-US" sz="1800" dirty="0"/>
              <a:t> </a:t>
            </a:r>
            <a:r>
              <a:rPr lang="en-US" altLang="zh-CN" sz="1800" dirty="0"/>
              <a:t>==</a:t>
            </a:r>
            <a:r>
              <a:rPr lang="zh-CN" altLang="en-US" sz="1800" dirty="0"/>
              <a:t> </a:t>
            </a:r>
            <a:r>
              <a:rPr lang="en-US" altLang="zh-CN" sz="1800" dirty="0"/>
              <a:t>0)</a:t>
            </a:r>
          </a:p>
          <a:p>
            <a:pPr>
              <a:lnSpc>
                <a:spcPct val="120000"/>
              </a:lnSpc>
            </a:pPr>
            <a:endParaRPr lang="en-US" altLang="zh-CN" sz="2400" dirty="0"/>
          </a:p>
          <a:p>
            <a:pPr>
              <a:lnSpc>
                <a:spcPct val="120000"/>
              </a:lnSpc>
            </a:pPr>
            <a:endParaRPr lang="en-US" altLang="zh-CN" sz="2400" dirty="0"/>
          </a:p>
          <a:p>
            <a:pPr>
              <a:lnSpc>
                <a:spcPct val="120000"/>
              </a:lnSpc>
            </a:pPr>
            <a:endParaRPr lang="en-US" altLang="zh-CN" sz="2400" dirty="0"/>
          </a:p>
          <a:p>
            <a:pPr>
              <a:lnSpc>
                <a:spcPct val="120000"/>
              </a:lnSpc>
            </a:pPr>
            <a:r>
              <a:rPr lang="zh-CN" altLang="en-US" sz="2400" dirty="0"/>
              <a:t>浮点数小数部分二进制位与相应的整数二进制位的关系</a:t>
            </a:r>
            <a:endParaRPr lang="en-US" altLang="zh-CN" sz="2400" dirty="0"/>
          </a:p>
          <a:p>
            <a:pPr lvl="1">
              <a:lnSpc>
                <a:spcPct val="120000"/>
              </a:lnSpc>
            </a:pPr>
            <a:r>
              <a:rPr lang="zh-CN" altLang="en-US" sz="1800" dirty="0"/>
              <a:t>练习题</a:t>
            </a:r>
            <a:r>
              <a:rPr lang="en-US" altLang="zh-CN" sz="1800" dirty="0"/>
              <a:t>2.49 </a:t>
            </a:r>
          </a:p>
        </p:txBody>
      </p:sp>
      <p:pic>
        <p:nvPicPr>
          <p:cNvPr id="4" name="图片 3">
            <a:extLst>
              <a:ext uri="{FF2B5EF4-FFF2-40B4-BE49-F238E27FC236}">
                <a16:creationId xmlns:a16="http://schemas.microsoft.com/office/drawing/2014/main" id="{FBDA28AE-2C09-104E-8E81-F51BCD4115EA}"/>
              </a:ext>
            </a:extLst>
          </p:cNvPr>
          <p:cNvPicPr>
            <a:picLocks noChangeAspect="1"/>
          </p:cNvPicPr>
          <p:nvPr/>
        </p:nvPicPr>
        <p:blipFill>
          <a:blip r:embed="rId2"/>
          <a:stretch>
            <a:fillRect/>
          </a:stretch>
        </p:blipFill>
        <p:spPr>
          <a:xfrm>
            <a:off x="1469690" y="2276948"/>
            <a:ext cx="8379123" cy="2992544"/>
          </a:xfrm>
          <a:prstGeom prst="rect">
            <a:avLst/>
          </a:prstGeom>
        </p:spPr>
      </p:pic>
      <p:pic>
        <p:nvPicPr>
          <p:cNvPr id="5" name="图片 4">
            <a:extLst>
              <a:ext uri="{FF2B5EF4-FFF2-40B4-BE49-F238E27FC236}">
                <a16:creationId xmlns:a16="http://schemas.microsoft.com/office/drawing/2014/main" id="{52108B67-ED3F-C142-A2E5-7A8CB0012770}"/>
              </a:ext>
            </a:extLst>
          </p:cNvPr>
          <p:cNvPicPr>
            <a:picLocks noChangeAspect="1"/>
          </p:cNvPicPr>
          <p:nvPr/>
        </p:nvPicPr>
        <p:blipFill>
          <a:blip r:embed="rId3"/>
          <a:stretch>
            <a:fillRect/>
          </a:stretch>
        </p:blipFill>
        <p:spPr>
          <a:xfrm>
            <a:off x="1469690" y="5269492"/>
            <a:ext cx="8270055" cy="1580403"/>
          </a:xfrm>
          <a:prstGeom prst="rect">
            <a:avLst/>
          </a:prstGeom>
        </p:spPr>
      </p:pic>
    </p:spTree>
    <p:extLst>
      <p:ext uri="{BB962C8B-B14F-4D97-AF65-F5344CB8AC3E}">
        <p14:creationId xmlns:p14="http://schemas.microsoft.com/office/powerpoint/2010/main" val="17429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2762-659B-46A1-972F-A16F839FE0AA}"/>
              </a:ext>
            </a:extLst>
          </p:cNvPr>
          <p:cNvSpPr>
            <a:spLocks noGrp="1"/>
          </p:cNvSpPr>
          <p:nvPr>
            <p:ph type="title"/>
          </p:nvPr>
        </p:nvSpPr>
        <p:spPr/>
        <p:txBody>
          <a:bodyPr/>
          <a:lstStyle/>
          <a:p>
            <a:pPr>
              <a:lnSpc>
                <a:spcPct val="150000"/>
              </a:lnSpc>
            </a:pPr>
            <a:r>
              <a:rPr lang="zh-CN" altLang="en-US" dirty="0"/>
              <a:t>舍入规则与浮点运算</a:t>
            </a:r>
            <a:endParaRPr lang="en-US" altLang="zh-CN" dirty="0"/>
          </a:p>
        </p:txBody>
      </p:sp>
      <p:sp>
        <p:nvSpPr>
          <p:cNvPr id="3" name="内容占位符 2">
            <a:extLst>
              <a:ext uri="{FF2B5EF4-FFF2-40B4-BE49-F238E27FC236}">
                <a16:creationId xmlns:a16="http://schemas.microsoft.com/office/drawing/2014/main" id="{00E53AF4-0C47-4126-A5F9-A975E17951FC}"/>
              </a:ext>
            </a:extLst>
          </p:cNvPr>
          <p:cNvSpPr>
            <a:spLocks noGrp="1"/>
          </p:cNvSpPr>
          <p:nvPr>
            <p:ph idx="1"/>
          </p:nvPr>
        </p:nvSpPr>
        <p:spPr/>
        <p:txBody>
          <a:bodyPr>
            <a:normAutofit lnSpcReduction="10000"/>
          </a:bodyPr>
          <a:lstStyle/>
          <a:p>
            <a:pPr>
              <a:lnSpc>
                <a:spcPct val="120000"/>
              </a:lnSpc>
            </a:pPr>
            <a:r>
              <a:rPr lang="en-US" altLang="zh-CN" sz="2400" dirty="0"/>
              <a:t>round to even</a:t>
            </a:r>
          </a:p>
          <a:p>
            <a:pPr lvl="1">
              <a:lnSpc>
                <a:spcPct val="120000"/>
              </a:lnSpc>
            </a:pPr>
            <a:r>
              <a:rPr lang="zh-CN" altLang="en-US" sz="2200" dirty="0"/>
              <a:t>向更接近的一方舍入</a:t>
            </a:r>
            <a:endParaRPr lang="en-US" altLang="zh-CN" sz="2200" dirty="0"/>
          </a:p>
          <a:p>
            <a:pPr lvl="1">
              <a:lnSpc>
                <a:spcPct val="120000"/>
              </a:lnSpc>
            </a:pPr>
            <a:r>
              <a:rPr lang="zh-CN" altLang="en-US" sz="2200" dirty="0"/>
              <a:t>一样近时</a:t>
            </a:r>
            <a:r>
              <a:rPr lang="en-US" altLang="zh-CN" sz="2200" dirty="0"/>
              <a:t>(</a:t>
            </a:r>
            <a:r>
              <a:rPr lang="zh-CN" altLang="en-US" sz="2200" dirty="0"/>
              <a:t>被舍入的部分是</a:t>
            </a:r>
            <a:r>
              <a:rPr lang="en-US" altLang="zh-CN" sz="2200" dirty="0"/>
              <a:t>10000)</a:t>
            </a:r>
            <a:r>
              <a:rPr lang="zh-CN" altLang="en-US" sz="2200" dirty="0"/>
              <a:t>，向让结果是偶数的方向舍入</a:t>
            </a:r>
            <a:endParaRPr lang="en-US" altLang="zh-CN" sz="2200" dirty="0"/>
          </a:p>
          <a:p>
            <a:pPr>
              <a:lnSpc>
                <a:spcPct val="120000"/>
              </a:lnSpc>
            </a:pPr>
            <a:r>
              <a:rPr lang="zh-CN" altLang="en-US" sz="2400" dirty="0"/>
              <a:t>加法无结合律，乘法无结合律和分配律</a:t>
            </a:r>
            <a:endParaRPr lang="en-US" altLang="zh-CN" sz="2400" dirty="0"/>
          </a:p>
          <a:p>
            <a:pPr>
              <a:lnSpc>
                <a:spcPct val="120000"/>
              </a:lnSpc>
            </a:pPr>
            <a:r>
              <a:rPr lang="zh-CN" altLang="en-US" sz="2400" dirty="0"/>
              <a:t>单调性成立，但要带上</a:t>
            </a:r>
            <a:r>
              <a:rPr lang="zh-CN" altLang="en-US" sz="2400" b="1" dirty="0">
                <a:solidFill>
                  <a:srgbClr val="FFFF00"/>
                </a:solidFill>
                <a:latin typeface="SimHei" panose="02010609060101010101" pitchFamily="49" charset="-122"/>
                <a:ea typeface="SimHei" panose="02010609060101010101" pitchFamily="49" charset="-122"/>
              </a:rPr>
              <a:t>等于号</a:t>
            </a:r>
            <a:endParaRPr lang="en-US" altLang="zh-CN" sz="2400" b="1" dirty="0">
              <a:solidFill>
                <a:srgbClr val="FFFF00"/>
              </a:solidFill>
              <a:latin typeface="SimHei" panose="02010609060101010101" pitchFamily="49" charset="-122"/>
              <a:ea typeface="SimHei" panose="02010609060101010101" pitchFamily="49" charset="-122"/>
            </a:endParaRPr>
          </a:p>
          <a:p>
            <a:pPr>
              <a:lnSpc>
                <a:spcPct val="120000"/>
              </a:lnSpc>
            </a:pPr>
            <a:r>
              <a:rPr lang="zh-CN" altLang="en-US" sz="2400" dirty="0"/>
              <a:t>注意</a:t>
            </a:r>
            <a:r>
              <a:rPr lang="en-US" altLang="zh-CN" sz="2400" dirty="0"/>
              <a:t>inf</a:t>
            </a:r>
            <a:r>
              <a:rPr lang="zh-CN" altLang="en-US" sz="2400" dirty="0"/>
              <a:t>和</a:t>
            </a:r>
            <a:r>
              <a:rPr lang="en-US" altLang="zh-CN" sz="2400" dirty="0" err="1"/>
              <a:t>NaN</a:t>
            </a:r>
            <a:r>
              <a:rPr lang="zh-CN" altLang="en-US" sz="2400" dirty="0"/>
              <a:t>的比较规则</a:t>
            </a:r>
            <a:endParaRPr lang="en-US" altLang="zh-CN" sz="2400" dirty="0"/>
          </a:p>
          <a:p>
            <a:pPr lvl="1"/>
            <a:r>
              <a:rPr lang="en-US" altLang="zh-CN" sz="2200" dirty="0"/>
              <a:t>(-inf) + (inf) = NaN</a:t>
            </a:r>
          </a:p>
          <a:p>
            <a:pPr lvl="1"/>
            <a:r>
              <a:rPr lang="en-US" altLang="zh-CN" sz="2200" dirty="0"/>
              <a:t>inf == inf</a:t>
            </a:r>
          </a:p>
          <a:p>
            <a:pPr lvl="1"/>
            <a:r>
              <a:rPr lang="en-US" altLang="zh-CN" sz="2200" dirty="0"/>
              <a:t>NaN !=</a:t>
            </a:r>
            <a:r>
              <a:rPr lang="zh-CN" altLang="en-US" sz="2200" dirty="0"/>
              <a:t> </a:t>
            </a:r>
            <a:r>
              <a:rPr lang="en-US" altLang="zh-CN" sz="2200" dirty="0"/>
              <a:t>NaN</a:t>
            </a:r>
          </a:p>
          <a:p>
            <a:endParaRPr lang="en-US" altLang="zh-CN" sz="800" dirty="0"/>
          </a:p>
          <a:p>
            <a:pPr lvl="1"/>
            <a:endParaRPr lang="en-US" altLang="zh-CN" sz="2200" dirty="0"/>
          </a:p>
          <a:p>
            <a:endParaRPr lang="zh-CN" altLang="en-US" sz="2400" dirty="0"/>
          </a:p>
        </p:txBody>
      </p:sp>
    </p:spTree>
    <p:extLst>
      <p:ext uri="{BB962C8B-B14F-4D97-AF65-F5344CB8AC3E}">
        <p14:creationId xmlns:p14="http://schemas.microsoft.com/office/powerpoint/2010/main" val="312684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3AB97-1C43-45C6-9393-81FF062D63FD}"/>
              </a:ext>
            </a:extLst>
          </p:cNvPr>
          <p:cNvSpPr>
            <a:spLocks noGrp="1"/>
          </p:cNvSpPr>
          <p:nvPr>
            <p:ph type="title"/>
          </p:nvPr>
        </p:nvSpPr>
        <p:spPr/>
        <p:txBody>
          <a:bodyPr/>
          <a:lstStyle/>
          <a:p>
            <a:r>
              <a:rPr lang="en-US" altLang="zh-CN" dirty="0"/>
              <a:t>C</a:t>
            </a:r>
            <a:r>
              <a:rPr lang="zh-CN" altLang="en-US" dirty="0"/>
              <a:t>语言中的浮点数</a:t>
            </a:r>
          </a:p>
        </p:txBody>
      </p:sp>
      <p:sp>
        <p:nvSpPr>
          <p:cNvPr id="3" name="内容占位符 2">
            <a:extLst>
              <a:ext uri="{FF2B5EF4-FFF2-40B4-BE49-F238E27FC236}">
                <a16:creationId xmlns:a16="http://schemas.microsoft.com/office/drawing/2014/main" id="{0BE4EAA7-BD3B-4C09-94C2-39A833533626}"/>
              </a:ext>
            </a:extLst>
          </p:cNvPr>
          <p:cNvSpPr>
            <a:spLocks noGrp="1"/>
          </p:cNvSpPr>
          <p:nvPr>
            <p:ph idx="1"/>
          </p:nvPr>
        </p:nvSpPr>
        <p:spPr>
          <a:xfrm>
            <a:off x="1261872" y="2937163"/>
            <a:ext cx="9142892" cy="4351337"/>
          </a:xfrm>
        </p:spPr>
        <p:txBody>
          <a:bodyPr>
            <a:normAutofit/>
          </a:bodyPr>
          <a:lstStyle/>
          <a:p>
            <a:pPr>
              <a:lnSpc>
                <a:spcPct val="120000"/>
              </a:lnSpc>
            </a:pPr>
            <a:r>
              <a:rPr lang="zh-CN" altLang="en-US" sz="2400" dirty="0"/>
              <a:t>注意强制类型转换的精度问题</a:t>
            </a:r>
            <a:endParaRPr lang="en-US" altLang="zh-CN" sz="2400" dirty="0"/>
          </a:p>
          <a:p>
            <a:pPr lvl="1">
              <a:lnSpc>
                <a:spcPct val="120000"/>
              </a:lnSpc>
            </a:pPr>
            <a:r>
              <a:rPr lang="en-US" altLang="zh-CN" sz="1800" dirty="0"/>
              <a:t>int / float </a:t>
            </a:r>
            <a:r>
              <a:rPr lang="zh-CN" altLang="en-US" sz="1800" dirty="0"/>
              <a:t>→ </a:t>
            </a:r>
            <a:r>
              <a:rPr lang="en-US" altLang="zh-CN" sz="1800" dirty="0"/>
              <a:t>double </a:t>
            </a:r>
            <a:r>
              <a:rPr lang="zh-CN" altLang="en-US" sz="1800" dirty="0"/>
              <a:t>可以保留精确的数值</a:t>
            </a:r>
            <a:endParaRPr lang="en-US" altLang="zh-CN" sz="1800" dirty="0"/>
          </a:p>
          <a:p>
            <a:pPr lvl="1">
              <a:lnSpc>
                <a:spcPct val="120000"/>
              </a:lnSpc>
            </a:pPr>
            <a:r>
              <a:rPr lang="en-US" altLang="zh-CN" sz="1800" dirty="0"/>
              <a:t>double / float → int </a:t>
            </a:r>
            <a:r>
              <a:rPr lang="zh-CN" altLang="en-US" sz="1800" dirty="0"/>
              <a:t>溢出的情况</a:t>
            </a:r>
            <a:r>
              <a:rPr lang="en-US" altLang="zh-CN" sz="1800" dirty="0"/>
              <a:t>C</a:t>
            </a:r>
            <a:r>
              <a:rPr lang="zh-CN" altLang="en-US" sz="1800" dirty="0"/>
              <a:t>标准并没有规定，</a:t>
            </a:r>
            <a:r>
              <a:rPr lang="en-US" altLang="zh-CN" sz="1800" dirty="0"/>
              <a:t>Intel</a:t>
            </a:r>
            <a:r>
              <a:rPr lang="zh-CN" altLang="en-US" sz="1800" dirty="0"/>
              <a:t>指定为整数不确定值</a:t>
            </a:r>
            <a:r>
              <a:rPr lang="en-US" altLang="zh-CN" sz="1800" dirty="0"/>
              <a:t>10…0</a:t>
            </a:r>
          </a:p>
          <a:p>
            <a:pPr>
              <a:lnSpc>
                <a:spcPct val="120000"/>
              </a:lnSpc>
            </a:pPr>
            <a:r>
              <a:rPr lang="zh-CN" altLang="en-US" sz="2400" dirty="0"/>
              <a:t>练习：家庭作业</a:t>
            </a:r>
            <a:r>
              <a:rPr lang="en-US" altLang="zh-CN" sz="2400" dirty="0"/>
              <a:t>2.89</a:t>
            </a:r>
          </a:p>
          <a:p>
            <a:pPr lvl="1"/>
            <a:r>
              <a:rPr lang="en-US" altLang="zh-CN" sz="2200" dirty="0"/>
              <a:t>A</a:t>
            </a:r>
            <a:r>
              <a:rPr lang="zh-CN" altLang="en-US" sz="2200" dirty="0"/>
              <a:t>：正确</a:t>
            </a:r>
            <a:endParaRPr lang="en-US" altLang="zh-CN" sz="2200" dirty="0"/>
          </a:p>
          <a:p>
            <a:pPr lvl="1"/>
            <a:r>
              <a:rPr lang="en-US" altLang="zh-CN" sz="2200" dirty="0"/>
              <a:t>B</a:t>
            </a:r>
            <a:r>
              <a:rPr lang="zh-CN" altLang="en-US" sz="2200" dirty="0"/>
              <a:t>：</a:t>
            </a:r>
            <a:r>
              <a:rPr lang="zh-CN" altLang="en-US" sz="2200" dirty="0">
                <a:solidFill>
                  <a:srgbClr val="FFFF00"/>
                </a:solidFill>
              </a:rPr>
              <a:t>取</a:t>
            </a:r>
            <a:r>
              <a:rPr lang="en-US" altLang="zh-CN" sz="2200" dirty="0">
                <a:solidFill>
                  <a:srgbClr val="FFFF00"/>
                </a:solidFill>
              </a:rPr>
              <a:t>y</a:t>
            </a:r>
            <a:r>
              <a:rPr lang="zh-CN" altLang="en-US" sz="2200" dirty="0">
                <a:solidFill>
                  <a:srgbClr val="FFFF00"/>
                </a:solidFill>
              </a:rPr>
              <a:t>为</a:t>
            </a:r>
            <a:r>
              <a:rPr lang="en-US" altLang="zh-CN" sz="2200" dirty="0">
                <a:solidFill>
                  <a:srgbClr val="FFFF00"/>
                </a:solidFill>
              </a:rPr>
              <a:t>INT_MIN</a:t>
            </a:r>
          </a:p>
          <a:p>
            <a:pPr lvl="1"/>
            <a:r>
              <a:rPr lang="en-US" altLang="zh-CN" sz="2200" dirty="0">
                <a:solidFill>
                  <a:schemeClr val="tx1"/>
                </a:solidFill>
              </a:rPr>
              <a:t>C</a:t>
            </a:r>
            <a:r>
              <a:rPr lang="zh-CN" altLang="en-US" sz="2200" dirty="0">
                <a:solidFill>
                  <a:schemeClr val="tx1"/>
                </a:solidFill>
              </a:rPr>
              <a:t>：正确</a:t>
            </a:r>
            <a:endParaRPr lang="en-US" altLang="zh-CN" sz="2200" dirty="0">
              <a:solidFill>
                <a:schemeClr val="tx1"/>
              </a:solidFill>
            </a:endParaRPr>
          </a:p>
          <a:p>
            <a:pPr lvl="1"/>
            <a:r>
              <a:rPr lang="en-US" altLang="zh-CN" sz="2200" dirty="0">
                <a:solidFill>
                  <a:schemeClr val="tx1"/>
                </a:solidFill>
              </a:rPr>
              <a:t>D</a:t>
            </a:r>
            <a:r>
              <a:rPr lang="zh-CN" altLang="en-US" sz="2200" dirty="0">
                <a:solidFill>
                  <a:schemeClr val="tx1"/>
                </a:solidFill>
              </a:rPr>
              <a:t>：</a:t>
            </a:r>
            <a:r>
              <a:rPr lang="zh-CN" altLang="en-US" sz="2200" dirty="0">
                <a:solidFill>
                  <a:srgbClr val="FFFF00"/>
                </a:solidFill>
              </a:rPr>
              <a:t>浮点数乘法精度可能不一致</a:t>
            </a:r>
            <a:endParaRPr lang="en-US" altLang="zh-CN" sz="2200" dirty="0">
              <a:solidFill>
                <a:srgbClr val="FFFF00"/>
              </a:solidFill>
            </a:endParaRPr>
          </a:p>
          <a:p>
            <a:pPr lvl="1"/>
            <a:r>
              <a:rPr lang="en-US" altLang="zh-CN" sz="2200" dirty="0">
                <a:solidFill>
                  <a:schemeClr val="tx1"/>
                </a:solidFill>
              </a:rPr>
              <a:t>E</a:t>
            </a:r>
            <a:r>
              <a:rPr lang="zh-CN" altLang="en-US" sz="2200" dirty="0">
                <a:solidFill>
                  <a:schemeClr val="tx1"/>
                </a:solidFill>
              </a:rPr>
              <a:t>：</a:t>
            </a:r>
            <a:r>
              <a:rPr lang="zh-CN" altLang="en-US" sz="2200" dirty="0">
                <a:solidFill>
                  <a:srgbClr val="FFFF00"/>
                </a:solidFill>
              </a:rPr>
              <a:t>为</a:t>
            </a:r>
            <a:r>
              <a:rPr lang="en-US" altLang="zh-CN" sz="2200" dirty="0">
                <a:solidFill>
                  <a:srgbClr val="FFFF00"/>
                </a:solidFill>
              </a:rPr>
              <a:t>0</a:t>
            </a:r>
            <a:r>
              <a:rPr lang="zh-CN" altLang="en-US" sz="2200" dirty="0">
                <a:solidFill>
                  <a:srgbClr val="FFFF00"/>
                </a:solidFill>
              </a:rPr>
              <a:t>时会得到</a:t>
            </a:r>
            <a:r>
              <a:rPr lang="en-US" altLang="zh-CN" sz="2200" dirty="0" err="1">
                <a:solidFill>
                  <a:srgbClr val="FFFF00"/>
                </a:solidFill>
              </a:rPr>
              <a:t>NaN</a:t>
            </a:r>
            <a:endParaRPr lang="en-US" altLang="zh-CN" sz="2200" dirty="0">
              <a:solidFill>
                <a:srgbClr val="FFFF00"/>
              </a:solidFill>
            </a:endParaRPr>
          </a:p>
          <a:p>
            <a:endParaRPr lang="en-US" altLang="zh-CN" sz="2400" dirty="0"/>
          </a:p>
        </p:txBody>
      </p:sp>
      <p:pic>
        <p:nvPicPr>
          <p:cNvPr id="5" name="图片 4">
            <a:extLst>
              <a:ext uri="{FF2B5EF4-FFF2-40B4-BE49-F238E27FC236}">
                <a16:creationId xmlns:a16="http://schemas.microsoft.com/office/drawing/2014/main" id="{0308808A-DA1A-1842-8595-513C3888B14E}"/>
              </a:ext>
            </a:extLst>
          </p:cNvPr>
          <p:cNvPicPr>
            <a:picLocks noChangeAspect="1"/>
          </p:cNvPicPr>
          <p:nvPr/>
        </p:nvPicPr>
        <p:blipFill>
          <a:blip r:embed="rId2"/>
          <a:stretch>
            <a:fillRect/>
          </a:stretch>
        </p:blipFill>
        <p:spPr>
          <a:xfrm>
            <a:off x="1468582" y="0"/>
            <a:ext cx="7946552" cy="4876545"/>
          </a:xfrm>
          <a:prstGeom prst="rect">
            <a:avLst/>
          </a:prstGeom>
        </p:spPr>
      </p:pic>
    </p:spTree>
    <p:extLst>
      <p:ext uri="{BB962C8B-B14F-4D97-AF65-F5344CB8AC3E}">
        <p14:creationId xmlns:p14="http://schemas.microsoft.com/office/powerpoint/2010/main" val="21385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1542-D27A-4787-A5CC-276C71315575}"/>
              </a:ext>
            </a:extLst>
          </p:cNvPr>
          <p:cNvSpPr>
            <a:spLocks noGrp="1"/>
          </p:cNvSpPr>
          <p:nvPr>
            <p:ph type="title"/>
          </p:nvPr>
        </p:nvSpPr>
        <p:spPr/>
        <p:txBody>
          <a:bodyPr/>
          <a:lstStyle/>
          <a:p>
            <a:r>
              <a:rPr lang="en-US" altLang="zh-CN" dirty="0"/>
              <a:t>Machine Programming</a:t>
            </a:r>
            <a:endParaRPr lang="zh-CN" altLang="en-US" dirty="0"/>
          </a:p>
        </p:txBody>
      </p:sp>
      <p:sp>
        <p:nvSpPr>
          <p:cNvPr id="3" name="内容占位符 2">
            <a:extLst>
              <a:ext uri="{FF2B5EF4-FFF2-40B4-BE49-F238E27FC236}">
                <a16:creationId xmlns:a16="http://schemas.microsoft.com/office/drawing/2014/main" id="{8118AFAD-7285-4324-B45B-B49B327AD925}"/>
              </a:ext>
            </a:extLst>
          </p:cNvPr>
          <p:cNvSpPr>
            <a:spLocks noGrp="1"/>
          </p:cNvSpPr>
          <p:nvPr>
            <p:ph idx="1"/>
          </p:nvPr>
        </p:nvSpPr>
        <p:spPr/>
        <p:txBody>
          <a:bodyPr>
            <a:normAutofit/>
          </a:bodyPr>
          <a:lstStyle/>
          <a:p>
            <a:r>
              <a:rPr lang="zh-CN" altLang="en-US" sz="2400" dirty="0"/>
              <a:t>基础知识</a:t>
            </a:r>
            <a:endParaRPr lang="en-US" altLang="zh-CN" sz="2400" dirty="0"/>
          </a:p>
          <a:p>
            <a:r>
              <a:rPr lang="zh-CN" altLang="en-US" sz="2400" dirty="0"/>
              <a:t>数据传送指令</a:t>
            </a:r>
            <a:endParaRPr lang="en-US" altLang="zh-CN" sz="2400" dirty="0"/>
          </a:p>
          <a:p>
            <a:r>
              <a:rPr lang="zh-CN" altLang="en-US" sz="2400" dirty="0"/>
              <a:t>算术和逻辑操作</a:t>
            </a:r>
            <a:endParaRPr lang="en-US" altLang="zh-CN" sz="2400" dirty="0"/>
          </a:p>
          <a:p>
            <a:r>
              <a:rPr lang="zh-CN" altLang="en-US" sz="2400" dirty="0"/>
              <a:t>条件分支与循环</a:t>
            </a:r>
            <a:endParaRPr lang="en-US" altLang="zh-CN" sz="2400" dirty="0"/>
          </a:p>
          <a:p>
            <a:r>
              <a:rPr lang="zh-CN" altLang="en-US" sz="2400" dirty="0"/>
              <a:t>栈与函数调用</a:t>
            </a:r>
          </a:p>
        </p:txBody>
      </p:sp>
    </p:spTree>
    <p:extLst>
      <p:ext uri="{BB962C8B-B14F-4D97-AF65-F5344CB8AC3E}">
        <p14:creationId xmlns:p14="http://schemas.microsoft.com/office/powerpoint/2010/main" val="410119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34213-08A5-4F06-87EC-4ECF4417278B}"/>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85ED4F9F-B24F-40CB-89AC-2A85317A48A9}"/>
              </a:ext>
            </a:extLst>
          </p:cNvPr>
          <p:cNvSpPr>
            <a:spLocks noGrp="1"/>
          </p:cNvSpPr>
          <p:nvPr>
            <p:ph idx="1"/>
          </p:nvPr>
        </p:nvSpPr>
        <p:spPr/>
        <p:txBody>
          <a:bodyPr>
            <a:normAutofit/>
          </a:bodyPr>
          <a:lstStyle/>
          <a:p>
            <a:pPr>
              <a:lnSpc>
                <a:spcPct val="120000"/>
              </a:lnSpc>
            </a:pPr>
            <a:r>
              <a:rPr lang="zh-CN" altLang="en-US" sz="2400" dirty="0"/>
              <a:t>寄存器</a:t>
            </a:r>
            <a:endParaRPr lang="en-US" altLang="zh-CN" sz="2400" dirty="0"/>
          </a:p>
          <a:p>
            <a:pPr lvl="1">
              <a:lnSpc>
                <a:spcPct val="120000"/>
              </a:lnSpc>
            </a:pPr>
            <a:r>
              <a:rPr lang="zh-CN" altLang="en-US" sz="1800" dirty="0"/>
              <a:t>特殊寄存器：</a:t>
            </a:r>
            <a:r>
              <a:rPr lang="en-US" altLang="zh-CN" sz="1800" dirty="0"/>
              <a:t>%rsp % rax %rdi %rsi</a:t>
            </a:r>
          </a:p>
          <a:p>
            <a:pPr lvl="1">
              <a:lnSpc>
                <a:spcPct val="120000"/>
              </a:lnSpc>
            </a:pPr>
            <a:r>
              <a:rPr lang="en-US" altLang="zh-CN" sz="1800" dirty="0"/>
              <a:t>64</a:t>
            </a:r>
            <a:r>
              <a:rPr lang="zh-CN" altLang="en-US" sz="1800" dirty="0"/>
              <a:t>位和</a:t>
            </a:r>
            <a:r>
              <a:rPr lang="en-US" altLang="zh-CN" sz="1800" dirty="0"/>
              <a:t>32</a:t>
            </a:r>
            <a:r>
              <a:rPr lang="zh-CN" altLang="en-US" sz="1800" dirty="0"/>
              <a:t>位比较常用</a:t>
            </a:r>
            <a:endParaRPr lang="en-US" altLang="zh-CN" sz="1800" dirty="0"/>
          </a:p>
          <a:p>
            <a:pPr lvl="1">
              <a:lnSpc>
                <a:spcPct val="120000"/>
              </a:lnSpc>
            </a:pPr>
            <a:r>
              <a:rPr lang="zh-CN" altLang="en-US" sz="1800" dirty="0">
                <a:solidFill>
                  <a:srgbClr val="FFFF00"/>
                </a:solidFill>
              </a:rPr>
              <a:t>生成</a:t>
            </a:r>
            <a:r>
              <a:rPr lang="en-US" altLang="zh-CN" sz="1800" dirty="0">
                <a:solidFill>
                  <a:srgbClr val="FFFF00"/>
                </a:solidFill>
              </a:rPr>
              <a:t>4</a:t>
            </a:r>
            <a:r>
              <a:rPr lang="zh-CN" altLang="en-US" sz="1800" dirty="0">
                <a:solidFill>
                  <a:srgbClr val="FFFF00"/>
                </a:solidFill>
              </a:rPr>
              <a:t>字节指令的数字会把高位</a:t>
            </a:r>
            <a:r>
              <a:rPr lang="en-US" altLang="zh-CN" sz="1800" dirty="0">
                <a:solidFill>
                  <a:srgbClr val="FFFF00"/>
                </a:solidFill>
              </a:rPr>
              <a:t>4</a:t>
            </a:r>
            <a:r>
              <a:rPr lang="zh-CN" altLang="en-US" sz="1800" dirty="0">
                <a:solidFill>
                  <a:srgbClr val="FFFF00"/>
                </a:solidFill>
              </a:rPr>
              <a:t>个字节置为</a:t>
            </a:r>
            <a:r>
              <a:rPr lang="en-US" altLang="zh-CN" sz="1800" dirty="0">
                <a:solidFill>
                  <a:srgbClr val="FFFF00"/>
                </a:solidFill>
              </a:rPr>
              <a:t>0</a:t>
            </a:r>
            <a:r>
              <a:rPr lang="zh-CN" altLang="en-US" sz="1800" dirty="0">
                <a:solidFill>
                  <a:srgbClr val="FFFF00"/>
                </a:solidFill>
              </a:rPr>
              <a:t>；</a:t>
            </a:r>
            <a:r>
              <a:rPr lang="en-US" altLang="zh-CN" sz="1800" dirty="0">
                <a:solidFill>
                  <a:srgbClr val="FFFF00"/>
                </a:solidFill>
              </a:rPr>
              <a:t>1 or 2</a:t>
            </a:r>
            <a:r>
              <a:rPr lang="zh-CN" altLang="en-US" sz="1800" dirty="0">
                <a:solidFill>
                  <a:srgbClr val="FFFF00"/>
                </a:solidFill>
              </a:rPr>
              <a:t>字节不变</a:t>
            </a:r>
            <a:endParaRPr lang="en-US" altLang="zh-CN" sz="1800" dirty="0">
              <a:solidFill>
                <a:srgbClr val="FFFF00"/>
              </a:solidFill>
            </a:endParaRPr>
          </a:p>
          <a:p>
            <a:pPr>
              <a:lnSpc>
                <a:spcPct val="120000"/>
              </a:lnSpc>
            </a:pPr>
            <a:r>
              <a:rPr lang="zh-CN" altLang="en-US" sz="2400" dirty="0"/>
              <a:t>操作数的格式</a:t>
            </a:r>
            <a:endParaRPr lang="en-US" altLang="zh-CN" sz="2400" dirty="0"/>
          </a:p>
          <a:p>
            <a:pPr lvl="1">
              <a:lnSpc>
                <a:spcPct val="120000"/>
              </a:lnSpc>
            </a:pPr>
            <a:r>
              <a:rPr lang="zh-CN" altLang="en-US" sz="1800" dirty="0"/>
              <a:t>立即数与存储器的绝对寻址的区别（</a:t>
            </a:r>
            <a:r>
              <a:rPr lang="en-US" altLang="zh-CN" sz="1800" dirty="0"/>
              <a:t>$</a:t>
            </a:r>
            <a:r>
              <a:rPr lang="zh-CN" altLang="en-US" sz="1800" dirty="0"/>
              <a:t>）</a:t>
            </a:r>
            <a:endParaRPr lang="en-US" altLang="zh-CN" sz="1800" dirty="0"/>
          </a:p>
          <a:p>
            <a:pPr lvl="1">
              <a:lnSpc>
                <a:spcPct val="120000"/>
              </a:lnSpc>
            </a:pPr>
            <a:r>
              <a:rPr lang="zh-CN" altLang="en-US" sz="1800" dirty="0"/>
              <a:t>基址和变址寄存器都是</a:t>
            </a:r>
            <a:r>
              <a:rPr lang="en-US" altLang="zh-CN" sz="1800" dirty="0">
                <a:solidFill>
                  <a:srgbClr val="FFFF00"/>
                </a:solidFill>
              </a:rPr>
              <a:t>64</a:t>
            </a:r>
            <a:r>
              <a:rPr lang="zh-CN" altLang="en-US" sz="1800" dirty="0">
                <a:solidFill>
                  <a:srgbClr val="FFFF00"/>
                </a:solidFill>
              </a:rPr>
              <a:t>位寄存器</a:t>
            </a:r>
            <a:r>
              <a:rPr lang="zh-CN" altLang="en-US" sz="1800" dirty="0"/>
              <a:t>（</a:t>
            </a:r>
            <a:r>
              <a:rPr lang="en-US" altLang="zh-CN" sz="1800" dirty="0"/>
              <a:t>x86-64</a:t>
            </a:r>
            <a:r>
              <a:rPr lang="zh-CN" altLang="en-US" sz="1800" dirty="0"/>
              <a:t>）</a:t>
            </a:r>
            <a:endParaRPr lang="en-US" altLang="zh-CN" sz="1800" dirty="0"/>
          </a:p>
          <a:p>
            <a:pPr lvl="1">
              <a:lnSpc>
                <a:spcPct val="120000"/>
              </a:lnSpc>
            </a:pPr>
            <a:r>
              <a:rPr lang="zh-CN" altLang="en-US" sz="1800" dirty="0"/>
              <a:t>比例因子必须是</a:t>
            </a:r>
            <a:r>
              <a:rPr lang="en-US" altLang="zh-CN" sz="1800" dirty="0"/>
              <a:t>1,2,4,8</a:t>
            </a:r>
            <a:endParaRPr lang="zh-CN" altLang="en-US" sz="1800" dirty="0"/>
          </a:p>
          <a:p>
            <a:pPr>
              <a:lnSpc>
                <a:spcPct val="120000"/>
              </a:lnSpc>
            </a:pPr>
            <a:endParaRPr lang="en-US" altLang="zh-CN" sz="2400" dirty="0"/>
          </a:p>
        </p:txBody>
      </p:sp>
      <p:pic>
        <p:nvPicPr>
          <p:cNvPr id="4" name="图片 3">
            <a:extLst>
              <a:ext uri="{FF2B5EF4-FFF2-40B4-BE49-F238E27FC236}">
                <a16:creationId xmlns:a16="http://schemas.microsoft.com/office/drawing/2014/main" id="{E1157CEA-9AF0-4D03-B3F9-1B1E6FF0B3AD}"/>
              </a:ext>
            </a:extLst>
          </p:cNvPr>
          <p:cNvPicPr>
            <a:picLocks noChangeAspect="1"/>
          </p:cNvPicPr>
          <p:nvPr/>
        </p:nvPicPr>
        <p:blipFill>
          <a:blip r:embed="rId3"/>
          <a:stretch>
            <a:fillRect/>
          </a:stretch>
        </p:blipFill>
        <p:spPr>
          <a:xfrm>
            <a:off x="6979059" y="4823951"/>
            <a:ext cx="1714500" cy="533400"/>
          </a:xfrm>
          <a:prstGeom prst="rect">
            <a:avLst/>
          </a:prstGeom>
        </p:spPr>
      </p:pic>
    </p:spTree>
    <p:extLst>
      <p:ext uri="{BB962C8B-B14F-4D97-AF65-F5344CB8AC3E}">
        <p14:creationId xmlns:p14="http://schemas.microsoft.com/office/powerpoint/2010/main" val="44469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B6508-5A3D-423E-9541-C070F4420E89}"/>
              </a:ext>
            </a:extLst>
          </p:cNvPr>
          <p:cNvSpPr>
            <a:spLocks noGrp="1"/>
          </p:cNvSpPr>
          <p:nvPr>
            <p:ph type="title"/>
          </p:nvPr>
        </p:nvSpPr>
        <p:spPr/>
        <p:txBody>
          <a:bodyPr/>
          <a:lstStyle/>
          <a:p>
            <a:r>
              <a:rPr lang="zh-CN" altLang="en-US" dirty="0"/>
              <a:t>数据传送指令</a:t>
            </a:r>
          </a:p>
        </p:txBody>
      </p:sp>
      <p:sp>
        <p:nvSpPr>
          <p:cNvPr id="3" name="内容占位符 2">
            <a:extLst>
              <a:ext uri="{FF2B5EF4-FFF2-40B4-BE49-F238E27FC236}">
                <a16:creationId xmlns:a16="http://schemas.microsoft.com/office/drawing/2014/main" id="{88B06711-46CE-448E-8151-EFD061E7FA4E}"/>
              </a:ext>
            </a:extLst>
          </p:cNvPr>
          <p:cNvSpPr>
            <a:spLocks noGrp="1"/>
          </p:cNvSpPr>
          <p:nvPr>
            <p:ph idx="1"/>
          </p:nvPr>
        </p:nvSpPr>
        <p:spPr>
          <a:xfrm>
            <a:off x="1261872" y="1828800"/>
            <a:ext cx="8472063" cy="1799303"/>
          </a:xfrm>
        </p:spPr>
        <p:txBody>
          <a:bodyPr>
            <a:normAutofit fontScale="92500" lnSpcReduction="10000"/>
          </a:bodyPr>
          <a:lstStyle/>
          <a:p>
            <a:pPr>
              <a:lnSpc>
                <a:spcPct val="120000"/>
              </a:lnSpc>
            </a:pPr>
            <a:r>
              <a:rPr lang="zh-CN" altLang="en-US" sz="1900" dirty="0"/>
              <a:t>注意指令的一些细节</a:t>
            </a:r>
            <a:endParaRPr lang="en-US" altLang="zh-CN" sz="1900" dirty="0"/>
          </a:p>
          <a:p>
            <a:pPr lvl="1">
              <a:lnSpc>
                <a:spcPct val="120000"/>
              </a:lnSpc>
            </a:pPr>
            <a:r>
              <a:rPr lang="zh-CN" altLang="en-US" sz="1700" dirty="0"/>
              <a:t>常规的</a:t>
            </a:r>
            <a:r>
              <a:rPr lang="en-US" altLang="zh-CN" sz="1700" dirty="0"/>
              <a:t>movq</a:t>
            </a:r>
            <a:r>
              <a:rPr lang="zh-CN" altLang="en-US" sz="1700" dirty="0"/>
              <a:t>只能以表示为</a:t>
            </a:r>
            <a:r>
              <a:rPr lang="en-US" altLang="zh-CN" sz="1700" dirty="0">
                <a:solidFill>
                  <a:srgbClr val="FFFF00"/>
                </a:solidFill>
              </a:rPr>
              <a:t>32</a:t>
            </a:r>
            <a:r>
              <a:rPr lang="zh-CN" altLang="en-US" sz="1700" dirty="0">
                <a:solidFill>
                  <a:srgbClr val="FFFF00"/>
                </a:solidFill>
              </a:rPr>
              <a:t>位补码数字的立即数</a:t>
            </a:r>
            <a:r>
              <a:rPr lang="zh-CN" altLang="en-US" sz="1700" dirty="0"/>
              <a:t>作为源操作数，做符号扩展</a:t>
            </a:r>
            <a:endParaRPr lang="en-US" altLang="zh-CN" sz="1700" dirty="0"/>
          </a:p>
          <a:p>
            <a:pPr lvl="1">
              <a:lnSpc>
                <a:spcPct val="120000"/>
              </a:lnSpc>
            </a:pPr>
            <a:r>
              <a:rPr lang="en-US" altLang="zh-CN" sz="1700" dirty="0"/>
              <a:t>movabsq</a:t>
            </a:r>
            <a:r>
              <a:rPr lang="zh-CN" altLang="en-US" sz="1700" dirty="0"/>
              <a:t>可以用任何</a:t>
            </a:r>
            <a:r>
              <a:rPr lang="en-US" altLang="zh-CN" sz="1700" dirty="0"/>
              <a:t>64</a:t>
            </a:r>
            <a:r>
              <a:rPr lang="zh-CN" altLang="en-US" sz="1700" dirty="0"/>
              <a:t>位立即数值作为源操作数，</a:t>
            </a:r>
            <a:r>
              <a:rPr lang="zh-CN" altLang="en-US" sz="1700" dirty="0">
                <a:solidFill>
                  <a:srgbClr val="FFFF00"/>
                </a:solidFill>
              </a:rPr>
              <a:t>只能以寄存器作为目的</a:t>
            </a:r>
            <a:endParaRPr lang="en-US" altLang="zh-CN" sz="1700" dirty="0">
              <a:solidFill>
                <a:srgbClr val="FFFF00"/>
              </a:solidFill>
            </a:endParaRPr>
          </a:p>
          <a:p>
            <a:pPr lvl="1">
              <a:lnSpc>
                <a:spcPct val="120000"/>
              </a:lnSpc>
            </a:pPr>
            <a:r>
              <a:rPr lang="en-US" altLang="zh-CN" sz="1700" dirty="0"/>
              <a:t>MOVZ</a:t>
            </a:r>
            <a:r>
              <a:rPr lang="zh-CN" altLang="en-US" sz="1700" dirty="0"/>
              <a:t>、</a:t>
            </a:r>
            <a:r>
              <a:rPr lang="en-US" altLang="zh-CN" sz="1700" dirty="0"/>
              <a:t>MOVS</a:t>
            </a:r>
            <a:r>
              <a:rPr lang="zh-CN" altLang="en-US" sz="1700" dirty="0"/>
              <a:t>类指令以</a:t>
            </a:r>
            <a:r>
              <a:rPr lang="zh-CN" altLang="en-US" sz="1700" dirty="0">
                <a:solidFill>
                  <a:srgbClr val="FFFF00"/>
                </a:solidFill>
              </a:rPr>
              <a:t>寄存器或内存地址</a:t>
            </a:r>
            <a:r>
              <a:rPr lang="zh-CN" altLang="en-US" sz="1700" dirty="0"/>
              <a:t>作为源，以</a:t>
            </a:r>
            <a:r>
              <a:rPr lang="zh-CN" altLang="en-US" sz="1700" dirty="0">
                <a:solidFill>
                  <a:srgbClr val="FFFF00"/>
                </a:solidFill>
              </a:rPr>
              <a:t>寄存器</a:t>
            </a:r>
            <a:r>
              <a:rPr lang="zh-CN" altLang="en-US" sz="1700" dirty="0"/>
              <a:t>作为目的</a:t>
            </a:r>
            <a:endParaRPr lang="en-US" altLang="zh-CN" sz="1700" dirty="0"/>
          </a:p>
          <a:p>
            <a:pPr lvl="1">
              <a:lnSpc>
                <a:spcPct val="120000"/>
              </a:lnSpc>
            </a:pPr>
            <a:r>
              <a:rPr lang="en-US" altLang="zh-CN" sz="1700" dirty="0">
                <a:solidFill>
                  <a:srgbClr val="FFFF00"/>
                </a:solidFill>
              </a:rPr>
              <a:t>cltq</a:t>
            </a:r>
            <a:r>
              <a:rPr lang="zh-CN" altLang="en-US" sz="1700" dirty="0"/>
              <a:t>把</a:t>
            </a:r>
            <a:r>
              <a:rPr lang="en-US" altLang="zh-CN" sz="1700" dirty="0"/>
              <a:t>%eax</a:t>
            </a:r>
            <a:r>
              <a:rPr lang="zh-CN" altLang="en-US" sz="1700" dirty="0"/>
              <a:t>符号拓展至</a:t>
            </a:r>
            <a:r>
              <a:rPr lang="en-US" altLang="zh-CN" sz="1700" dirty="0"/>
              <a:t>%rax</a:t>
            </a:r>
            <a:r>
              <a:rPr lang="zh-CN" altLang="en-US" sz="1700" dirty="0"/>
              <a:t>，没有操作数</a:t>
            </a:r>
            <a:endParaRPr lang="en-US" altLang="zh-CN" sz="1700" dirty="0"/>
          </a:p>
          <a:p>
            <a:pPr lvl="1"/>
            <a:endParaRPr lang="zh-CN" altLang="en-US" sz="2200" dirty="0"/>
          </a:p>
        </p:txBody>
      </p:sp>
      <p:sp>
        <p:nvSpPr>
          <p:cNvPr id="4" name="内容占位符 2">
            <a:extLst>
              <a:ext uri="{FF2B5EF4-FFF2-40B4-BE49-F238E27FC236}">
                <a16:creationId xmlns:a16="http://schemas.microsoft.com/office/drawing/2014/main" id="{C93E70BA-BAB7-476F-9BB3-2FE8ACA120E3}"/>
              </a:ext>
            </a:extLst>
          </p:cNvPr>
          <p:cNvSpPr txBox="1">
            <a:spLocks/>
          </p:cNvSpPr>
          <p:nvPr/>
        </p:nvSpPr>
        <p:spPr>
          <a:xfrm>
            <a:off x="1261872" y="3765581"/>
            <a:ext cx="4529328" cy="38444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zh-CN" altLang="en-US" dirty="0"/>
              <a:t>判断下列指令是否合法</a:t>
            </a:r>
            <a:endParaRPr lang="en-US" altLang="zh-CN" dirty="0"/>
          </a:p>
          <a:p>
            <a:pPr lvl="1"/>
            <a:r>
              <a:rPr lang="en-US" altLang="zh-CN" dirty="0"/>
              <a:t>(1) movl $0x400010, $0x800010</a:t>
            </a:r>
            <a:endParaRPr lang="zh-CN" altLang="zh-CN" dirty="0"/>
          </a:p>
          <a:p>
            <a:pPr lvl="1"/>
            <a:r>
              <a:rPr lang="en-US" altLang="zh-CN" dirty="0"/>
              <a:t>(2) movl $0x400010, 0x800010</a:t>
            </a:r>
            <a:endParaRPr lang="zh-CN" altLang="zh-CN" dirty="0"/>
          </a:p>
          <a:p>
            <a:pPr lvl="1"/>
            <a:r>
              <a:rPr lang="en-US" altLang="zh-CN" dirty="0"/>
              <a:t>(3) movl 0x400010, 0x800010</a:t>
            </a:r>
            <a:endParaRPr lang="zh-CN" altLang="zh-CN" dirty="0"/>
          </a:p>
          <a:p>
            <a:pPr lvl="1"/>
            <a:r>
              <a:rPr lang="en-US" altLang="zh-CN" dirty="0"/>
              <a:t>(4) movq $-4, (%rsp)</a:t>
            </a:r>
            <a:endParaRPr lang="zh-CN" altLang="zh-CN" dirty="0"/>
          </a:p>
          <a:p>
            <a:pPr lvl="1"/>
            <a:r>
              <a:rPr lang="en-US" altLang="zh-CN" dirty="0"/>
              <a:t>(5) movq $0x123456789AB, %rax</a:t>
            </a:r>
            <a:endParaRPr lang="zh-CN" altLang="zh-CN" dirty="0"/>
          </a:p>
          <a:p>
            <a:pPr lvl="1"/>
            <a:r>
              <a:rPr lang="en-US" altLang="zh-CN" dirty="0"/>
              <a:t>(6) movabsq $0x123456789AB,%rdi</a:t>
            </a:r>
            <a:endParaRPr lang="zh-CN" altLang="zh-CN" dirty="0"/>
          </a:p>
          <a:p>
            <a:pPr lvl="1"/>
            <a:r>
              <a:rPr lang="en-US" altLang="zh-CN" dirty="0"/>
              <a:t>(7)</a:t>
            </a:r>
            <a:r>
              <a:rPr lang="zh-CN" altLang="en-US" dirty="0"/>
              <a:t> </a:t>
            </a:r>
            <a:r>
              <a:rPr lang="en-US" altLang="zh-CN" dirty="0"/>
              <a:t>movabsq $0x123456789AB,16(%rcx)</a:t>
            </a:r>
            <a:endParaRPr lang="zh-CN" altLang="zh-CN" dirty="0"/>
          </a:p>
          <a:p>
            <a:pPr lvl="1"/>
            <a:r>
              <a:rPr lang="en-US" altLang="zh-CN" dirty="0"/>
              <a:t>(8) movq 8(%rsp),%rip</a:t>
            </a:r>
            <a:endParaRPr lang="zh-CN" altLang="zh-CN" dirty="0"/>
          </a:p>
          <a:p>
            <a:pPr lvl="1"/>
            <a:endParaRPr lang="zh-CN" altLang="en-US" sz="2200" dirty="0"/>
          </a:p>
        </p:txBody>
      </p:sp>
      <p:sp>
        <p:nvSpPr>
          <p:cNvPr id="5" name="内容占位符 2">
            <a:extLst>
              <a:ext uri="{FF2B5EF4-FFF2-40B4-BE49-F238E27FC236}">
                <a16:creationId xmlns:a16="http://schemas.microsoft.com/office/drawing/2014/main" id="{B24653FE-7099-4450-8E2F-B29FCC23443C}"/>
              </a:ext>
            </a:extLst>
          </p:cNvPr>
          <p:cNvSpPr txBox="1">
            <a:spLocks/>
          </p:cNvSpPr>
          <p:nvPr/>
        </p:nvSpPr>
        <p:spPr>
          <a:xfrm>
            <a:off x="5791199" y="3765581"/>
            <a:ext cx="5289756" cy="38444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ltLang="zh-CN" dirty="0"/>
              <a:t> </a:t>
            </a:r>
          </a:p>
          <a:p>
            <a:pPr lvl="1"/>
            <a:r>
              <a:rPr lang="en-US" altLang="zh-CN" dirty="0"/>
              <a:t>(1) </a:t>
            </a:r>
            <a:r>
              <a:rPr lang="zh-CN" altLang="zh-CN" dirty="0"/>
              <a:t>不正确，目的不能是立即数</a:t>
            </a:r>
            <a:endParaRPr lang="en-US" altLang="zh-CN" dirty="0"/>
          </a:p>
          <a:p>
            <a:pPr lvl="1"/>
            <a:r>
              <a:rPr lang="en-US" altLang="zh-CN" dirty="0"/>
              <a:t>(2) </a:t>
            </a:r>
            <a:r>
              <a:rPr lang="zh-CN" altLang="en-US" dirty="0"/>
              <a:t>正确</a:t>
            </a:r>
            <a:endParaRPr lang="en-US" altLang="zh-CN" dirty="0"/>
          </a:p>
          <a:p>
            <a:pPr lvl="1"/>
            <a:r>
              <a:rPr lang="en-US" altLang="zh-CN" dirty="0"/>
              <a:t>(3) </a:t>
            </a:r>
            <a:r>
              <a:rPr lang="zh-CN" altLang="zh-CN" dirty="0"/>
              <a:t>不正确，两个操作数不能同时是内存地址</a:t>
            </a:r>
            <a:endParaRPr lang="en-US" altLang="zh-CN" dirty="0"/>
          </a:p>
          <a:p>
            <a:pPr lvl="1"/>
            <a:r>
              <a:rPr lang="en-US" altLang="zh-CN" dirty="0"/>
              <a:t>(4) </a:t>
            </a:r>
            <a:r>
              <a:rPr lang="zh-CN" altLang="zh-CN" dirty="0"/>
              <a:t>正确</a:t>
            </a:r>
            <a:endParaRPr lang="en-US" altLang="zh-CN" dirty="0"/>
          </a:p>
          <a:p>
            <a:pPr lvl="1"/>
            <a:r>
              <a:rPr lang="en-US" altLang="zh-CN" dirty="0"/>
              <a:t>(5) </a:t>
            </a:r>
            <a:r>
              <a:rPr lang="zh-CN" altLang="zh-CN" dirty="0"/>
              <a:t>不正确，这里要用</a:t>
            </a:r>
            <a:r>
              <a:rPr lang="en-US" altLang="zh-CN" dirty="0"/>
              <a:t>movabsq</a:t>
            </a:r>
            <a:endParaRPr lang="zh-CN" altLang="zh-CN" dirty="0"/>
          </a:p>
          <a:p>
            <a:pPr lvl="1"/>
            <a:r>
              <a:rPr lang="en-US" altLang="zh-CN" dirty="0"/>
              <a:t>(6) </a:t>
            </a:r>
            <a:r>
              <a:rPr lang="zh-CN" altLang="zh-CN" dirty="0"/>
              <a:t>正确</a:t>
            </a:r>
          </a:p>
          <a:p>
            <a:pPr lvl="1"/>
            <a:r>
              <a:rPr lang="en-US" altLang="zh-CN" dirty="0"/>
              <a:t>(7) </a:t>
            </a:r>
            <a:r>
              <a:rPr lang="zh-CN" altLang="zh-CN" dirty="0"/>
              <a:t>不正确，</a:t>
            </a:r>
            <a:r>
              <a:rPr lang="en-US" altLang="zh-CN" dirty="0"/>
              <a:t>movabsq</a:t>
            </a:r>
            <a:r>
              <a:rPr lang="zh-CN" altLang="zh-CN" dirty="0"/>
              <a:t>的目标地址必须是整数寄存器</a:t>
            </a:r>
            <a:endParaRPr lang="en-US" altLang="zh-CN" dirty="0"/>
          </a:p>
          <a:p>
            <a:pPr lvl="1"/>
            <a:r>
              <a:rPr lang="en-US" altLang="zh-CN" dirty="0"/>
              <a:t>(8) </a:t>
            </a:r>
            <a:r>
              <a:rPr lang="zh-CN" altLang="zh-CN" dirty="0"/>
              <a:t>不正确，不能用</a:t>
            </a:r>
            <a:r>
              <a:rPr lang="en-US" altLang="zh-CN" dirty="0"/>
              <a:t>mov</a:t>
            </a:r>
            <a:r>
              <a:rPr lang="zh-CN" altLang="zh-CN" dirty="0"/>
              <a:t>向</a:t>
            </a:r>
            <a:r>
              <a:rPr lang="en-US" altLang="zh-CN" dirty="0"/>
              <a:t>%rip</a:t>
            </a:r>
            <a:r>
              <a:rPr lang="zh-CN" altLang="zh-CN" dirty="0"/>
              <a:t>中传入数据</a:t>
            </a:r>
          </a:p>
          <a:p>
            <a:pPr lvl="1"/>
            <a:endParaRPr lang="zh-CN" altLang="en-US" sz="2200" dirty="0"/>
          </a:p>
        </p:txBody>
      </p:sp>
    </p:spTree>
    <p:extLst>
      <p:ext uri="{BB962C8B-B14F-4D97-AF65-F5344CB8AC3E}">
        <p14:creationId xmlns:p14="http://schemas.microsoft.com/office/powerpoint/2010/main" val="40990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查看">
  <a:themeElements>
    <a:clrScheme name="查看">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查看">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查看">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2740</TotalTime>
  <Words>1365</Words>
  <Application>Microsoft Macintosh PowerPoint</Application>
  <PresentationFormat>宽屏</PresentationFormat>
  <Paragraphs>141</Paragraphs>
  <Slides>14</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SimHei</vt:lpstr>
      <vt:lpstr>Arial</vt:lpstr>
      <vt:lpstr>Century Schoolbook</vt:lpstr>
      <vt:lpstr>Wingdings 2</vt:lpstr>
      <vt:lpstr>查看</vt:lpstr>
      <vt:lpstr>ICS第二次小班课 10.15</vt:lpstr>
      <vt:lpstr>Contents</vt:lpstr>
      <vt:lpstr>Floating Point</vt:lpstr>
      <vt:lpstr>表示方法</vt:lpstr>
      <vt:lpstr>舍入规则与浮点运算</vt:lpstr>
      <vt:lpstr>C语言中的浮点数</vt:lpstr>
      <vt:lpstr>Machine Programming</vt:lpstr>
      <vt:lpstr>基础知识</vt:lpstr>
      <vt:lpstr>数据传送指令</vt:lpstr>
      <vt:lpstr>算术与逻辑操作</vt:lpstr>
      <vt:lpstr>条件分支与循环</vt:lpstr>
      <vt:lpstr>条件分支与循环</vt:lpstr>
      <vt:lpstr>栈与函数调用</vt:lpstr>
      <vt:lpstr>栈与函数调用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Seminar</dc:title>
  <dc:creator>Administrator</dc:creator>
  <cp:lastModifiedBy>thwfhk@163.com</cp:lastModifiedBy>
  <cp:revision>654</cp:revision>
  <dcterms:created xsi:type="dcterms:W3CDTF">2019-10-06T17:07:54Z</dcterms:created>
  <dcterms:modified xsi:type="dcterms:W3CDTF">2020-10-15T08:58:54Z</dcterms:modified>
</cp:coreProperties>
</file>