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9" r:id="rId33"/>
    <p:sldId id="290" r:id="rId34"/>
    <p:sldId id="291" r:id="rId35"/>
    <p:sldId id="292" r:id="rId36"/>
    <p:sldId id="28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1535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691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08934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529276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.jpg"/>
          <p:cNvSpPr>
            <a:spLocks noGrp="1"/>
          </p:cNvSpPr>
          <p:nvPr>
            <p:ph type="pic" sz="half" idx="13"/>
          </p:nvPr>
        </p:nvSpPr>
        <p:spPr>
          <a:xfrm>
            <a:off x="952500" y="3270250"/>
            <a:ext cx="4698686" cy="358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3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25354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882BFB7-866D-4BF8-AB09-66EE0CC0C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88458"/>
            <a:ext cx="12192000" cy="2656114"/>
          </a:xfrm>
          <a:custGeom>
            <a:avLst/>
            <a:gdLst>
              <a:gd name="connsiteX0" fmla="*/ 0 w 12192000"/>
              <a:gd name="connsiteY0" fmla="*/ 0 h 2656114"/>
              <a:gd name="connsiteX1" fmla="*/ 12192000 w 12192000"/>
              <a:gd name="connsiteY1" fmla="*/ 0 h 2656114"/>
              <a:gd name="connsiteX2" fmla="*/ 12192000 w 12192000"/>
              <a:gd name="connsiteY2" fmla="*/ 2656114 h 2656114"/>
              <a:gd name="connsiteX3" fmla="*/ 0 w 12192000"/>
              <a:gd name="connsiteY3" fmla="*/ 2656114 h 26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56114">
                <a:moveTo>
                  <a:pt x="0" y="0"/>
                </a:moveTo>
                <a:lnTo>
                  <a:pt x="12192000" y="0"/>
                </a:lnTo>
                <a:lnTo>
                  <a:pt x="12192000" y="2656114"/>
                </a:lnTo>
                <a:lnTo>
                  <a:pt x="0" y="2656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1501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23198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34816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22481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05336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97693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65948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81834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00343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EADA-2A5F-4224-9A9B-21F9F692CF8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3FB5-4700-45C0-87D3-5C863AE0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17D9-7C6D-4743-B3CE-4D34EA6D3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同步编程基础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DEEF5-37DC-4065-9BD0-0AFB984CF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1900017765 </a:t>
            </a:r>
            <a:r>
              <a:rPr lang="zh-CN" altLang="en-US"/>
              <a:t>唐静吾</a:t>
            </a:r>
          </a:p>
        </p:txBody>
      </p:sp>
    </p:spTree>
    <p:extLst>
      <p:ext uri="{BB962C8B-B14F-4D97-AF65-F5344CB8AC3E}">
        <p14:creationId xmlns:p14="http://schemas.microsoft.com/office/powerpoint/2010/main" val="1010998483"/>
      </p:ext>
    </p:extLst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9D182-FCAC-4C93-B31C-7F10517E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进度图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1A3A2A-BA36-4DF9-89E1-F1410976E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将</a:t>
                </a:r>
                <a:r>
                  <a:rPr lang="en-US" altLang="zh-CN"/>
                  <a:t>n</a:t>
                </a:r>
                <a:r>
                  <a:rPr lang="zh-CN" altLang="en-US"/>
                  <a:t>个并发线程的执行模型化为一条</a:t>
                </a:r>
                <a:r>
                  <a:rPr lang="en-US" altLang="zh-CN"/>
                  <a:t>n</a:t>
                </a:r>
                <a:r>
                  <a:rPr lang="zh-CN" altLang="en-US"/>
                  <a:t>维笛卡尔空间中的轨迹线。每条轴</a:t>
                </a:r>
                <a:r>
                  <a:rPr lang="en-US" altLang="zh-CN"/>
                  <a:t>k</a:t>
                </a:r>
                <a:r>
                  <a:rPr lang="zh-CN" altLang="en-US"/>
                  <a:t>对应于线程</a:t>
                </a:r>
                <a:r>
                  <a:rPr lang="en-US" altLang="zh-CN"/>
                  <a:t>k</a:t>
                </a:r>
                <a:r>
                  <a:rPr lang="zh-CN" altLang="en-US"/>
                  <a:t>的进度，每个点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代表线程</a:t>
                </a:r>
                <a:r>
                  <a:rPr lang="en-US" altLang="zh-CN"/>
                  <a:t>k</a:t>
                </a:r>
                <a:r>
                  <a:rPr lang="zh-CN" altLang="en-US"/>
                  <a:t>已经完成了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/>
                  <a:t>这一状态。</a:t>
                </a:r>
                <a:endParaRPr lang="en-US" altLang="zh-CN"/>
              </a:p>
              <a:p>
                <a:r>
                  <a:rPr lang="zh-CN" altLang="en-US"/>
                  <a:t>进度图将指令执行模型化为一种状态到另一种状态的转换，被一条从一点到相邻点的有向边表示。（合法转换只能向上</a:t>
                </a:r>
                <a:r>
                  <a:rPr lang="en-US" altLang="zh-CN"/>
                  <a:t>/</a:t>
                </a:r>
                <a:r>
                  <a:rPr lang="zh-CN" altLang="en-US"/>
                  <a:t>右）</a:t>
                </a:r>
                <a:endParaRPr lang="en-US" altLang="zh-CN"/>
              </a:p>
              <a:p>
                <a:r>
                  <a:rPr lang="zh-CN" altLang="en-US"/>
                  <a:t>对于线程</a:t>
                </a:r>
                <a:r>
                  <a:rPr lang="en-US" altLang="zh-CN"/>
                  <a:t>i</a:t>
                </a:r>
                <a:r>
                  <a:rPr lang="zh-CN" altLang="en-US"/>
                  <a:t>，操作共享变量</a:t>
                </a:r>
                <a:r>
                  <a:rPr lang="en-US" altLang="zh-CN"/>
                  <a:t>cnt</a:t>
                </a:r>
                <a:r>
                  <a:rPr lang="zh-CN" altLang="en-US"/>
                  <a:t>内容的指令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构成了一个关于共享变量的</a:t>
                </a:r>
                <a:r>
                  <a:rPr lang="zh-CN" altLang="en-US" b="1"/>
                  <a:t>临界区</a:t>
                </a:r>
                <a:r>
                  <a:rPr lang="zh-CN" altLang="en-US"/>
                  <a:t>，它不应该和其他进程的临界区交替进行。</a:t>
                </a:r>
                <a:endParaRPr lang="en-US" altLang="zh-CN"/>
              </a:p>
              <a:p>
                <a:r>
                  <a:rPr lang="zh-CN" altLang="en-US"/>
                  <a:t>我们想要确保每个线程在执行它的临界区中的指令时，拥有对共享变量互斥的访问，这种现象称为</a:t>
                </a:r>
                <a:r>
                  <a:rPr lang="zh-CN" altLang="en-US" b="1"/>
                  <a:t>互斥</a:t>
                </a:r>
                <a:r>
                  <a:rPr lang="zh-CN" altLang="en-US"/>
                  <a:t>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1A3A2A-BA36-4DF9-89E1-F1410976E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1026"/>
      </p:ext>
    </p:extLst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A482-304F-4CE0-970F-BAABADAB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0A9E2-1D06-488A-8506-C3F0F554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不安全区：两个临界区交集形成的状态空间区域</a:t>
            </a:r>
            <a:endParaRPr lang="en-US" altLang="zh-CN"/>
          </a:p>
          <a:p>
            <a:r>
              <a:rPr lang="zh-CN" altLang="en-US"/>
              <a:t>不安全区和与它交界的状态相毗邻，但并不包括这些状态。</a:t>
            </a:r>
            <a:endParaRPr lang="en-US" altLang="zh-CN"/>
          </a:p>
          <a:p>
            <a:r>
              <a:rPr lang="zh-CN" altLang="en-US"/>
              <a:t>安全轨迹线：绕开不安全区的轨迹线。</a:t>
            </a:r>
            <a:endParaRPr lang="en-US" altLang="zh-CN"/>
          </a:p>
          <a:p>
            <a:r>
              <a:rPr lang="zh-CN" altLang="en-US"/>
              <a:t>不安全轨迹线：接触到任何不安全区的轨迹线。</a:t>
            </a:r>
          </a:p>
        </p:txBody>
      </p:sp>
    </p:spTree>
    <p:extLst>
      <p:ext uri="{BB962C8B-B14F-4D97-AF65-F5344CB8AC3E}">
        <p14:creationId xmlns:p14="http://schemas.microsoft.com/office/powerpoint/2010/main" val="3494369643"/>
      </p:ext>
    </p:extLst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252A-0178-44C7-A9CC-58575A92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11FF-1AFD-4E8E-9AAC-2BAC05C4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EAC515-FC67-475C-9CE3-4E2A1C1F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825625"/>
            <a:ext cx="7658101" cy="44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3021"/>
      </p:ext>
    </p:extLst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FF20B-85A7-44BF-9E1D-497B063E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信号量</a:t>
            </a:r>
            <a:r>
              <a:rPr lang="en-US" altLang="zh-CN"/>
              <a:t>——</a:t>
            </a:r>
            <a:r>
              <a:rPr lang="zh-CN" altLang="en-US"/>
              <a:t>实现安全轨迹线的办法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B9F21-8350-470A-9D2B-FC0D01F7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信号量</a:t>
            </a:r>
            <a:r>
              <a:rPr lang="en-US" altLang="zh-CN"/>
              <a:t>s</a:t>
            </a:r>
            <a:r>
              <a:rPr lang="zh-CN" altLang="en-US"/>
              <a:t>是具有</a:t>
            </a:r>
            <a:r>
              <a:rPr lang="zh-CN" altLang="en-US" b="1"/>
              <a:t>非负整数值</a:t>
            </a:r>
            <a:r>
              <a:rPr lang="zh-CN" altLang="en-US"/>
              <a:t>的</a:t>
            </a:r>
            <a:r>
              <a:rPr lang="zh-CN" altLang="en-US" b="1"/>
              <a:t>全局变量</a:t>
            </a:r>
            <a:r>
              <a:rPr lang="zh-CN" altLang="en-US"/>
              <a:t>，</a:t>
            </a:r>
            <a:r>
              <a:rPr lang="zh-CN" altLang="en-US" b="1"/>
              <a:t>只能</a:t>
            </a:r>
            <a:r>
              <a:rPr lang="zh-CN" altLang="en-US"/>
              <a:t>由两种特殊的操作来处理，这两种操作被称为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P(s)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s</a:t>
            </a:r>
            <a:r>
              <a:rPr lang="zh-CN" altLang="en-US"/>
              <a:t>非零，</a:t>
            </a:r>
            <a:r>
              <a:rPr lang="en-US" altLang="zh-CN"/>
              <a:t>P</a:t>
            </a:r>
            <a:r>
              <a:rPr lang="zh-CN" altLang="en-US"/>
              <a:t>将</a:t>
            </a:r>
            <a:r>
              <a:rPr lang="en-US" altLang="zh-CN"/>
              <a:t>s</a:t>
            </a:r>
            <a:r>
              <a:rPr lang="zh-CN" altLang="en-US"/>
              <a:t>减</a:t>
            </a:r>
            <a:r>
              <a:rPr lang="en-US" altLang="zh-CN"/>
              <a:t>1</a:t>
            </a:r>
            <a:r>
              <a:rPr lang="zh-CN" altLang="en-US"/>
              <a:t>，并且立即返回。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s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，那么就挂起这个进程，直到</a:t>
            </a:r>
            <a:r>
              <a:rPr lang="en-US" altLang="zh-CN"/>
              <a:t>s</a:t>
            </a:r>
            <a:r>
              <a:rPr lang="zh-CN" altLang="en-US"/>
              <a:t>变为</a:t>
            </a:r>
            <a:r>
              <a:rPr lang="en-US" altLang="zh-CN"/>
              <a:t>0</a:t>
            </a:r>
            <a:r>
              <a:rPr lang="zh-CN" altLang="en-US"/>
              <a:t>，而一个</a:t>
            </a:r>
            <a:r>
              <a:rPr lang="en-US" altLang="zh-CN"/>
              <a:t>V</a:t>
            </a:r>
            <a:r>
              <a:rPr lang="zh-CN" altLang="en-US"/>
              <a:t>操作会重启这个线程。</a:t>
            </a:r>
            <a:endParaRPr lang="en-US" altLang="zh-CN"/>
          </a:p>
          <a:p>
            <a:pPr lvl="1"/>
            <a:r>
              <a:rPr lang="zh-CN" altLang="en-US"/>
              <a:t>在重启之后，</a:t>
            </a:r>
            <a:r>
              <a:rPr lang="en-US" altLang="zh-CN"/>
              <a:t>P</a:t>
            </a:r>
            <a:r>
              <a:rPr lang="zh-CN" altLang="en-US"/>
              <a:t>操作将</a:t>
            </a:r>
            <a:r>
              <a:rPr lang="en-US" altLang="zh-CN"/>
              <a:t>s</a:t>
            </a:r>
            <a:r>
              <a:rPr lang="zh-CN" altLang="en-US"/>
              <a:t>减</a:t>
            </a:r>
            <a:r>
              <a:rPr lang="en-US" altLang="zh-CN"/>
              <a:t>1</a:t>
            </a:r>
            <a:r>
              <a:rPr lang="zh-CN" altLang="en-US"/>
              <a:t>，并将控制返回给调用者。</a:t>
            </a:r>
            <a:endParaRPr lang="en-US" altLang="zh-CN"/>
          </a:p>
          <a:p>
            <a:r>
              <a:rPr lang="en-US" altLang="zh-CN"/>
              <a:t>V(s)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V</a:t>
            </a:r>
            <a:r>
              <a:rPr lang="zh-CN" altLang="en-US"/>
              <a:t>操作将</a:t>
            </a:r>
            <a:r>
              <a:rPr lang="en-US" altLang="zh-CN"/>
              <a:t>s</a:t>
            </a:r>
            <a:r>
              <a:rPr lang="zh-CN" altLang="en-US"/>
              <a:t>加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如果有任何线程阻塞在</a:t>
            </a:r>
            <a:r>
              <a:rPr lang="en-US" altLang="zh-CN"/>
              <a:t>P</a:t>
            </a:r>
            <a:r>
              <a:rPr lang="zh-CN" altLang="en-US"/>
              <a:t>操作等待</a:t>
            </a:r>
            <a:r>
              <a:rPr lang="en-US" altLang="zh-CN"/>
              <a:t>s</a:t>
            </a:r>
            <a:r>
              <a:rPr lang="zh-CN" altLang="en-US"/>
              <a:t>变成非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操作会重启它们之一。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838075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595AE-4EDC-4153-997B-50718DE1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BA690C-94A7-482D-A660-32D8701F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586"/>
            <a:ext cx="7742049" cy="2228090"/>
          </a:xfrm>
        </p:spPr>
      </p:pic>
    </p:spTree>
    <p:extLst>
      <p:ext uri="{BB962C8B-B14F-4D97-AF65-F5344CB8AC3E}">
        <p14:creationId xmlns:p14="http://schemas.microsoft.com/office/powerpoint/2010/main" val="1073083246"/>
      </p:ext>
    </p:extLst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96B81-61E9-47C0-B532-48E8E2EB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操作信号量的函数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A1E9-DA6A-445A-B457-6E184CD2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sem_init</a:t>
            </a:r>
            <a:r>
              <a:rPr lang="zh-CN" altLang="en-US"/>
              <a:t>函数将信号量</a:t>
            </a:r>
            <a:r>
              <a:rPr lang="en-US" altLang="zh-CN"/>
              <a:t>sem</a:t>
            </a:r>
            <a:r>
              <a:rPr lang="zh-CN" altLang="en-US"/>
              <a:t>初始化为</a:t>
            </a:r>
            <a:r>
              <a:rPr lang="en-US" altLang="zh-CN"/>
              <a:t>value</a:t>
            </a:r>
            <a:r>
              <a:rPr lang="zh-CN" altLang="en-US"/>
              <a:t>，每个信号量在使用前必须初始化。中间的参数总是</a:t>
            </a:r>
            <a:r>
              <a:rPr lang="en-US" altLang="zh-CN"/>
              <a:t>0,</a:t>
            </a:r>
            <a:r>
              <a:rPr lang="zh-CN" altLang="en-US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66B26C-4230-4DBF-A813-D3B71405F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5" y="2743200"/>
            <a:ext cx="7484346" cy="10636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918B3C-2F93-4F9C-B5BF-CC8A2024C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4" y="4572000"/>
            <a:ext cx="8799128" cy="15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00889"/>
      </p:ext>
    </p:extLst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BA9DA-DBB6-47FA-8770-C845C9E8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使用信号量来实现互斥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AEEA8-384C-4EEA-8C6B-64D85522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基本思想：将每个共享变量（或一组相关的共享变量）与一个信号量（初始为</a:t>
            </a:r>
            <a:r>
              <a:rPr lang="en-US" altLang="zh-CN"/>
              <a:t>1</a:t>
            </a:r>
            <a:r>
              <a:rPr lang="zh-CN" altLang="en-US"/>
              <a:t>）联系起来，然后用</a:t>
            </a:r>
            <a:r>
              <a:rPr lang="en-US" altLang="zh-CN"/>
              <a:t>P(s)</a:t>
            </a:r>
            <a:r>
              <a:rPr lang="zh-CN" altLang="en-US"/>
              <a:t>和</a:t>
            </a:r>
            <a:r>
              <a:rPr lang="en-US" altLang="zh-CN"/>
              <a:t>V(s)</a:t>
            </a:r>
            <a:r>
              <a:rPr lang="zh-CN" altLang="en-US"/>
              <a:t>操作将相应的临界区包围起来。</a:t>
            </a:r>
            <a:endParaRPr lang="en-US" altLang="zh-CN"/>
          </a:p>
          <a:p>
            <a:r>
              <a:rPr lang="zh-CN" altLang="en-US"/>
              <a:t>二元信息量：以这种方式保护共享变量的信号量（值总为</a:t>
            </a:r>
            <a:r>
              <a:rPr lang="en-US" altLang="zh-CN"/>
              <a:t>0/1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互斥锁：以提供互斥为目的的二元信号量。</a:t>
            </a:r>
            <a:endParaRPr lang="en-US" altLang="zh-CN"/>
          </a:p>
          <a:p>
            <a:r>
              <a:rPr lang="zh-CN" altLang="en-US"/>
              <a:t>加锁：在一个互斥锁上执行</a:t>
            </a:r>
            <a:r>
              <a:rPr lang="en-US" altLang="zh-CN"/>
              <a:t>P</a:t>
            </a:r>
            <a:r>
              <a:rPr lang="zh-CN" altLang="en-US"/>
              <a:t>操作。</a:t>
            </a:r>
            <a:endParaRPr lang="en-US" altLang="zh-CN"/>
          </a:p>
          <a:p>
            <a:r>
              <a:rPr lang="zh-CN" altLang="en-US"/>
              <a:t>解锁：在一个互斥锁上执行</a:t>
            </a:r>
            <a:r>
              <a:rPr lang="en-US" altLang="zh-CN"/>
              <a:t>V</a:t>
            </a:r>
            <a:r>
              <a:rPr lang="zh-CN" altLang="en-US"/>
              <a:t>操作。</a:t>
            </a:r>
            <a:endParaRPr lang="en-US" altLang="zh-CN"/>
          </a:p>
          <a:p>
            <a:r>
              <a:rPr lang="zh-CN" altLang="en-US"/>
              <a:t>对一个互斥锁加了锁但是还没有解锁的线程称为</a:t>
            </a:r>
            <a:r>
              <a:rPr lang="zh-CN" altLang="en-US" b="1"/>
              <a:t>占用</a:t>
            </a:r>
            <a:r>
              <a:rPr lang="zh-CN" altLang="en-US"/>
              <a:t>这个互斥锁。</a:t>
            </a:r>
            <a:endParaRPr lang="en-US" altLang="zh-CN"/>
          </a:p>
          <a:p>
            <a:r>
              <a:rPr lang="zh-CN" altLang="en-US"/>
              <a:t>计数信号量：一个被用作一组可用资源的计数器的信号量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08038"/>
      </p:ext>
    </p:extLst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18BA2-5163-4331-AF94-BB78CB29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具体实现方法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9D3686-420C-4FF4-9B94-568198AF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17835"/>
            <a:ext cx="6133899" cy="9084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4FA7DA-D58D-4C6A-97FB-341208D56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9245"/>
            <a:ext cx="5527763" cy="1767657"/>
          </a:xfrm>
          <a:prstGeom prst="rect">
            <a:avLst/>
          </a:prstGeom>
        </p:spPr>
      </p:pic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828E3AF8-3440-4744-8DA9-1FCB7817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41" y="2017835"/>
            <a:ext cx="3727642" cy="3740342"/>
          </a:xfrm>
        </p:spPr>
      </p:pic>
    </p:spTree>
    <p:extLst>
      <p:ext uri="{BB962C8B-B14F-4D97-AF65-F5344CB8AC3E}">
        <p14:creationId xmlns:p14="http://schemas.microsoft.com/office/powerpoint/2010/main" val="3776689447"/>
      </p:ext>
    </p:extLst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E12C9-4D01-4703-8F96-9DF6BCE2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如何让速度更快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E65C063-C3A0-4085-99AD-C4DAC000C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15" y="1690688"/>
            <a:ext cx="7085169" cy="4564201"/>
          </a:xfrm>
        </p:spPr>
      </p:pic>
    </p:spTree>
    <p:extLst>
      <p:ext uri="{BB962C8B-B14F-4D97-AF65-F5344CB8AC3E}">
        <p14:creationId xmlns:p14="http://schemas.microsoft.com/office/powerpoint/2010/main" val="930051232"/>
      </p:ext>
    </p:extLst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D661F-B4FA-4C8C-9B49-6F871EC8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利用信号量来调度共享资源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03484-8805-4079-95E3-5C663593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主要思想：一个线程用信号量操作来通知另一个线程，程序状态中的某个条件已经为真了。</a:t>
            </a:r>
            <a:endParaRPr lang="en-US" altLang="zh-CN"/>
          </a:p>
          <a:p>
            <a:r>
              <a:rPr lang="zh-CN" altLang="en-US"/>
              <a:t>例子：</a:t>
            </a:r>
            <a:r>
              <a:rPr lang="en-US" altLang="zh-CN"/>
              <a:t>1. </a:t>
            </a:r>
            <a:r>
              <a:rPr lang="zh-CN" altLang="en-US"/>
              <a:t>生产者</a:t>
            </a:r>
            <a:r>
              <a:rPr lang="en-US" altLang="zh-CN"/>
              <a:t>-</a:t>
            </a:r>
            <a:r>
              <a:rPr lang="zh-CN" altLang="en-US"/>
              <a:t>消费者问题。</a:t>
            </a:r>
          </a:p>
        </p:txBody>
      </p:sp>
    </p:spTree>
    <p:extLst>
      <p:ext uri="{BB962C8B-B14F-4D97-AF65-F5344CB8AC3E}">
        <p14:creationId xmlns:p14="http://schemas.microsoft.com/office/powerpoint/2010/main" val="1003338534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EA02-6BB9-40BA-AE45-EF628366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共享变量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E3298-5278-4AC4-9AED-B93B3C12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定义：我们说一个变量</a:t>
            </a:r>
            <a:r>
              <a:rPr lang="en-US" altLang="zh-CN"/>
              <a:t>v</a:t>
            </a:r>
            <a:r>
              <a:rPr lang="zh-CN" altLang="en-US"/>
              <a:t>是共享的，当且仅当它的</a:t>
            </a:r>
            <a:r>
              <a:rPr lang="zh-CN" altLang="en-US" b="1"/>
              <a:t>一个实例</a:t>
            </a:r>
            <a:r>
              <a:rPr lang="zh-CN" altLang="en-US"/>
              <a:t>被</a:t>
            </a:r>
            <a:r>
              <a:rPr lang="zh-CN" altLang="en-US" b="1"/>
              <a:t>一个以上</a:t>
            </a:r>
            <a:r>
              <a:rPr lang="zh-CN" altLang="en-US"/>
              <a:t>的线程使用。</a:t>
            </a:r>
            <a:endParaRPr lang="en-US" altLang="zh-CN"/>
          </a:p>
          <a:p>
            <a:r>
              <a:rPr lang="zh-CN" altLang="en-US"/>
              <a:t>“只看结果”</a:t>
            </a:r>
            <a:endParaRPr lang="en-US" altLang="zh-CN"/>
          </a:p>
          <a:p>
            <a:r>
              <a:rPr lang="zh-CN" altLang="en-US"/>
              <a:t>回顾线程：每个线程都有它独立的线程上下文，包括</a:t>
            </a:r>
            <a:r>
              <a:rPr lang="zh-CN" altLang="en-US" b="1"/>
              <a:t>线程</a:t>
            </a:r>
            <a:r>
              <a:rPr lang="en-US" altLang="zh-CN" b="1"/>
              <a:t>ID</a:t>
            </a:r>
            <a:r>
              <a:rPr lang="zh-CN" altLang="en-US" b="1"/>
              <a:t>、栈、栈指针、程序计数器、条件码和通用目的寄存器</a:t>
            </a:r>
            <a:r>
              <a:rPr lang="zh-CN" altLang="en-US"/>
              <a:t>值。</a:t>
            </a:r>
            <a:endParaRPr lang="en-US" altLang="zh-CN"/>
          </a:p>
          <a:p>
            <a:r>
              <a:rPr lang="zh-CN" altLang="en-US"/>
              <a:t>每个线程和其他线程共享进程上下文的剩余部分，包括整个用户虚拟地址空间：只读文本（代码）、读写数据、堆以及所有的共享代码库区域组成的，也共享打开文件的集合。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681773"/>
      </p:ext>
    </p:extLst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C2C8E-4560-4B41-A2D0-ED38E158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生产者</a:t>
            </a:r>
            <a:r>
              <a:rPr lang="en-US" altLang="zh-CN"/>
              <a:t>-</a:t>
            </a:r>
            <a:r>
              <a:rPr lang="zh-CN" altLang="en-US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51361-3D1D-4DEC-85DC-56EDE437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4737"/>
            <a:ext cx="10515600" cy="2562225"/>
          </a:xfrm>
        </p:spPr>
        <p:txBody>
          <a:bodyPr/>
          <a:lstStyle/>
          <a:p>
            <a:r>
              <a:rPr lang="zh-CN" altLang="en-US"/>
              <a:t>生产者和消费者线程共享一个有</a:t>
            </a:r>
            <a:r>
              <a:rPr lang="en-US" altLang="zh-CN"/>
              <a:t>n</a:t>
            </a:r>
            <a:r>
              <a:rPr lang="zh-CN" altLang="en-US"/>
              <a:t>个槽的有限缓冲区。</a:t>
            </a:r>
            <a:endParaRPr lang="en-US" altLang="zh-CN"/>
          </a:p>
          <a:p>
            <a:r>
              <a:rPr lang="zh-CN" altLang="en-US"/>
              <a:t>生产者线程反复地生成新的项目，并把它们插入到缓冲区中。</a:t>
            </a:r>
            <a:endParaRPr lang="en-US" altLang="zh-CN"/>
          </a:p>
          <a:p>
            <a:r>
              <a:rPr lang="zh-CN" altLang="en-US"/>
              <a:t>消费者线程不断地从缓冲区中取出这些项目，然后消费它们。</a:t>
            </a:r>
            <a:endParaRPr lang="en-US" altLang="zh-CN"/>
          </a:p>
          <a:p>
            <a:r>
              <a:rPr lang="zh-CN" altLang="en-US"/>
              <a:t>例子：多媒体系统中，生产者编码视频帧，消费者解码并在屏幕上呈现；生产者把鼠标键盘事件插入缓冲区，消费者取出并显示。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A35D5B-DF41-441D-B261-45C6AD46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15" y="2078012"/>
            <a:ext cx="6298982" cy="13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066"/>
      </p:ext>
    </p:extLst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3BB3-6E68-4F10-8B94-D15C932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缓冲区大小为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FD4FE-56ED-4E0F-861A-622F765B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BF18C-455A-4447-9FB4-5C4621B1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9805"/>
            <a:ext cx="3518081" cy="24829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828EC6-8ED6-4FC3-8AD3-7A64F41D9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01" y="2400301"/>
            <a:ext cx="6646383" cy="34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8661"/>
      </p:ext>
    </p:extLst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1328-11A8-46D7-BC1D-4DA98092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缓冲区大小为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127D1-A4B9-42EB-91B0-6396AF70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5414963"/>
            <a:ext cx="10367962" cy="762000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即使是缓冲区大小为</a:t>
            </a:r>
            <a:r>
              <a:rPr lang="en-US" altLang="zh-CN"/>
              <a:t>1</a:t>
            </a:r>
            <a:r>
              <a:rPr lang="zh-CN" altLang="en-US"/>
              <a:t>时仍然需要两个信号量（</a:t>
            </a:r>
            <a:r>
              <a:rPr lang="en-US" altLang="zh-CN"/>
              <a:t>producer</a:t>
            </a:r>
            <a:r>
              <a:rPr lang="zh-CN" altLang="en-US"/>
              <a:t>和</a:t>
            </a:r>
            <a:r>
              <a:rPr lang="en-US" altLang="zh-CN"/>
              <a:t>consumer</a:t>
            </a:r>
            <a:r>
              <a:rPr lang="zh-CN" altLang="en-US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6B21DC-7039-4633-A4E7-E143C11C1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1508675"/>
            <a:ext cx="7515793" cy="39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56154"/>
      </p:ext>
    </p:extLst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412E0-604C-4ADC-BCA3-A0C1F69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缓冲区大小为</a:t>
            </a:r>
            <a:r>
              <a:rPr lang="en-US" altLang="zh-CN"/>
              <a:t>n</a:t>
            </a:r>
            <a:r>
              <a:rPr lang="zh-CN" altLang="en-US"/>
              <a:t>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75B8-E746-4CDC-A3C1-DB681F8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使用一个叫做</a:t>
            </a:r>
            <a:r>
              <a:rPr lang="en-US" altLang="zh-CN"/>
              <a:t>SBUF</a:t>
            </a:r>
            <a:r>
              <a:rPr lang="zh-CN" altLang="en-US"/>
              <a:t>的包。</a:t>
            </a:r>
            <a:endParaRPr lang="en-US" altLang="zh-CN"/>
          </a:p>
          <a:p>
            <a:r>
              <a:rPr lang="zh-CN" altLang="en-US"/>
              <a:t>循环缓冲区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69B97-D8C2-4070-B9C6-AAEC1245E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4" y="2828926"/>
            <a:ext cx="7966525" cy="26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5994"/>
      </p:ext>
    </p:extLst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16909-C583-4D94-B88B-01A1E514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缓冲区示例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04CB4E-A6FB-42F3-8185-A6E6A963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7" y="1959659"/>
            <a:ext cx="5562886" cy="425471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7016EA-115B-4444-B812-AE4B27E56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50" y="1959659"/>
            <a:ext cx="3125088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0900"/>
      </p:ext>
    </p:extLst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7284F-4114-4BF5-9FF0-7047DEA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4F539-B2CC-42E7-89C1-6F4A8A96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front</a:t>
            </a:r>
            <a:r>
              <a:rPr lang="zh-CN" altLang="en-US"/>
              <a:t>和</a:t>
            </a:r>
            <a:r>
              <a:rPr lang="en-US" altLang="zh-CN"/>
              <a:t>rear</a:t>
            </a:r>
            <a:r>
              <a:rPr lang="zh-CN" altLang="en-US"/>
              <a:t>索引值记录该数组中第一项和最后一项</a:t>
            </a:r>
            <a:endParaRPr lang="en-US" altLang="zh-CN"/>
          </a:p>
          <a:p>
            <a:r>
              <a:rPr lang="en-US" altLang="zh-CN"/>
              <a:t>mutex</a:t>
            </a:r>
            <a:r>
              <a:rPr lang="zh-CN" altLang="en-US"/>
              <a:t>信号量：提供互斥的缓冲区访问</a:t>
            </a:r>
            <a:endParaRPr lang="en-US" altLang="zh-CN"/>
          </a:p>
          <a:p>
            <a:r>
              <a:rPr lang="en-US" altLang="zh-CN"/>
              <a:t>slots</a:t>
            </a:r>
            <a:r>
              <a:rPr lang="zh-CN" altLang="en-US"/>
              <a:t>：记录空槽位</a:t>
            </a:r>
            <a:endParaRPr lang="en-US" altLang="zh-CN"/>
          </a:p>
          <a:p>
            <a:r>
              <a:rPr lang="en-US" altLang="zh-CN"/>
              <a:t>items</a:t>
            </a:r>
            <a:r>
              <a:rPr lang="zh-CN" altLang="en-US"/>
              <a:t>：记录可用项目的数量</a:t>
            </a:r>
          </a:p>
        </p:txBody>
      </p:sp>
    </p:spTree>
    <p:extLst>
      <p:ext uri="{BB962C8B-B14F-4D97-AF65-F5344CB8AC3E}">
        <p14:creationId xmlns:p14="http://schemas.microsoft.com/office/powerpoint/2010/main" val="1425705631"/>
      </p:ext>
    </p:extLst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57DB-F7E3-4B6F-AE3D-1B55D2A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SBUF</a:t>
            </a:r>
            <a:r>
              <a:rPr lang="zh-CN" altLang="en-US"/>
              <a:t>函数的实现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C9802-E600-469C-9261-C1827B15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4763"/>
            <a:ext cx="10515600" cy="23622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sbuf_init</a:t>
            </a:r>
            <a:r>
              <a:rPr lang="zh-CN" altLang="en-US"/>
              <a:t>为缓冲区分配堆内存，设置缓冲区为空，为三个信号量赋值。</a:t>
            </a:r>
            <a:endParaRPr lang="en-US" altLang="zh-CN"/>
          </a:p>
          <a:p>
            <a:r>
              <a:rPr lang="en-US" altLang="zh-CN"/>
              <a:t>sbuf_deinit</a:t>
            </a:r>
            <a:r>
              <a:rPr lang="zh-CN" altLang="en-US"/>
              <a:t>是在使用完后释放缓冲区。</a:t>
            </a:r>
            <a:endParaRPr lang="en-US" altLang="zh-CN"/>
          </a:p>
          <a:p>
            <a:r>
              <a:rPr lang="en-US" altLang="zh-CN"/>
              <a:t>sbuf_insert</a:t>
            </a:r>
            <a:r>
              <a:rPr lang="zh-CN" altLang="en-US"/>
              <a:t>等待一个可用槽位，对互斥锁加锁，添加项目，解锁，宣布新项目可用</a:t>
            </a:r>
            <a:endParaRPr lang="en-US" altLang="zh-CN"/>
          </a:p>
          <a:p>
            <a:r>
              <a:rPr lang="en-US" altLang="zh-CN"/>
              <a:t>sbuf_remove</a:t>
            </a:r>
            <a:r>
              <a:rPr lang="zh-CN" altLang="en-US"/>
              <a:t>与前者对称。加锁，取项目，解锁，宣布新槽位可用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67BB33-7278-46F0-913B-53F25836E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07" y="1919267"/>
            <a:ext cx="7115641" cy="15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59391"/>
      </p:ext>
    </p:extLst>
  </p:cSld>
  <p:clrMapOvr>
    <a:masterClrMapping/>
  </p:clrMapOvr>
  <p:transition spd="slow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08A9D-B611-4DFD-AFD7-828D3B29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具体代码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D9006-400F-49F7-9211-2933B4A4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180BB-6565-400E-BA49-9181B8F9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911350"/>
            <a:ext cx="91916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2797"/>
      </p:ext>
    </p:extLst>
  </p:cSld>
  <p:clrMapOvr>
    <a:masterClrMapping/>
  </p:clrMapOvr>
  <p:transition spd="slow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67363-BB9D-4DC0-9307-BE89C6A1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具体代码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B66B7-4C83-4AD8-9C61-5D6FA31B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7854C-3769-490F-B93C-B004CADB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843087"/>
            <a:ext cx="8410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0803"/>
      </p:ext>
    </p:extLst>
  </p:cSld>
  <p:clrMapOvr>
    <a:masterClrMapping/>
  </p:clrMapOvr>
  <p:transition spd="slow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6FDC-4BAA-4B93-A42F-817A6EDA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具体代码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59323-29D8-48B3-AF93-C5FA86C1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544C3-96E1-4558-A7D0-E51112F0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05844"/>
            <a:ext cx="8839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34870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A37F-45D1-4E9F-941B-F2BDF1F7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AFD5F-F068-402D-83A2-5F6B8928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线程对其他线程不设防，一个线程可以读写其他线程栈的任何部分（但不可以读寄存器）</a:t>
            </a:r>
            <a:endParaRPr lang="en-US" altLang="zh-CN"/>
          </a:p>
          <a:p>
            <a:r>
              <a:rPr lang="zh-CN" altLang="en-US"/>
              <a:t>这是概念上模型和操作上的不匹配</a:t>
            </a:r>
          </a:p>
        </p:txBody>
      </p:sp>
    </p:spTree>
    <p:extLst>
      <p:ext uri="{BB962C8B-B14F-4D97-AF65-F5344CB8AC3E}">
        <p14:creationId xmlns:p14="http://schemas.microsoft.com/office/powerpoint/2010/main" val="2896801492"/>
      </p:ext>
    </p:extLst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5BAE4-E17A-4DF8-9346-4CA7217B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EFEF1-BD20-42F8-A1D7-2105BAA6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7938E8-5EF4-40B4-98D2-4EBB2196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065"/>
            <a:ext cx="10777537" cy="23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0889"/>
      </p:ext>
    </p:extLst>
  </p:cSld>
  <p:clrMapOvr>
    <a:masterClrMapping/>
  </p:clrMapOvr>
  <p:transition spd="slow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5BAE4-E17A-4DF8-9346-4CA7217B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EFEF1-BD20-42F8-A1D7-2105BAA6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7938E8-5EF4-40B4-98D2-4EBB2196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777537" cy="2323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C7B204-CFED-4B5B-8A3D-AE1A6CADF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3839"/>
            <a:ext cx="11045530" cy="18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35733"/>
      </p:ext>
    </p:extLst>
  </p:cSld>
  <p:clrMapOvr>
    <a:masterClrMapping/>
  </p:clrMapOvr>
  <p:transition spd="slow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9CD1-A8A9-48B1-A7D1-A962A1F8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往年题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409EB-6191-4DF5-A315-533B58D1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，堆不是。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159F7D-4980-4640-BC32-031E8753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718"/>
            <a:ext cx="5791498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022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7633A-149B-48B7-B640-89BA8E70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往年题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58CD5-78F4-4B3A-B70A-41A1A53A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5674899"/>
            <a:ext cx="10515600" cy="607436"/>
          </a:xfrm>
        </p:spPr>
        <p:txBody>
          <a:bodyPr/>
          <a:lstStyle/>
          <a:p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68364C-7603-4E79-8501-1E0C34718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8109"/>
            <a:ext cx="4939146" cy="43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92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7633A-149B-48B7-B640-89BA8E70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往年题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58CD5-78F4-4B3A-B70A-41A1A53A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510" y="3319626"/>
            <a:ext cx="10515600" cy="607436"/>
          </a:xfrm>
        </p:spPr>
        <p:txBody>
          <a:bodyPr/>
          <a:lstStyle/>
          <a:p>
            <a:r>
              <a:rPr lang="en-US" altLang="zh-CN"/>
              <a:t>D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A231AE-4CA8-40F9-8E58-18B875BDC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6"/>
          <a:stretch/>
        </p:blipFill>
        <p:spPr>
          <a:xfrm>
            <a:off x="4629873" y="-537633"/>
            <a:ext cx="6723927" cy="73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002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7633A-149B-48B7-B640-89BA8E70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往年题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365BDF-A0B0-42BD-9D69-FCC0287F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852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A94299-3F76-4803-9764-79549A8D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58" y="265190"/>
            <a:ext cx="6178527" cy="24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11238"/>
      </p:ext>
    </p:extLst>
  </p:cSld>
  <p:clrMapOvr>
    <a:masterClrMapping/>
  </p:clrMapOvr>
  <p:transition spd="slow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B254-FE6B-498D-B386-FBFDBB0E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6539F-0960-48B6-A732-6F76978F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谢谢大家！期末加油！！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F5ADB-30D3-4B70-901C-7683C6AD7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097088"/>
            <a:ext cx="4395787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13647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B7471-AC39-482F-96C9-154C90BF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将变量映射到内存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F8EEB-DD41-4C8F-9F84-DCEACEF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全局变量：虚拟内存的读写区域仅包含每个全局变量的一个实例，任何线程都可引用。</a:t>
            </a:r>
            <a:endParaRPr lang="en-US" altLang="zh-CN"/>
          </a:p>
          <a:p>
            <a:r>
              <a:rPr lang="zh-CN" altLang="en-US"/>
              <a:t>本地自动变量：每个栈都包含它自己的所有本地自动变量的实例。</a:t>
            </a:r>
            <a:endParaRPr lang="en-US" altLang="zh-CN"/>
          </a:p>
          <a:p>
            <a:r>
              <a:rPr lang="zh-CN" altLang="en-US"/>
              <a:t>本地静态变量：和全局变量相同。</a:t>
            </a:r>
          </a:p>
        </p:txBody>
      </p:sp>
    </p:spTree>
    <p:extLst>
      <p:ext uri="{BB962C8B-B14F-4D97-AF65-F5344CB8AC3E}">
        <p14:creationId xmlns:p14="http://schemas.microsoft.com/office/powerpoint/2010/main" val="3566246548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9E31C-74DA-4DB4-9A16-FE8FA49B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2ECEAC-65FE-45AE-99A0-90155191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1" y="901570"/>
            <a:ext cx="393866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FEBA10-543C-4283-AA6B-5D0125450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1570"/>
            <a:ext cx="4946904" cy="2527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294CD8-0ADB-4C38-B9FF-7C556A95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2" y="3576501"/>
            <a:ext cx="6966308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36948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88029-CA7E-47AF-8D13-58498B2C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A18397-E604-423C-B957-DF95792D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0" y="1976399"/>
            <a:ext cx="10318699" cy="69930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AD2AA0-DC51-4284-B4A5-C7D91A39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50" y="2893888"/>
            <a:ext cx="10318698" cy="4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15097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BDD12-75DF-4FC9-BCD0-8C1CACF9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用信号量同步编程</a:t>
            </a:r>
            <a:r>
              <a:rPr lang="en-US" altLang="zh-CN"/>
              <a:t>——</a:t>
            </a:r>
            <a:r>
              <a:rPr lang="zh-CN" altLang="en-US"/>
              <a:t>一个示例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F1161-DB30-4121-87CE-8E70F145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3F032-7AFB-47A9-AB07-3207A0A0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690688"/>
            <a:ext cx="776911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11198"/>
      </p:ext>
    </p:extLst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F327-23CE-4F36-9598-4964975B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用信号量同步编程</a:t>
            </a:r>
            <a:r>
              <a:rPr lang="en-US" altLang="zh-CN"/>
              <a:t>——</a:t>
            </a:r>
            <a:r>
              <a:rPr lang="zh-CN" altLang="en-US"/>
              <a:t>一个示例（续）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1E7F1BA-28CB-4FF2-99D1-94A6929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438" y="1825625"/>
            <a:ext cx="4424362" cy="4351338"/>
          </a:xfrm>
        </p:spPr>
        <p:txBody>
          <a:bodyPr/>
          <a:lstStyle/>
          <a:p>
            <a:r>
              <a:rPr lang="zh-CN" altLang="en-US"/>
              <a:t>并发执行了两个线程指令的某种全序，但只有一些会产生正确结果。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990B2CB-C7E7-4AA6-A941-571C678C8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7" y="1690688"/>
            <a:ext cx="6394779" cy="43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31002"/>
      </p:ext>
    </p:extLst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5211-AF71-4713-AE2D-D7CEB255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正确的顺序和错误的顺序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F9C9-6997-470F-8E3F-C2BACBF9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5FC32-320D-4EAA-8888-27708082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600325"/>
            <a:ext cx="5220149" cy="33016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FA1F2D-0E5D-4702-AFF8-9C04AD52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565" y="2600325"/>
            <a:ext cx="5299235" cy="33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784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北大夏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北大夏季" id="{4626477B-7946-4864-BED2-BFD1707FC575}" vid="{12E78C52-FB2E-49D8-AF2B-4CBDBB04EB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北大夏季</Template>
  <TotalTime>176</TotalTime>
  <Words>1141</Words>
  <Application>Microsoft Macintosh PowerPoint</Application>
  <PresentationFormat>宽屏</PresentationFormat>
  <Paragraphs>82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北大夏季</vt:lpstr>
      <vt:lpstr>同步编程基础</vt:lpstr>
      <vt:lpstr>共享变量</vt:lpstr>
      <vt:lpstr>PowerPoint 演示文稿</vt:lpstr>
      <vt:lpstr>将变量映射到内存</vt:lpstr>
      <vt:lpstr>PowerPoint 演示文稿</vt:lpstr>
      <vt:lpstr>PowerPoint 演示文稿</vt:lpstr>
      <vt:lpstr>用信号量同步编程——一个示例</vt:lpstr>
      <vt:lpstr>用信号量同步编程——一个示例（续）</vt:lpstr>
      <vt:lpstr>正确的顺序和错误的顺序</vt:lpstr>
      <vt:lpstr>进度图</vt:lpstr>
      <vt:lpstr>PowerPoint 演示文稿</vt:lpstr>
      <vt:lpstr>PowerPoint 演示文稿</vt:lpstr>
      <vt:lpstr>信号量——实现安全轨迹线的办法</vt:lpstr>
      <vt:lpstr>PowerPoint 演示文稿</vt:lpstr>
      <vt:lpstr>操作信号量的函数</vt:lpstr>
      <vt:lpstr>使用信号量来实现互斥</vt:lpstr>
      <vt:lpstr>具体实现方法</vt:lpstr>
      <vt:lpstr>如何让速度更快</vt:lpstr>
      <vt:lpstr>利用信号量来调度共享资源</vt:lpstr>
      <vt:lpstr>生产者-消费者问题</vt:lpstr>
      <vt:lpstr>缓冲区大小为1</vt:lpstr>
      <vt:lpstr>缓冲区大小为1</vt:lpstr>
      <vt:lpstr>缓冲区大小为n时</vt:lpstr>
      <vt:lpstr>缓冲区示例</vt:lpstr>
      <vt:lpstr>PowerPoint 演示文稿</vt:lpstr>
      <vt:lpstr>SBUF函数的实现</vt:lpstr>
      <vt:lpstr>具体代码</vt:lpstr>
      <vt:lpstr>具体代码</vt:lpstr>
      <vt:lpstr>具体代码</vt:lpstr>
      <vt:lpstr>PowerPoint 演示文稿</vt:lpstr>
      <vt:lpstr>PowerPoint 演示文稿</vt:lpstr>
      <vt:lpstr>往年题</vt:lpstr>
      <vt:lpstr>往年题</vt:lpstr>
      <vt:lpstr>往年题</vt:lpstr>
      <vt:lpstr>往年题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同步编程基础</dc:title>
  <dc:creator>tang jingwu</dc:creator>
  <cp:lastModifiedBy>thwfhk@163.com</cp:lastModifiedBy>
  <cp:revision>15</cp:revision>
  <dcterms:created xsi:type="dcterms:W3CDTF">2020-12-31T06:03:26Z</dcterms:created>
  <dcterms:modified xsi:type="dcterms:W3CDTF">2020-12-31T11:30:45Z</dcterms:modified>
</cp:coreProperties>
</file>