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5" r:id="rId7"/>
    <p:sldId id="263" r:id="rId8"/>
    <p:sldId id="267" r:id="rId9"/>
    <p:sldId id="264" r:id="rId10"/>
    <p:sldId id="268" r:id="rId11"/>
    <p:sldId id="269" r:id="rId12"/>
    <p:sldId id="270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1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8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4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586D7A-DBC0-4F58-BECA-C1A3687398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6ABC36-A959-4F35-B195-ECDFB1ECB5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B5F-DD1C-45F4-B3CB-94BE3912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MALLOC 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5407E3-C09E-471C-8430-016601E1F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周可行</a:t>
            </a:r>
            <a:endParaRPr lang="en-US" altLang="zh-CN" dirty="0"/>
          </a:p>
          <a:p>
            <a:r>
              <a:rPr lang="en-US" altLang="zh-CN" dirty="0"/>
              <a:t>KEKE_046@pku.edu.cn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1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9CB0F38-8453-4DB5-A661-32EB6F71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78" y="0"/>
            <a:ext cx="3559629" cy="23730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29EAFF-70BA-4A2A-BBCA-4A7F8152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分离适配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3789D-9132-4C6E-83E3-B0F19336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zh-CN" altLang="en-US" dirty="0"/>
              <a:t>对不同的大小，维护不同的表头（相当于桶排序）</a:t>
            </a:r>
            <a:endParaRPr lang="en-US" altLang="zh-CN" dirty="0"/>
          </a:p>
          <a:p>
            <a:pPr lvl="1"/>
            <a:r>
              <a:rPr lang="zh-CN" altLang="en-US" dirty="0"/>
              <a:t>但如果找不到适配块，仍然需要大量的时间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压位：</a:t>
            </a:r>
            <a:endParaRPr lang="en-US" altLang="zh-CN" dirty="0"/>
          </a:p>
          <a:p>
            <a:pPr lvl="1"/>
            <a:r>
              <a:rPr lang="zh-CN" altLang="en-US" dirty="0"/>
              <a:t>注意到内存是</a:t>
            </a:r>
            <a:r>
              <a:rPr lang="en-US" altLang="zh-CN" dirty="0"/>
              <a:t>8</a:t>
            </a:r>
            <a:r>
              <a:rPr lang="zh-CN" altLang="en-US" dirty="0"/>
              <a:t>对齐的，块的大小必须是</a:t>
            </a:r>
            <a:r>
              <a:rPr lang="en-US" altLang="zh-CN" dirty="0"/>
              <a:t>8</a:t>
            </a:r>
            <a:r>
              <a:rPr lang="zh-CN" altLang="en-US" dirty="0"/>
              <a:t>的倍数</a:t>
            </a:r>
            <a:endParaRPr lang="en-US" altLang="zh-CN" dirty="0"/>
          </a:p>
          <a:p>
            <a:pPr lvl="1"/>
            <a:r>
              <a:rPr lang="zh-CN" altLang="en-US" dirty="0"/>
              <a:t>约</a:t>
            </a:r>
            <a:r>
              <a:rPr lang="en-US" altLang="zh-CN" dirty="0"/>
              <a:t>85%</a:t>
            </a:r>
            <a:r>
              <a:rPr lang="zh-CN" altLang="en-US" dirty="0"/>
              <a:t>内存访问在</a:t>
            </a:r>
            <a:r>
              <a:rPr lang="en-US" altLang="zh-CN" dirty="0"/>
              <a:t>1k</a:t>
            </a:r>
            <a:r>
              <a:rPr lang="zh-CN" altLang="en-US" dirty="0"/>
              <a:t>内，但</a:t>
            </a:r>
            <a:r>
              <a:rPr lang="en-US" altLang="zh-CN" dirty="0"/>
              <a:t>1k</a:t>
            </a:r>
            <a:r>
              <a:rPr lang="zh-CN" altLang="en-US" dirty="0"/>
              <a:t>内只有</a:t>
            </a:r>
            <a:r>
              <a:rPr lang="en-US" altLang="zh-CN" dirty="0"/>
              <a:t>1k/8=128</a:t>
            </a:r>
            <a:r>
              <a:rPr lang="zh-CN" altLang="en-US" dirty="0"/>
              <a:t>种不同的大小</a:t>
            </a:r>
            <a:endParaRPr lang="en-US" altLang="zh-CN" dirty="0"/>
          </a:p>
          <a:p>
            <a:pPr lvl="1"/>
            <a:r>
              <a:rPr lang="zh-CN" altLang="en-US" dirty="0"/>
              <a:t>每个大小开一个桶，用</a:t>
            </a:r>
            <a:r>
              <a:rPr lang="en-US" altLang="zh-CN" dirty="0" err="1"/>
              <a:t>bitset</a:t>
            </a:r>
            <a:r>
              <a:rPr lang="zh-CN" altLang="en-US" dirty="0"/>
              <a:t>适配</a:t>
            </a:r>
            <a:r>
              <a:rPr lang="en-US" altLang="zh-CN" dirty="0"/>
              <a:t>__</a:t>
            </a:r>
            <a:r>
              <a:rPr lang="en-US" altLang="zh-CN" dirty="0" err="1"/>
              <a:t>builtin_ctzll</a:t>
            </a:r>
            <a:r>
              <a:rPr lang="zh-CN" altLang="en-US" dirty="0"/>
              <a:t>，</a:t>
            </a:r>
            <a:r>
              <a:rPr lang="en-US" altLang="zh-CN"/>
              <a:t>O(1)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大小大于</a:t>
            </a:r>
            <a:r>
              <a:rPr lang="en-US" altLang="zh-CN" dirty="0"/>
              <a:t>1k</a:t>
            </a:r>
            <a:r>
              <a:rPr lang="zh-CN" altLang="en-US" dirty="0"/>
              <a:t>的，</a:t>
            </a:r>
            <a:r>
              <a:rPr lang="en-US" altLang="zh-CN" dirty="0"/>
              <a:t>size</a:t>
            </a:r>
            <a:r>
              <a:rPr lang="zh-CN" altLang="en-US" dirty="0"/>
              <a:t>的分布是稀疏的，用桶会很浪费。</a:t>
            </a:r>
            <a:endParaRPr lang="en-US" altLang="zh-CN" dirty="0"/>
          </a:p>
          <a:p>
            <a:pPr lvl="1"/>
            <a:r>
              <a:rPr lang="zh-CN" altLang="en-US" dirty="0"/>
              <a:t>用一个链表全部存起来就可以了。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9331CD-21FE-45CB-A4F4-1D9037C79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69" y="-9545"/>
            <a:ext cx="3559631" cy="23730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4804CB-D253-4CE8-80D0-E819C0027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33" y="2363542"/>
            <a:ext cx="4037556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967C-8448-4ED3-B6EC-C46A45F0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zh-CN" altLang="en-US" sz="4000"/>
              <a:t>分离适配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1806F-C0E4-4CA6-96BB-A2304423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zh-CN" altLang="en-US" sz="1600"/>
              <a:t>压位的分离适配速度非常快，超过平衡树，甚至可以与</a:t>
            </a:r>
            <a:r>
              <a:rPr lang="en-US" altLang="zh-CN" sz="1600"/>
              <a:t>libc</a:t>
            </a:r>
            <a:r>
              <a:rPr lang="zh-CN" altLang="en-US" sz="1600"/>
              <a:t>的</a:t>
            </a:r>
            <a:r>
              <a:rPr lang="en-US" altLang="zh-CN" sz="1600"/>
              <a:t>malloc</a:t>
            </a:r>
            <a:r>
              <a:rPr lang="zh-CN" altLang="en-US" sz="1600"/>
              <a:t>相媲美。</a:t>
            </a:r>
            <a:endParaRPr lang="en-US" altLang="zh-CN" sz="1600"/>
          </a:p>
          <a:p>
            <a:r>
              <a:rPr lang="zh-CN" altLang="en-US" sz="1600"/>
              <a:t>大概有</a:t>
            </a:r>
            <a:r>
              <a:rPr lang="en-US" altLang="zh-CN" sz="1600"/>
              <a:t>84</a:t>
            </a:r>
            <a:r>
              <a:rPr lang="zh-CN" altLang="en-US" sz="1600"/>
              <a:t>分。问题在</a:t>
            </a:r>
            <a:r>
              <a:rPr lang="en-US" altLang="zh-CN" sz="1600"/>
              <a:t>util</a:t>
            </a:r>
            <a:r>
              <a:rPr lang="zh-CN" altLang="en-US" sz="1600"/>
              <a:t>上。</a:t>
            </a:r>
            <a:endParaRPr lang="en-US" altLang="zh-CN" sz="1600"/>
          </a:p>
          <a:p>
            <a:endParaRPr lang="zh-CN" altLang="en-US" sz="16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D1694C-4757-4F5B-8910-B751774E97B0}"/>
              </a:ext>
            </a:extLst>
          </p:cNvPr>
          <p:cNvGrpSpPr/>
          <p:nvPr/>
        </p:nvGrpSpPr>
        <p:grpSpPr>
          <a:xfrm>
            <a:off x="4642342" y="1496521"/>
            <a:ext cx="6909577" cy="3864958"/>
            <a:chOff x="5530923" y="2930542"/>
            <a:chExt cx="6400118" cy="357998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5535B6C-4F5A-4033-A7A3-A6BB77700C6F}"/>
                </a:ext>
              </a:extLst>
            </p:cNvPr>
            <p:cNvGrpSpPr/>
            <p:nvPr/>
          </p:nvGrpSpPr>
          <p:grpSpPr>
            <a:xfrm>
              <a:off x="5530923" y="2930542"/>
              <a:ext cx="6400118" cy="3579986"/>
              <a:chOff x="4923411" y="2506921"/>
              <a:chExt cx="6400118" cy="357998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DC85DCF-69B8-4F28-8CC1-FF357DAED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08647" y="5904229"/>
                <a:ext cx="5314882" cy="14152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B1AD39C9-790C-4B07-971B-518A10394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9858" y="2506921"/>
                <a:ext cx="5159187" cy="3353091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902F7E-12DA-4D2C-8E34-A365F723250C}"/>
                  </a:ext>
                </a:extLst>
              </p:cNvPr>
              <p:cNvSpPr txBox="1"/>
              <p:nvPr/>
            </p:nvSpPr>
            <p:spPr>
              <a:xfrm>
                <a:off x="4923411" y="5809908"/>
                <a:ext cx="1011815" cy="276999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1300"/>
                  <a:t>这个是</a:t>
                </a:r>
                <a:r>
                  <a:rPr lang="en-US" altLang="zh-CN" sz="1300" err="1"/>
                  <a:t>libc</a:t>
                </a:r>
                <a:r>
                  <a:rPr lang="zh-CN" altLang="en-US" sz="1300"/>
                  <a:t>的</a:t>
                </a:r>
              </a:p>
            </p:txBody>
          </p:sp>
        </p:grp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A0EDFAD-9C48-4CFE-B263-32BFAD9D42EF}"/>
                </a:ext>
              </a:extLst>
            </p:cNvPr>
            <p:cNvSpPr/>
            <p:nvPr/>
          </p:nvSpPr>
          <p:spPr>
            <a:xfrm>
              <a:off x="6401764" y="3662702"/>
              <a:ext cx="271069" cy="106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C28A09B3-7308-4447-B8CF-980897F18774}"/>
                </a:ext>
              </a:extLst>
            </p:cNvPr>
            <p:cNvSpPr/>
            <p:nvPr/>
          </p:nvSpPr>
          <p:spPr>
            <a:xfrm>
              <a:off x="6405610" y="3813877"/>
              <a:ext cx="271069" cy="106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F472AA01-A37E-4161-935F-B68A2CD4FB1C}"/>
                </a:ext>
              </a:extLst>
            </p:cNvPr>
            <p:cNvSpPr/>
            <p:nvPr/>
          </p:nvSpPr>
          <p:spPr>
            <a:xfrm>
              <a:off x="6407203" y="4847026"/>
              <a:ext cx="271069" cy="106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6C06E5BF-D9C5-4890-9059-BF48CAC4DE8A}"/>
                </a:ext>
              </a:extLst>
            </p:cNvPr>
            <p:cNvSpPr/>
            <p:nvPr/>
          </p:nvSpPr>
          <p:spPr>
            <a:xfrm>
              <a:off x="6401764" y="4100057"/>
              <a:ext cx="271069" cy="106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E4848-E7B0-4B56-8100-896BBF72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75E9B-6068-49AE-9CB0-BCE1050A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76" y="1868341"/>
            <a:ext cx="7225648" cy="48170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6219C9-1BE2-4867-818F-453089E13B0A}"/>
              </a:ext>
            </a:extLst>
          </p:cNvPr>
          <p:cNvSpPr txBox="1"/>
          <p:nvPr/>
        </p:nvSpPr>
        <p:spPr>
          <a:xfrm>
            <a:off x="3361088" y="2479856"/>
            <a:ext cx="2526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boat.rep</a:t>
            </a:r>
            <a:r>
              <a:rPr lang="zh-CN" altLang="en-US" sz="1400" dirty="0"/>
              <a:t>，</a:t>
            </a:r>
            <a:r>
              <a:rPr lang="en-US" altLang="zh-CN" sz="1400" dirty="0"/>
              <a:t>12,20</a:t>
            </a:r>
            <a:r>
              <a:rPr lang="zh-CN" altLang="en-US" sz="1400" dirty="0"/>
              <a:t>交替</a:t>
            </a:r>
            <a:r>
              <a:rPr lang="en-US" altLang="zh-CN" sz="1400" dirty="0"/>
              <a:t>malloc</a:t>
            </a:r>
            <a:r>
              <a:rPr lang="zh-CN" altLang="en-US" sz="1400" dirty="0"/>
              <a:t>，然后把</a:t>
            </a:r>
            <a:r>
              <a:rPr lang="en-US" altLang="zh-CN" sz="1400" dirty="0"/>
              <a:t>12</a:t>
            </a:r>
            <a:r>
              <a:rPr lang="zh-CN" altLang="en-US" sz="1400" dirty="0"/>
              <a:t>的</a:t>
            </a:r>
            <a:r>
              <a:rPr lang="en-US" altLang="zh-CN" sz="1400" dirty="0"/>
              <a:t>free</a:t>
            </a:r>
            <a:r>
              <a:rPr lang="zh-CN" altLang="en-US" sz="1400" dirty="0"/>
              <a:t>掉，产生大量碎片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5ED8D98-8675-4060-956E-70E875DED20B}"/>
              </a:ext>
            </a:extLst>
          </p:cNvPr>
          <p:cNvCxnSpPr>
            <a:cxnSpLocks/>
          </p:cNvCxnSpPr>
          <p:nvPr/>
        </p:nvCxnSpPr>
        <p:spPr>
          <a:xfrm>
            <a:off x="3908120" y="3003076"/>
            <a:ext cx="0" cy="56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88F73C-15D8-426A-A24B-487FDD017D5F}"/>
              </a:ext>
            </a:extLst>
          </p:cNvPr>
          <p:cNvCxnSpPr>
            <a:cxnSpLocks/>
          </p:cNvCxnSpPr>
          <p:nvPr/>
        </p:nvCxnSpPr>
        <p:spPr>
          <a:xfrm>
            <a:off x="3908120" y="3003076"/>
            <a:ext cx="331940" cy="8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FBDC1F9-0A4D-4BD8-954D-68F07AC72067}"/>
              </a:ext>
            </a:extLst>
          </p:cNvPr>
          <p:cNvSpPr txBox="1"/>
          <p:nvPr/>
        </p:nvSpPr>
        <p:spPr>
          <a:xfrm>
            <a:off x="6356896" y="1617682"/>
            <a:ext cx="2526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binary-</a:t>
            </a:r>
            <a:r>
              <a:rPr lang="en-US" altLang="zh-CN" sz="1400" dirty="0" err="1"/>
              <a:t>bal.rep</a:t>
            </a:r>
            <a:r>
              <a:rPr lang="zh-CN" altLang="en-US" sz="1400" dirty="0"/>
              <a:t>，</a:t>
            </a:r>
            <a:r>
              <a:rPr lang="en-US" altLang="zh-CN" sz="1400" dirty="0"/>
              <a:t>64</a:t>
            </a:r>
            <a:r>
              <a:rPr lang="zh-CN" altLang="en-US" sz="1400" dirty="0"/>
              <a:t>和</a:t>
            </a:r>
            <a:r>
              <a:rPr lang="en-US" altLang="zh-CN" sz="1400" dirty="0"/>
              <a:t>448</a:t>
            </a:r>
            <a:r>
              <a:rPr lang="zh-CN" altLang="en-US" sz="1400" dirty="0"/>
              <a:t>交替出现，然后把</a:t>
            </a:r>
            <a:r>
              <a:rPr lang="en-US" altLang="zh-CN" sz="1400" dirty="0"/>
              <a:t>6</a:t>
            </a:r>
            <a:r>
              <a:rPr lang="zh-CN" altLang="en-US" sz="1400" dirty="0"/>
              <a:t>的</a:t>
            </a:r>
            <a:r>
              <a:rPr lang="en-US" altLang="zh-CN" sz="1400" dirty="0"/>
              <a:t>4free</a:t>
            </a:r>
            <a:r>
              <a:rPr lang="zh-CN" altLang="en-US" sz="1400" dirty="0"/>
              <a:t>掉，产生大量碎片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5C17C2-1F5B-4D50-87CD-3857277D11C5}"/>
              </a:ext>
            </a:extLst>
          </p:cNvPr>
          <p:cNvCxnSpPr>
            <a:cxnSpLocks/>
          </p:cNvCxnSpPr>
          <p:nvPr/>
        </p:nvCxnSpPr>
        <p:spPr>
          <a:xfrm>
            <a:off x="6601216" y="2356346"/>
            <a:ext cx="0" cy="19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2316B1-B40D-4632-BE8E-EC9AC4CC48F6}"/>
              </a:ext>
            </a:extLst>
          </p:cNvPr>
          <p:cNvSpPr txBox="1"/>
          <p:nvPr/>
        </p:nvSpPr>
        <p:spPr>
          <a:xfrm>
            <a:off x="8760791" y="2963331"/>
            <a:ext cx="289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exhaust.rep</a:t>
            </a:r>
            <a:r>
              <a:rPr lang="zh-CN" altLang="en-US" dirty="0"/>
              <a:t>使用复杂的方法，让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95B0CF-949A-4D86-8096-4799CB475644}"/>
              </a:ext>
            </a:extLst>
          </p:cNvPr>
          <p:cNvCxnSpPr>
            <a:stCxn id="17" idx="1"/>
          </p:cNvCxnSpPr>
          <p:nvPr/>
        </p:nvCxnSpPr>
        <p:spPr>
          <a:xfrm flipH="1">
            <a:off x="5770200" y="3286497"/>
            <a:ext cx="2990591" cy="107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C37D4C-C2AA-474D-A4D2-D341B314E689}"/>
              </a:ext>
            </a:extLst>
          </p:cNvPr>
          <p:cNvCxnSpPr>
            <a:stCxn id="17" idx="1"/>
          </p:cNvCxnSpPr>
          <p:nvPr/>
        </p:nvCxnSpPr>
        <p:spPr>
          <a:xfrm flipH="1">
            <a:off x="6231699" y="3286497"/>
            <a:ext cx="2529092" cy="11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2349EA-CBCF-4237-AA2F-E8C248BE08E6}"/>
              </a:ext>
            </a:extLst>
          </p:cNvPr>
          <p:cNvCxnSpPr>
            <a:stCxn id="17" idx="1"/>
          </p:cNvCxnSpPr>
          <p:nvPr/>
        </p:nvCxnSpPr>
        <p:spPr>
          <a:xfrm flipH="1">
            <a:off x="6682636" y="3286497"/>
            <a:ext cx="2078155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52866B-0E4E-48F9-8792-0BB3AF354293}"/>
              </a:ext>
            </a:extLst>
          </p:cNvPr>
          <p:cNvCxnSpPr>
            <a:stCxn id="17" idx="1"/>
          </p:cNvCxnSpPr>
          <p:nvPr/>
        </p:nvCxnSpPr>
        <p:spPr>
          <a:xfrm flipH="1">
            <a:off x="7045890" y="3286497"/>
            <a:ext cx="1714901" cy="9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C861D5C-3D7A-4768-9C79-497A6767F599}"/>
              </a:ext>
            </a:extLst>
          </p:cNvPr>
          <p:cNvCxnSpPr>
            <a:stCxn id="17" idx="1"/>
          </p:cNvCxnSpPr>
          <p:nvPr/>
        </p:nvCxnSpPr>
        <p:spPr>
          <a:xfrm flipH="1">
            <a:off x="7440460" y="3286497"/>
            <a:ext cx="1320331" cy="120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BC96B7C-CE34-4200-BB47-6A26DEFBF713}"/>
              </a:ext>
            </a:extLst>
          </p:cNvPr>
          <p:cNvSpPr txBox="1"/>
          <p:nvPr/>
        </p:nvSpPr>
        <p:spPr>
          <a:xfrm>
            <a:off x="219205" y="4553211"/>
            <a:ext cx="212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chrome.rep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几乎只</a:t>
            </a:r>
            <a:r>
              <a:rPr lang="en-US" altLang="zh-CN" dirty="0"/>
              <a:t>malloc16</a:t>
            </a:r>
            <a:r>
              <a:rPr lang="zh-CN" altLang="en-US" dirty="0"/>
              <a:t>和</a:t>
            </a:r>
            <a:r>
              <a:rPr lang="en-US" altLang="zh-CN" dirty="0"/>
              <a:t>32</a:t>
            </a:r>
            <a:r>
              <a:rPr lang="zh-CN" altLang="en-US" dirty="0"/>
              <a:t>，导致表头浪费大量空间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2CA9B3-52C2-402C-92AE-2D267FDD41AE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48630" y="4544174"/>
            <a:ext cx="1725460" cy="60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D26C73-6480-401E-9A52-4AABFF10B4F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48630" y="4905289"/>
            <a:ext cx="2567836" cy="24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9ADD093-F373-409A-9058-635CDB41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62" y="1267331"/>
            <a:ext cx="993674" cy="959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2C62FC-1A2C-4080-8857-FAF89187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563" y="1049766"/>
            <a:ext cx="523595" cy="1295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49AD86-2B0A-4A5C-83C2-6303AB6BC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409" y="1281769"/>
            <a:ext cx="489711" cy="9333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BDA4CE-360F-47BE-A980-59B606CED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454" y="1049766"/>
            <a:ext cx="342701" cy="12952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00543F-AFE3-4CF0-B8FF-684AE5D99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0" y="3423800"/>
            <a:ext cx="1800494" cy="120032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42ECB45-A63B-4735-9D82-D861FEAC3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7309" y="3299446"/>
            <a:ext cx="2101570" cy="2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1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4AD8-8F24-4EFA-A8C2-AE0987AF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小内存处理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8A621-7646-4635-A2C1-AD676549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chrome</a:t>
            </a:r>
            <a:r>
              <a:rPr lang="zh-CN" altLang="en-US" dirty="0"/>
              <a:t>和</a:t>
            </a:r>
            <a:r>
              <a:rPr lang="en-US" altLang="zh-CN" dirty="0"/>
              <a:t>boat</a:t>
            </a:r>
            <a:r>
              <a:rPr lang="zh-CN" altLang="en-US" dirty="0"/>
              <a:t>两个大量开小内存的，需要减小页头部尾部的大小。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将前一个页是否为空放置在下一个页的头部。这样被分配的块可以少一个尾部。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799003-3191-4A3A-B4D7-39F46720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46" y="3818643"/>
            <a:ext cx="3791308" cy="26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6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38CD2A-1C61-4D6D-9B40-C9A33228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zh-CN" altLang="en-US" dirty="0"/>
              <a:t>碎片处理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0FB7D25-7E8F-49CA-8108-40AAD769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zh-CN" altLang="en-US" sz="1700" dirty="0"/>
              <a:t>交替</a:t>
            </a:r>
            <a:r>
              <a:rPr lang="en-US" altLang="zh-CN" sz="1700" dirty="0"/>
              <a:t>malloc</a:t>
            </a:r>
            <a:r>
              <a:rPr lang="zh-CN" altLang="en-US" sz="1700" dirty="0"/>
              <a:t>大块和小块的。</a:t>
            </a:r>
            <a:endParaRPr lang="en-US" altLang="zh-CN" sz="1700" dirty="0"/>
          </a:p>
          <a:p>
            <a:pPr lvl="1"/>
            <a:r>
              <a:rPr lang="zh-CN" altLang="en-US" sz="1300" dirty="0"/>
              <a:t>通用分配器？</a:t>
            </a:r>
            <a:endParaRPr lang="en-US" altLang="zh-CN" sz="1300" dirty="0"/>
          </a:p>
          <a:p>
            <a:r>
              <a:rPr lang="zh-CN" altLang="en-US" sz="1700" dirty="0"/>
              <a:t>切分块的时候，交替地前后切分</a:t>
            </a:r>
            <a:endParaRPr lang="en-US" altLang="zh-CN" sz="1700" dirty="0"/>
          </a:p>
          <a:p>
            <a:pPr lvl="1"/>
            <a:r>
              <a:rPr lang="zh-CN" altLang="en-US" sz="1700" dirty="0"/>
              <a:t>在块切分的时候，可以切分后半部分将前半部分返回，</a:t>
            </a:r>
            <a:endParaRPr lang="en-US" altLang="zh-CN" sz="1700" dirty="0"/>
          </a:p>
          <a:p>
            <a:pPr lvl="1"/>
            <a:r>
              <a:rPr lang="zh-CN" altLang="en-US" sz="1700" dirty="0"/>
              <a:t>也可以切分后半部分，将前半部分返回</a:t>
            </a:r>
            <a:endParaRPr lang="en-US" altLang="zh-CN" sz="1700" dirty="0"/>
          </a:p>
          <a:p>
            <a:pPr lvl="1"/>
            <a:r>
              <a:rPr lang="zh-CN" altLang="en-US" sz="1700" dirty="0"/>
              <a:t>表头最后有三个</a:t>
            </a:r>
            <a:r>
              <a:rPr lang="en-US" altLang="zh-CN" sz="1700" dirty="0"/>
              <a:t>bit</a:t>
            </a:r>
            <a:r>
              <a:rPr lang="zh-CN" altLang="en-US" sz="1700" dirty="0"/>
              <a:t>，用一个打标记，让一个块交替得前后切分。</a:t>
            </a:r>
            <a:endParaRPr lang="en-US" altLang="zh-CN" sz="1700" dirty="0"/>
          </a:p>
          <a:p>
            <a:pPr lvl="1"/>
            <a:endParaRPr lang="en-US" altLang="zh-CN" sz="1300" dirty="0"/>
          </a:p>
          <a:p>
            <a:r>
              <a:rPr lang="zh-CN" altLang="en-US" sz="1700" dirty="0"/>
              <a:t>正常的数据，影响不大，异常的数据，有显著的优化效果</a:t>
            </a:r>
            <a:endParaRPr lang="en-US" altLang="zh-CN" sz="1700" dirty="0"/>
          </a:p>
          <a:p>
            <a:pPr lvl="1"/>
            <a:endParaRPr lang="en-US" altLang="zh-CN" sz="17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94C6A9-0E44-4486-AD16-48DC408C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5513"/>
            <a:ext cx="5455921" cy="38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3201A-C114-4BE9-90E2-D73DB87C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卡到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DC200-7BE7-47B8-B7B5-4C00FE50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不是很会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38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C16D-A0FA-4759-8C3F-B9B8973C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7E39D-CDBA-426C-BD6D-C7771816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完成一个</a:t>
            </a:r>
            <a:r>
              <a:rPr lang="zh-CN" altLang="en-US" u="sng" dirty="0"/>
              <a:t>通用</a:t>
            </a:r>
            <a:r>
              <a:rPr lang="zh-CN" altLang="en-US" dirty="0"/>
              <a:t>内存管理器</a:t>
            </a:r>
            <a:endParaRPr lang="en-US" altLang="zh-CN" dirty="0"/>
          </a:p>
          <a:p>
            <a:pPr lvl="1"/>
            <a:r>
              <a:rPr lang="zh-CN" altLang="en-US" dirty="0"/>
              <a:t>不能针对数据进行优化，不能出现特判数据的情况</a:t>
            </a:r>
            <a:endParaRPr lang="en-US" altLang="zh-CN" dirty="0"/>
          </a:p>
          <a:p>
            <a:r>
              <a:rPr lang="zh-CN" altLang="en-US" dirty="0"/>
              <a:t>需要实现的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malloc</a:t>
            </a:r>
            <a:r>
              <a:rPr lang="zh-CN" altLang="en-US" dirty="0"/>
              <a:t>：内存空间只有</a:t>
            </a:r>
            <a:r>
              <a:rPr lang="en-US" altLang="zh-CN" dirty="0"/>
              <a:t>32</a:t>
            </a:r>
            <a:r>
              <a:rPr lang="zh-CN" altLang="en-US" dirty="0"/>
              <a:t>位，返回的地址需要</a:t>
            </a:r>
            <a:r>
              <a:rPr lang="en-US" altLang="zh-CN" dirty="0"/>
              <a:t>8</a:t>
            </a:r>
            <a:r>
              <a:rPr lang="zh-CN" altLang="en-US" dirty="0"/>
              <a:t>对齐</a:t>
            </a:r>
            <a:endParaRPr lang="en-US" altLang="zh-CN" dirty="0"/>
          </a:p>
          <a:p>
            <a:pPr lvl="1"/>
            <a:r>
              <a:rPr lang="en-US" altLang="zh-CN" dirty="0"/>
              <a:t>free</a:t>
            </a:r>
          </a:p>
          <a:p>
            <a:pPr lvl="1"/>
            <a:r>
              <a:rPr lang="en-US" altLang="zh-CN" dirty="0" err="1"/>
              <a:t>realloc</a:t>
            </a:r>
            <a:r>
              <a:rPr lang="zh-CN" altLang="en-US" dirty="0"/>
              <a:t>：</a:t>
            </a:r>
            <a:r>
              <a:rPr lang="en-US" altLang="zh-CN" dirty="0" err="1"/>
              <a:t>realloc</a:t>
            </a:r>
            <a:r>
              <a:rPr lang="en-US" altLang="zh-CN" dirty="0"/>
              <a:t>(p,0)=free, </a:t>
            </a:r>
            <a:r>
              <a:rPr lang="en-US" altLang="zh-CN" dirty="0" err="1"/>
              <a:t>realloc</a:t>
            </a:r>
            <a:r>
              <a:rPr lang="en-US" altLang="zh-CN" dirty="0"/>
              <a:t>(0,s)=malloc</a:t>
            </a:r>
          </a:p>
          <a:p>
            <a:pPr lvl="1"/>
            <a:r>
              <a:rPr lang="en-US" altLang="zh-CN" dirty="0" err="1"/>
              <a:t>calloc</a:t>
            </a:r>
            <a:r>
              <a:rPr lang="zh-CN" altLang="en-US" dirty="0"/>
              <a:t>：不作测试，只需要实现功能</a:t>
            </a:r>
            <a:endParaRPr lang="en-US" altLang="zh-CN" dirty="0"/>
          </a:p>
          <a:p>
            <a:pPr lvl="1"/>
            <a:r>
              <a:rPr lang="en-US" altLang="zh-CN" dirty="0" err="1"/>
              <a:t>mm_checkheap</a:t>
            </a:r>
            <a:r>
              <a:rPr lang="zh-CN" altLang="en-US" dirty="0"/>
              <a:t>：需要至少完成</a:t>
            </a:r>
            <a:r>
              <a:rPr lang="en-US" altLang="zh-CN" dirty="0"/>
              <a:t>writeup</a:t>
            </a:r>
            <a:r>
              <a:rPr lang="zh-CN" altLang="en-US" dirty="0"/>
              <a:t>中的堆检查工作</a:t>
            </a:r>
            <a:endParaRPr lang="en-US" altLang="zh-CN" dirty="0"/>
          </a:p>
          <a:p>
            <a:r>
              <a:rPr lang="zh-CN" altLang="en-US" dirty="0"/>
              <a:t>评价标准</a:t>
            </a:r>
            <a:endParaRPr lang="en-US" altLang="zh-CN" dirty="0"/>
          </a:p>
          <a:p>
            <a:pPr lvl="1"/>
            <a:r>
              <a:rPr lang="en-US" altLang="zh-CN" dirty="0" err="1"/>
              <a:t>Utils</a:t>
            </a:r>
            <a:r>
              <a:rPr lang="zh-CN" altLang="en-US" dirty="0"/>
              <a:t>：峰值利用内存除以总内存</a:t>
            </a:r>
            <a:endParaRPr lang="en-US" altLang="zh-CN" dirty="0"/>
          </a:p>
          <a:p>
            <a:pPr lvl="1"/>
            <a:r>
              <a:rPr lang="en-US" altLang="zh-CN" dirty="0"/>
              <a:t>Kops</a:t>
            </a:r>
            <a:r>
              <a:rPr lang="zh-CN" altLang="en-US" dirty="0"/>
              <a:t>：每秒千操作数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1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EFE13-0FC1-4B92-B4BB-CB9731BB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zh-CN" altLang="en-US" sz="400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41320-F4B0-439A-B820-FF9944A4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128234" cy="4023360"/>
          </a:xfrm>
        </p:spPr>
        <p:txBody>
          <a:bodyPr/>
          <a:lstStyle/>
          <a:p>
            <a:r>
              <a:rPr lang="zh-CN" altLang="en-US" dirty="0"/>
              <a:t>数据的总体分布</a:t>
            </a:r>
            <a:endParaRPr lang="en-US" altLang="zh-CN" dirty="0"/>
          </a:p>
          <a:p>
            <a:pPr lvl="1"/>
            <a:r>
              <a:rPr lang="zh-CN" altLang="en-US" dirty="0"/>
              <a:t>大量的数据在</a:t>
            </a:r>
            <a:r>
              <a:rPr lang="en-US" altLang="zh-CN" dirty="0"/>
              <a:t>1k</a:t>
            </a:r>
            <a:r>
              <a:rPr lang="zh-CN" altLang="en-US" dirty="0"/>
              <a:t>以内</a:t>
            </a:r>
            <a:endParaRPr lang="en-US" altLang="zh-CN" dirty="0"/>
          </a:p>
          <a:p>
            <a:pPr lvl="1"/>
            <a:r>
              <a:rPr lang="zh-CN" altLang="en-US" dirty="0"/>
              <a:t>几乎所有数据在</a:t>
            </a:r>
            <a:r>
              <a:rPr lang="en-US" altLang="zh-CN" dirty="0"/>
              <a:t>4k</a:t>
            </a:r>
            <a:r>
              <a:rPr lang="zh-CN" altLang="en-US" dirty="0"/>
              <a:t>以内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100</a:t>
            </a:r>
            <a:r>
              <a:rPr lang="zh-CN" altLang="en-US" dirty="0"/>
              <a:t>以内的数据分布很奇怪</a:t>
            </a:r>
            <a:endParaRPr lang="en-US" altLang="zh-CN" dirty="0"/>
          </a:p>
          <a:p>
            <a:pPr lvl="1"/>
            <a:r>
              <a:rPr lang="zh-CN" altLang="en-US" dirty="0"/>
              <a:t>特定的一些值出现地非常多</a:t>
            </a:r>
            <a:endParaRPr lang="en-US" altLang="zh-CN" dirty="0"/>
          </a:p>
          <a:p>
            <a:pPr lvl="1"/>
            <a:r>
              <a:rPr lang="zh-CN" altLang="en-US" dirty="0"/>
              <a:t>之后才发现这些突兀点是来自一些迷惑数据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028270-634D-4310-8059-398EF9C7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19" y="3311264"/>
            <a:ext cx="5252580" cy="3501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6E3A4D-E4C9-49EA-84F9-2CF050327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21" y="0"/>
            <a:ext cx="5252579" cy="35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41EA-1B35-4A1A-9D11-CEA4B8E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mem-heap-check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61B3C-5FDB-464A-8052-0BD20D86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自定义一个</a:t>
            </a:r>
            <a:r>
              <a:rPr lang="en-US" altLang="zh-CN" dirty="0"/>
              <a:t>assert</a:t>
            </a:r>
            <a:r>
              <a:rPr lang="zh-CN" altLang="en-US" dirty="0"/>
              <a:t>宏，可以简化很多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ASSERT(what, ...) if(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(what)){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dbg_printf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(__VA_ARGS__);}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ASSERT(GET_SIZE(head) ==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"prologue block size %x is not zero\n"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 GET_SIZE(head));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49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FD44-358C-4B40-840A-1E1D0B86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zh-CN" altLang="en-US" dirty="0"/>
              <a:t>隐式分配链表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6A399-5C96-4E05-9955-4122C55E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zh-CN" altLang="en-US" sz="1700" dirty="0"/>
              <a:t>页头部只记录页的大小和页是否被分配。</a:t>
            </a:r>
            <a:endParaRPr lang="en-US" altLang="zh-CN" sz="1700" dirty="0"/>
          </a:p>
          <a:p>
            <a:pPr lvl="1"/>
            <a:r>
              <a:rPr lang="zh-CN" altLang="en-US" sz="1700" dirty="0"/>
              <a:t>每次需要遍历所有页，才能分配新的页。</a:t>
            </a:r>
            <a:endParaRPr lang="en-US" altLang="zh-CN" sz="1700" dirty="0"/>
          </a:p>
          <a:p>
            <a:pPr lvl="1"/>
            <a:r>
              <a:rPr lang="zh-CN" altLang="en-US" sz="1700" dirty="0"/>
              <a:t>使用页脚部的方法快速合并空块</a:t>
            </a:r>
            <a:endParaRPr lang="en-US" altLang="zh-CN" sz="1700" dirty="0"/>
          </a:p>
          <a:p>
            <a:pPr lvl="1"/>
            <a:r>
              <a:rPr lang="en-US" altLang="zh-CN" sz="1700" dirty="0"/>
              <a:t>mm-</a:t>
            </a:r>
            <a:r>
              <a:rPr lang="en-US" altLang="zh-CN" sz="1700" dirty="0" err="1"/>
              <a:t>textbook.c</a:t>
            </a:r>
            <a:r>
              <a:rPr lang="zh-CN" altLang="en-US" sz="1700" dirty="0"/>
              <a:t>实现了隐式分配链表。</a:t>
            </a:r>
            <a:endParaRPr lang="en-US" altLang="zh-CN" sz="1700" dirty="0"/>
          </a:p>
          <a:p>
            <a:pPr lvl="1"/>
            <a:endParaRPr lang="en-US" altLang="zh-CN" sz="1700" dirty="0"/>
          </a:p>
          <a:p>
            <a:r>
              <a:rPr lang="en-US" altLang="zh-CN" sz="1700" dirty="0"/>
              <a:t>CHUNKSIZE</a:t>
            </a:r>
            <a:r>
              <a:rPr lang="zh-CN" altLang="en-US" sz="1700" dirty="0"/>
              <a:t>的设置：</a:t>
            </a:r>
            <a:endParaRPr lang="en-US" altLang="zh-CN" sz="1700" dirty="0"/>
          </a:p>
          <a:p>
            <a:pPr lvl="1"/>
            <a:r>
              <a:rPr lang="zh-CN" altLang="en-US" sz="1700" dirty="0"/>
              <a:t>绝大多数数需求都在</a:t>
            </a:r>
            <a:r>
              <a:rPr lang="en-US" altLang="zh-CN" sz="1700" dirty="0"/>
              <a:t>4k</a:t>
            </a:r>
            <a:r>
              <a:rPr lang="zh-CN" altLang="en-US" sz="1700" dirty="0"/>
              <a:t>以内，设置为</a:t>
            </a:r>
            <a:r>
              <a:rPr lang="en-US" altLang="zh-CN" sz="1700" dirty="0"/>
              <a:t>4k(1&lt;&lt;12)</a:t>
            </a:r>
          </a:p>
          <a:p>
            <a:pPr lvl="1"/>
            <a:endParaRPr lang="en-US" altLang="zh-CN" sz="1700" dirty="0"/>
          </a:p>
          <a:p>
            <a:r>
              <a:rPr lang="zh-CN" altLang="en-US" sz="1700" dirty="0"/>
              <a:t>有较好的</a:t>
            </a:r>
            <a:r>
              <a:rPr lang="en-US" altLang="zh-CN" sz="1700" dirty="0" err="1"/>
              <a:t>utils</a:t>
            </a:r>
            <a:r>
              <a:rPr lang="zh-CN" altLang="en-US" sz="1700" dirty="0"/>
              <a:t>，</a:t>
            </a:r>
            <a:r>
              <a:rPr lang="en-US" altLang="zh-CN" sz="1700" dirty="0"/>
              <a:t>Kops</a:t>
            </a:r>
            <a:r>
              <a:rPr lang="zh-CN" altLang="en-US" sz="1700" dirty="0"/>
              <a:t>非常低。</a:t>
            </a:r>
            <a:endParaRPr lang="en-US" altLang="zh-CN" sz="1700" dirty="0"/>
          </a:p>
          <a:p>
            <a:pPr lvl="1"/>
            <a:r>
              <a:rPr lang="zh-CN" altLang="en-US" sz="1700" dirty="0"/>
              <a:t>可以只凭</a:t>
            </a:r>
            <a:r>
              <a:rPr lang="en-US" altLang="zh-CN" sz="1700" dirty="0" err="1"/>
              <a:t>utils</a:t>
            </a:r>
            <a:r>
              <a:rPr lang="zh-CN" altLang="en-US" sz="1700" dirty="0"/>
              <a:t>得到</a:t>
            </a:r>
            <a:r>
              <a:rPr lang="en-US" altLang="zh-CN" sz="1700" dirty="0"/>
              <a:t>42</a:t>
            </a:r>
            <a:r>
              <a:rPr lang="zh-CN" altLang="en-US" sz="1700" dirty="0"/>
              <a:t>分。</a:t>
            </a:r>
            <a:endParaRPr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999770-C0DB-42ED-A59F-516C629E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2464"/>
            <a:ext cx="5455921" cy="49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6AADD-6DCC-493D-9CF2-0348FB5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显式分配链表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534EB-3B75-493D-93C7-948B9968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空块中处理页头部，还维护一个链表，指向前一个空块和后一个空块。</a:t>
            </a:r>
            <a:endParaRPr lang="en-US" altLang="zh-CN" dirty="0"/>
          </a:p>
          <a:p>
            <a:r>
              <a:rPr lang="zh-CN" altLang="en-US" dirty="0"/>
              <a:t>这样每次</a:t>
            </a:r>
            <a:r>
              <a:rPr lang="en-US" altLang="zh-CN" dirty="0"/>
              <a:t>malloc</a:t>
            </a:r>
            <a:r>
              <a:rPr lang="zh-CN" altLang="en-US" dirty="0"/>
              <a:t>的时候，可以只在枚举空块，而不需要枚举所有块。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3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9A02-784A-4A37-B7A7-09FA1E95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显式分配链表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25227-30F8-4753-A61C-C9DD9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内存空间只有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在链表中存</a:t>
            </a:r>
            <a:r>
              <a:rPr lang="en-US" altLang="zh-CN" dirty="0"/>
              <a:t>64</a:t>
            </a:r>
            <a:r>
              <a:rPr lang="zh-CN" altLang="en-US" dirty="0"/>
              <a:t>位的前后指针非常浪费</a:t>
            </a:r>
            <a:endParaRPr lang="en-US" altLang="zh-CN" dirty="0"/>
          </a:p>
          <a:p>
            <a:pPr lvl="1"/>
            <a:r>
              <a:rPr lang="zh-CN" altLang="en-US" dirty="0"/>
              <a:t>先记录一个</a:t>
            </a:r>
            <a:r>
              <a:rPr lang="en-US" altLang="zh-CN" dirty="0"/>
              <a:t>_base</a:t>
            </a:r>
            <a:r>
              <a:rPr lang="zh-CN" altLang="en-US" dirty="0"/>
              <a:t>，链表中只存偏移量</a:t>
            </a:r>
            <a:endParaRPr lang="en-US" altLang="zh-CN" dirty="0"/>
          </a:p>
          <a:p>
            <a:pPr lvl="1"/>
            <a:r>
              <a:rPr lang="zh-CN" altLang="en-US" dirty="0"/>
              <a:t>右边的宏是一个奇技淫巧，这样定义的</a:t>
            </a:r>
            <a:r>
              <a:rPr lang="en-US" altLang="zh-CN" dirty="0"/>
              <a:t>UINT_AT</a:t>
            </a:r>
            <a:r>
              <a:rPr lang="zh-CN" altLang="en-US" dirty="0"/>
              <a:t>可以当左值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使用宏从块中获取信息。</a:t>
            </a:r>
            <a:endParaRPr lang="en-US" altLang="zh-CN" dirty="0"/>
          </a:p>
          <a:p>
            <a:pPr lvl="1"/>
            <a:r>
              <a:rPr lang="zh-CN" altLang="en-US" dirty="0"/>
              <a:t>指针？偏移量？块头？页指针？最好统一</a:t>
            </a:r>
            <a:endParaRPr lang="en-US" altLang="zh-CN" dirty="0"/>
          </a:p>
          <a:p>
            <a:pPr lvl="1"/>
            <a:r>
              <a:rPr lang="zh-CN" altLang="en-US" dirty="0"/>
              <a:t>可以设置一个</a:t>
            </a:r>
            <a:r>
              <a:rPr lang="en-US" altLang="zh-CN" dirty="0"/>
              <a:t>SET_BLOCK</a:t>
            </a:r>
            <a:r>
              <a:rPr lang="zh-CN" altLang="en-US" dirty="0"/>
              <a:t>宏，自动设头部脚部</a:t>
            </a:r>
            <a:endParaRPr lang="en-US" altLang="zh-CN" dirty="0"/>
          </a:p>
          <a:p>
            <a:pPr lvl="1"/>
            <a:r>
              <a:rPr lang="zh-CN" altLang="en-US" dirty="0"/>
              <a:t>这样会强制自己写完所有信息，不容易错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3E9C1-F679-4534-96D2-4D4CB86D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56" y="2286000"/>
            <a:ext cx="6445112" cy="9424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7F4E11-5FC3-4982-AC59-16EAE381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38" y="3429000"/>
            <a:ext cx="2422955" cy="1287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30A158-205D-4C1E-8A81-768FF7C12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85835"/>
            <a:ext cx="5920349" cy="10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76167-AFE2-49B9-A53B-A9689A85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D1B90-3E29-4D07-ACC4-7B1B03B6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内存相当于由两个结构组成：</a:t>
            </a:r>
            <a:endParaRPr lang="en-US" altLang="zh-CN" dirty="0"/>
          </a:p>
          <a:p>
            <a:pPr lvl="1"/>
            <a:r>
              <a:rPr lang="zh-CN" altLang="en-US" dirty="0"/>
              <a:t>链表中的乱序结构：插入块、删除块、找到适合</a:t>
            </a:r>
            <a:r>
              <a:rPr lang="en-US" altLang="zh-CN" dirty="0"/>
              <a:t>size</a:t>
            </a:r>
            <a:r>
              <a:rPr lang="zh-CN" altLang="en-US" dirty="0"/>
              <a:t>的块</a:t>
            </a:r>
            <a:endParaRPr lang="en-US" altLang="zh-CN" dirty="0"/>
          </a:p>
          <a:p>
            <a:pPr lvl="1"/>
            <a:r>
              <a:rPr lang="zh-CN" altLang="en-US" dirty="0"/>
              <a:t>内存中的顺序结构：维护块的合并，拆分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在合并和拆分的时候，需要更新链表中的结构</a:t>
            </a:r>
            <a:endParaRPr lang="en-US" altLang="zh-CN" dirty="0"/>
          </a:p>
          <a:p>
            <a:pPr lvl="1"/>
            <a:r>
              <a:rPr lang="zh-CN" altLang="en-US" dirty="0"/>
              <a:t>将链表操作写成</a:t>
            </a:r>
            <a:r>
              <a:rPr lang="en-US" altLang="zh-CN" dirty="0"/>
              <a:t>API</a:t>
            </a:r>
            <a:r>
              <a:rPr lang="zh-CN" altLang="en-US" dirty="0"/>
              <a:t>，在</a:t>
            </a:r>
            <a:r>
              <a:rPr lang="en-US" altLang="zh-CN" dirty="0"/>
              <a:t>place, coalesce</a:t>
            </a:r>
            <a:r>
              <a:rPr lang="zh-CN" altLang="en-US" dirty="0"/>
              <a:t>调用链表的</a:t>
            </a:r>
            <a:r>
              <a:rPr lang="en-US" altLang="zh-CN" dirty="0"/>
              <a:t>API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只要实现了</a:t>
            </a:r>
            <a:r>
              <a:rPr lang="en-US" altLang="zh-CN" dirty="0"/>
              <a:t>insert, delete, </a:t>
            </a:r>
            <a:r>
              <a:rPr lang="en-US" altLang="zh-CN" dirty="0" err="1"/>
              <a:t>find_fit</a:t>
            </a:r>
            <a:r>
              <a:rPr lang="zh-CN" altLang="en-US" dirty="0"/>
              <a:t>三个函数</a:t>
            </a:r>
            <a:endParaRPr lang="en-US" altLang="zh-CN" dirty="0"/>
          </a:p>
          <a:p>
            <a:pPr lvl="1"/>
            <a:r>
              <a:rPr lang="zh-CN" altLang="en-US" dirty="0"/>
              <a:t>不管什么数据结构都可以作为管理空闲块的结构</a:t>
            </a:r>
            <a:endParaRPr lang="en-US" altLang="zh-CN" dirty="0"/>
          </a:p>
          <a:p>
            <a:pPr lvl="1"/>
            <a:r>
              <a:rPr lang="zh-CN" altLang="en-US" dirty="0"/>
              <a:t>用三个函数可以方便后面升级更高级的数据结构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711871-DABD-4911-8CA9-EC120633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37" y="1517489"/>
            <a:ext cx="396295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6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D9971-1A58-47DB-A0C8-0C93B7A3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  <a:r>
              <a:rPr lang="en-US" altLang="zh-CN" dirty="0"/>
              <a:t>trick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CC494-4FA5-4435-B5FE-A16BE9A1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realloc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新大小比原来小，拆分。</a:t>
            </a:r>
            <a:endParaRPr lang="en-US" altLang="zh-CN" dirty="0"/>
          </a:p>
          <a:p>
            <a:pPr lvl="1"/>
            <a:r>
              <a:rPr lang="zh-CN" altLang="en-US" dirty="0"/>
              <a:t>下一个是空块，就合并下一个块</a:t>
            </a:r>
            <a:endParaRPr lang="en-US" altLang="zh-CN" dirty="0"/>
          </a:p>
          <a:p>
            <a:pPr lvl="1"/>
            <a:r>
              <a:rPr lang="zh-CN" altLang="en-US" dirty="0"/>
              <a:t>先</a:t>
            </a:r>
            <a:r>
              <a:rPr lang="en-US" altLang="zh-CN" dirty="0"/>
              <a:t>malloc</a:t>
            </a:r>
            <a:r>
              <a:rPr lang="zh-CN" altLang="en-US" dirty="0"/>
              <a:t>，然后</a:t>
            </a:r>
            <a:r>
              <a:rPr lang="en-US" altLang="zh-CN" dirty="0" err="1"/>
              <a:t>memcpy</a:t>
            </a:r>
            <a:r>
              <a:rPr lang="zh-CN" altLang="en-US" dirty="0"/>
              <a:t>，再</a:t>
            </a:r>
            <a:r>
              <a:rPr lang="en-US" altLang="zh-CN" dirty="0"/>
              <a:t>free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不用指针全部用偏移量</a:t>
            </a:r>
            <a:endParaRPr lang="en-US" altLang="zh-CN" dirty="0"/>
          </a:p>
          <a:p>
            <a:pPr lvl="1"/>
            <a:r>
              <a:rPr lang="zh-CN" altLang="en-US" dirty="0"/>
              <a:t>为了防止大量的指针</a:t>
            </a:r>
            <a:r>
              <a:rPr lang="en-US" altLang="zh-CN" dirty="0"/>
              <a:t>-</a:t>
            </a:r>
            <a:r>
              <a:rPr lang="zh-CN" altLang="en-US" dirty="0"/>
              <a:t>偏移量转换，干脆全部用偏移量</a:t>
            </a:r>
            <a:endParaRPr lang="en-US" altLang="zh-CN" dirty="0"/>
          </a:p>
          <a:p>
            <a:pPr lvl="1"/>
            <a:r>
              <a:rPr lang="zh-CN" altLang="en-US" dirty="0"/>
              <a:t>调用函数的时候将指针转换为偏移量、返回时转成指针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显式分离链表大概可以得到</a:t>
            </a:r>
            <a:r>
              <a:rPr lang="en-US" altLang="zh-CN" dirty="0"/>
              <a:t>67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58C79A-23A5-4082-B2B4-1CB046F0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11" y="2286000"/>
            <a:ext cx="3820058" cy="457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CDB20-BDBA-470E-A13C-5CCB95CF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84" y="3303901"/>
            <a:ext cx="4537680" cy="32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7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1008</Words>
  <Application>Microsoft Office PowerPoint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华文仿宋</vt:lpstr>
      <vt:lpstr>Consolas</vt:lpstr>
      <vt:lpstr>Tw Cen MT</vt:lpstr>
      <vt:lpstr>Tw Cen MT Condensed</vt:lpstr>
      <vt:lpstr>Wingdings 3</vt:lpstr>
      <vt:lpstr>积分</vt:lpstr>
      <vt:lpstr>MALLOC LAB</vt:lpstr>
      <vt:lpstr>task</vt:lpstr>
      <vt:lpstr>数据分析</vt:lpstr>
      <vt:lpstr>mem-heap-check</vt:lpstr>
      <vt:lpstr>隐式分配链表</vt:lpstr>
      <vt:lpstr>显式分配链表</vt:lpstr>
      <vt:lpstr>显式分配链表</vt:lpstr>
      <vt:lpstr>数据结构</vt:lpstr>
      <vt:lpstr>其它trick</vt:lpstr>
      <vt:lpstr>分离适配</vt:lpstr>
      <vt:lpstr>分离适配</vt:lpstr>
      <vt:lpstr>数据</vt:lpstr>
      <vt:lpstr>小内存处理</vt:lpstr>
      <vt:lpstr>碎片处理</vt:lpstr>
      <vt:lpstr>卡到100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</dc:title>
  <dc:creator>KE KE</dc:creator>
  <cp:lastModifiedBy>KE KE</cp:lastModifiedBy>
  <cp:revision>11</cp:revision>
  <dcterms:created xsi:type="dcterms:W3CDTF">2020-12-31T08:22:32Z</dcterms:created>
  <dcterms:modified xsi:type="dcterms:W3CDTF">2020-12-31T08:31:28Z</dcterms:modified>
</cp:coreProperties>
</file>