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4" r:id="rId2"/>
    <p:sldId id="390" r:id="rId3"/>
    <p:sldId id="366" r:id="rId4"/>
    <p:sldId id="405" r:id="rId5"/>
    <p:sldId id="407" r:id="rId6"/>
    <p:sldId id="408" r:id="rId7"/>
    <p:sldId id="409" r:id="rId8"/>
    <p:sldId id="410" r:id="rId9"/>
    <p:sldId id="411" r:id="rId10"/>
    <p:sldId id="415" r:id="rId11"/>
    <p:sldId id="414" r:id="rId12"/>
    <p:sldId id="416" r:id="rId13"/>
    <p:sldId id="417" r:id="rId14"/>
    <p:sldId id="418" r:id="rId15"/>
    <p:sldId id="406" r:id="rId16"/>
    <p:sldId id="3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1C937EA-0706-4ABC-8BD0-988325118E1C}">
          <p14:sldIdLst>
            <p14:sldId id="284"/>
            <p14:sldId id="390"/>
            <p14:sldId id="366"/>
            <p14:sldId id="405"/>
            <p14:sldId id="407"/>
            <p14:sldId id="408"/>
            <p14:sldId id="409"/>
            <p14:sldId id="410"/>
            <p14:sldId id="411"/>
            <p14:sldId id="415"/>
            <p14:sldId id="414"/>
            <p14:sldId id="416"/>
            <p14:sldId id="417"/>
            <p14:sldId id="418"/>
            <p14:sldId id="406"/>
            <p14:sldId id="3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3993" autoAdjust="0"/>
  </p:normalViewPr>
  <p:slideViewPr>
    <p:cSldViewPr snapToGrid="0">
      <p:cViewPr varScale="1">
        <p:scale>
          <a:sx n="61" d="100"/>
          <a:sy n="61" d="100"/>
        </p:scale>
        <p:origin x="67" y="11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DDBEE5-1F49-4E21-AA75-C1EB99554DBB}" type="datetimeFigureOut">
              <a:rPr lang="zh-CN" altLang="en-US" smtClean="0"/>
              <a:t>2020/12/31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DF900-46A4-4B55-A06F-548409280FC6}" type="slidenum">
              <a:rPr lang="zh-CN" altLang="en-US" smtClean="0"/>
              <a:t>‹#›</a:t>
            </a:fld>
            <a:endParaRPr lang="zh-CN" altLang="en-US"/>
          </a:p>
        </p:txBody>
      </p:sp>
    </p:spTree>
    <p:extLst>
      <p:ext uri="{BB962C8B-B14F-4D97-AF65-F5344CB8AC3E}">
        <p14:creationId xmlns:p14="http://schemas.microsoft.com/office/powerpoint/2010/main" val="1451605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7A637-8712-4E20-957A-998EEAA86395}" type="datetimeFigureOut">
              <a:rPr lang="zh-CN" altLang="en-US" smtClean="0"/>
              <a:t>2020/12/31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3211-B18B-477D-A05F-14E4BC87236F}" type="slidenum">
              <a:rPr lang="zh-CN" altLang="en-US" smtClean="0"/>
              <a:t>‹#›</a:t>
            </a:fld>
            <a:endParaRPr lang="zh-CN" altLang="en-US"/>
          </a:p>
        </p:txBody>
      </p:sp>
    </p:spTree>
    <p:extLst>
      <p:ext uri="{BB962C8B-B14F-4D97-AF65-F5344CB8AC3E}">
        <p14:creationId xmlns:p14="http://schemas.microsoft.com/office/powerpoint/2010/main" val="5684887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a:t>
            </a:fld>
            <a:endParaRPr lang="zh-CN" altLang="en-US"/>
          </a:p>
        </p:txBody>
      </p:sp>
    </p:spTree>
    <p:extLst>
      <p:ext uri="{BB962C8B-B14F-4D97-AF65-F5344CB8AC3E}">
        <p14:creationId xmlns:p14="http://schemas.microsoft.com/office/powerpoint/2010/main" val="568370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10</a:t>
            </a:fld>
            <a:endParaRPr lang="zh-CN" altLang="en-US"/>
          </a:p>
        </p:txBody>
      </p:sp>
    </p:spTree>
    <p:extLst>
      <p:ext uri="{BB962C8B-B14F-4D97-AF65-F5344CB8AC3E}">
        <p14:creationId xmlns:p14="http://schemas.microsoft.com/office/powerpoint/2010/main" val="73848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11</a:t>
            </a:fld>
            <a:endParaRPr lang="zh-CN" altLang="en-US"/>
          </a:p>
        </p:txBody>
      </p:sp>
    </p:spTree>
    <p:extLst>
      <p:ext uri="{BB962C8B-B14F-4D97-AF65-F5344CB8AC3E}">
        <p14:creationId xmlns:p14="http://schemas.microsoft.com/office/powerpoint/2010/main" val="191809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12</a:t>
            </a:fld>
            <a:endParaRPr lang="zh-CN" altLang="en-US"/>
          </a:p>
        </p:txBody>
      </p:sp>
    </p:spTree>
    <p:extLst>
      <p:ext uri="{BB962C8B-B14F-4D97-AF65-F5344CB8AC3E}">
        <p14:creationId xmlns:p14="http://schemas.microsoft.com/office/powerpoint/2010/main" val="1089706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13</a:t>
            </a:fld>
            <a:endParaRPr lang="zh-CN" altLang="en-US"/>
          </a:p>
        </p:txBody>
      </p:sp>
    </p:spTree>
    <p:extLst>
      <p:ext uri="{BB962C8B-B14F-4D97-AF65-F5344CB8AC3E}">
        <p14:creationId xmlns:p14="http://schemas.microsoft.com/office/powerpoint/2010/main" val="1654163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14</a:t>
            </a:fld>
            <a:endParaRPr lang="zh-CN" altLang="en-US"/>
          </a:p>
        </p:txBody>
      </p:sp>
    </p:spTree>
    <p:extLst>
      <p:ext uri="{BB962C8B-B14F-4D97-AF65-F5344CB8AC3E}">
        <p14:creationId xmlns:p14="http://schemas.microsoft.com/office/powerpoint/2010/main" val="2120881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15</a:t>
            </a:fld>
            <a:endParaRPr lang="zh-CN" altLang="en-US"/>
          </a:p>
        </p:txBody>
      </p:sp>
    </p:spTree>
    <p:extLst>
      <p:ext uri="{BB962C8B-B14F-4D97-AF65-F5344CB8AC3E}">
        <p14:creationId xmlns:p14="http://schemas.microsoft.com/office/powerpoint/2010/main" val="278752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与人交互 每次用户请求某操作时一个独立的并发逻辑流被创建来执行这个操作。</a:t>
            </a:r>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a:t>
            </a:fld>
            <a:endParaRPr lang="zh-CN" altLang="en-US"/>
          </a:p>
        </p:txBody>
      </p:sp>
    </p:spTree>
    <p:extLst>
      <p:ext uri="{BB962C8B-B14F-4D97-AF65-F5344CB8AC3E}">
        <p14:creationId xmlns:p14="http://schemas.microsoft.com/office/powerpoint/2010/main" val="274351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3</a:t>
            </a:fld>
            <a:endParaRPr lang="zh-CN" altLang="en-US"/>
          </a:p>
        </p:txBody>
      </p:sp>
    </p:spTree>
    <p:extLst>
      <p:ext uri="{BB962C8B-B14F-4D97-AF65-F5344CB8AC3E}">
        <p14:creationId xmlns:p14="http://schemas.microsoft.com/office/powerpoint/2010/main" val="3542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4</a:t>
            </a:fld>
            <a:endParaRPr lang="zh-CN" altLang="en-US"/>
          </a:p>
        </p:txBody>
      </p:sp>
    </p:spTree>
    <p:extLst>
      <p:ext uri="{BB962C8B-B14F-4D97-AF65-F5344CB8AC3E}">
        <p14:creationId xmlns:p14="http://schemas.microsoft.com/office/powerpoint/2010/main" val="170788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I/O</a:t>
            </a:r>
            <a:r>
              <a:rPr lang="zh-CN" altLang="en-US" dirty="0"/>
              <a:t>事件</a:t>
            </a:r>
            <a:r>
              <a:rPr lang="en-US" altLang="zh-CN" dirty="0"/>
              <a:t>: </a:t>
            </a:r>
            <a:r>
              <a:rPr lang="zh-CN" altLang="en-US" dirty="0"/>
              <a:t>描述符准备好读、准备好写、等待时间超过</a:t>
            </a:r>
            <a:r>
              <a:rPr lang="en-US" altLang="zh-CN" dirty="0"/>
              <a:t>152.13s(</a:t>
            </a:r>
            <a:r>
              <a:rPr lang="zh-CN" altLang="en-US" dirty="0"/>
              <a:t>超时</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5</a:t>
            </a:fld>
            <a:endParaRPr lang="zh-CN" altLang="en-US"/>
          </a:p>
        </p:txBody>
      </p:sp>
    </p:spTree>
    <p:extLst>
      <p:ext uri="{BB962C8B-B14F-4D97-AF65-F5344CB8AC3E}">
        <p14:creationId xmlns:p14="http://schemas.microsoft.com/office/powerpoint/2010/main" val="3134569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6</a:t>
            </a:fld>
            <a:endParaRPr lang="zh-CN" altLang="en-US"/>
          </a:p>
        </p:txBody>
      </p:sp>
    </p:spTree>
    <p:extLst>
      <p:ext uri="{BB962C8B-B14F-4D97-AF65-F5344CB8AC3E}">
        <p14:creationId xmlns:p14="http://schemas.microsoft.com/office/powerpoint/2010/main" val="390214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7</a:t>
            </a:fld>
            <a:endParaRPr lang="zh-CN" altLang="en-US"/>
          </a:p>
        </p:txBody>
      </p:sp>
    </p:spTree>
    <p:extLst>
      <p:ext uri="{BB962C8B-B14F-4D97-AF65-F5344CB8AC3E}">
        <p14:creationId xmlns:p14="http://schemas.microsoft.com/office/powerpoint/2010/main" val="229865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8</a:t>
            </a:fld>
            <a:endParaRPr lang="zh-CN" altLang="en-US"/>
          </a:p>
        </p:txBody>
      </p:sp>
    </p:spTree>
    <p:extLst>
      <p:ext uri="{BB962C8B-B14F-4D97-AF65-F5344CB8AC3E}">
        <p14:creationId xmlns:p14="http://schemas.microsoft.com/office/powerpoint/2010/main" val="17607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9</a:t>
            </a:fld>
            <a:endParaRPr lang="zh-CN" altLang="en-US"/>
          </a:p>
        </p:txBody>
      </p:sp>
    </p:spTree>
    <p:extLst>
      <p:ext uri="{BB962C8B-B14F-4D97-AF65-F5344CB8AC3E}">
        <p14:creationId xmlns:p14="http://schemas.microsoft.com/office/powerpoint/2010/main" val="254198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10774680" y="6356350"/>
            <a:ext cx="1437640" cy="365125"/>
          </a:xfrm>
        </p:spPr>
        <p:txBody>
          <a:bodyPr/>
          <a:lstStyle>
            <a:lvl1pPr algn="ctr">
              <a:defRPr sz="1800"/>
            </a:lvl1pPr>
          </a:lstStyle>
          <a:p>
            <a:fld id="{023126B9-07AC-4BAF-B3D7-FAC1D3999DA4}" type="slidenum">
              <a:rPr lang="zh-CN" altLang="en-US" smtClean="0"/>
              <a:pPr/>
              <a:t>‹#›</a:t>
            </a:fld>
            <a:endParaRPr lang="zh-CN" altLang="en-US" dirty="0"/>
          </a:p>
        </p:txBody>
      </p:sp>
      <p:sp>
        <p:nvSpPr>
          <p:cNvPr id="5" name="灯片编号占位符 3"/>
          <p:cNvSpPr txBox="1">
            <a:spLocks/>
          </p:cNvSpPr>
          <p:nvPr userDrawn="1"/>
        </p:nvSpPr>
        <p:spPr>
          <a:xfrm>
            <a:off x="10495280" y="6356349"/>
            <a:ext cx="143764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     页</a:t>
            </a:r>
          </a:p>
        </p:txBody>
      </p:sp>
    </p:spTree>
    <p:extLst>
      <p:ext uri="{BB962C8B-B14F-4D97-AF65-F5344CB8AC3E}">
        <p14:creationId xmlns:p14="http://schemas.microsoft.com/office/powerpoint/2010/main" val="225133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162056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36170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defRPr>
            </a:lvl1p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230547103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0" r:id="rId5"/>
    <p:sldLayoutId id="214748365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0" y="1360537"/>
            <a:ext cx="12253546" cy="3886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bg2">
                    <a:lumMod val="25000"/>
                  </a:schemeClr>
                </a:solidFill>
                <a:latin typeface="微软雅黑" pitchFamily="34" charset="-122"/>
                <a:ea typeface="微软雅黑" pitchFamily="34" charset="-122"/>
              </a:rPr>
              <a:t>Concurrent Programming</a:t>
            </a:r>
            <a:r>
              <a:rPr lang="zh-CN" altLang="en-US" sz="4800" b="1" dirty="0">
                <a:solidFill>
                  <a:schemeClr val="bg2">
                    <a:lumMod val="25000"/>
                  </a:schemeClr>
                </a:solidFill>
                <a:latin typeface="微软雅黑" pitchFamily="34" charset="-122"/>
                <a:ea typeface="微软雅黑" pitchFamily="34" charset="-122"/>
              </a:rPr>
              <a:t>回课</a:t>
            </a:r>
          </a:p>
        </p:txBody>
      </p:sp>
      <p:sp>
        <p:nvSpPr>
          <p:cNvPr id="22" name="圆角矩形 11"/>
          <p:cNvSpPr>
            <a:spLocks noChangeArrowheads="1"/>
          </p:cNvSpPr>
          <p:nvPr/>
        </p:nvSpPr>
        <p:spPr bwMode="auto">
          <a:xfrm>
            <a:off x="7686015" y="4388814"/>
            <a:ext cx="3657600" cy="496887"/>
          </a:xfrm>
          <a:prstGeom prst="roundRect">
            <a:avLst>
              <a:gd name="adj" fmla="val 16667"/>
            </a:avLst>
          </a:prstGeom>
          <a:noFill/>
          <a:ln w="12700">
            <a:solidFill>
              <a:srgbClr val="7F7F7F"/>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3" name="灯片编号占位符 2"/>
          <p:cNvSpPr>
            <a:spLocks noGrp="1"/>
          </p:cNvSpPr>
          <p:nvPr>
            <p:ph type="sldNum" sz="quarter" idx="10"/>
          </p:nvPr>
        </p:nvSpPr>
        <p:spPr/>
        <p:txBody>
          <a:bodyPr/>
          <a:lstStyle/>
          <a:p>
            <a:fld id="{023126B9-07AC-4BAF-B3D7-FAC1D3999DA4}" type="slidenum">
              <a:rPr lang="zh-CN" altLang="en-US" smtClean="0"/>
              <a:pPr/>
              <a:t>1</a:t>
            </a:fld>
            <a:endParaRPr lang="zh-CN" altLang="en-US" dirty="0"/>
          </a:p>
        </p:txBody>
      </p:sp>
      <p:sp>
        <p:nvSpPr>
          <p:cNvPr id="2" name="文本框 1">
            <a:extLst>
              <a:ext uri="{FF2B5EF4-FFF2-40B4-BE49-F238E27FC236}">
                <a16:creationId xmlns:a16="http://schemas.microsoft.com/office/drawing/2014/main" id="{C842275E-3845-4C78-BF7C-E55300573179}"/>
              </a:ext>
            </a:extLst>
          </p:cNvPr>
          <p:cNvSpPr txBox="1"/>
          <p:nvPr/>
        </p:nvSpPr>
        <p:spPr>
          <a:xfrm>
            <a:off x="8154482" y="4406424"/>
            <a:ext cx="4232952" cy="461665"/>
          </a:xfrm>
          <a:prstGeom prst="rect">
            <a:avLst/>
          </a:prstGeom>
          <a:noFill/>
        </p:spPr>
        <p:txBody>
          <a:bodyPr wrap="square" rtlCol="0">
            <a:spAutoFit/>
          </a:bodyPr>
          <a:lstStyle/>
          <a:p>
            <a:r>
              <a:rPr lang="zh-CN" altLang="en-US" sz="2400" dirty="0"/>
              <a:t>王颖   </a:t>
            </a:r>
            <a:r>
              <a:rPr lang="en-US" altLang="zh-CN" sz="2400" dirty="0"/>
              <a:t>1900013016</a:t>
            </a:r>
            <a:endParaRPr lang="zh-CN" altLang="en-US" sz="2400" dirty="0"/>
          </a:p>
        </p:txBody>
      </p:sp>
    </p:spTree>
    <p:extLst>
      <p:ext uri="{BB962C8B-B14F-4D97-AF65-F5344CB8AC3E}">
        <p14:creationId xmlns:p14="http://schemas.microsoft.com/office/powerpoint/2010/main" val="1093360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10</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en-US" altLang="zh-CN" sz="2800" dirty="0" err="1">
                <a:solidFill>
                  <a:schemeClr val="bg2">
                    <a:lumMod val="25000"/>
                  </a:schemeClr>
                </a:solidFill>
                <a:latin typeface="方正兰亭粗黑_GBK" panose="02000000000000000000" pitchFamily="2" charset="-122"/>
                <a:ea typeface="方正兰亭粗黑_GBK" panose="02000000000000000000" pitchFamily="2" charset="-122"/>
              </a:rPr>
              <a:t>Posix</a:t>
            </a:r>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线程函数</a:t>
            </a:r>
          </a:p>
        </p:txBody>
      </p:sp>
      <p:sp>
        <p:nvSpPr>
          <p:cNvPr id="9" name="文本框 8">
            <a:extLst>
              <a:ext uri="{FF2B5EF4-FFF2-40B4-BE49-F238E27FC236}">
                <a16:creationId xmlns:a16="http://schemas.microsoft.com/office/drawing/2014/main" id="{4B7C33FB-DE46-4A4D-ABA7-FA7F10044D65}"/>
              </a:ext>
            </a:extLst>
          </p:cNvPr>
          <p:cNvSpPr txBox="1"/>
          <p:nvPr/>
        </p:nvSpPr>
        <p:spPr>
          <a:xfrm>
            <a:off x="560893" y="1020468"/>
            <a:ext cx="11070214" cy="5632311"/>
          </a:xfrm>
          <a:prstGeom prst="rect">
            <a:avLst/>
          </a:prstGeom>
          <a:noFill/>
        </p:spPr>
        <p:txBody>
          <a:bodyPr wrap="square" rtlCol="0">
            <a:spAutoFit/>
          </a:bodyPr>
          <a:lstStyle/>
          <a:p>
            <a:r>
              <a:rPr lang="en-US" altLang="zh-CN" sz="2400" dirty="0" err="1"/>
              <a:t>Posix</a:t>
            </a:r>
            <a:r>
              <a:rPr lang="zh-CN" altLang="en-US" sz="2400" dirty="0"/>
              <a:t>线程是</a:t>
            </a:r>
            <a:r>
              <a:rPr lang="en-US" altLang="zh-CN" sz="2400" dirty="0"/>
              <a:t>C</a:t>
            </a:r>
            <a:r>
              <a:rPr lang="zh-CN" altLang="en-US" sz="2400" dirty="0"/>
              <a:t>程序中的一个标准接口</a:t>
            </a:r>
            <a:r>
              <a:rPr lang="en-US" altLang="zh-CN" sz="2400" dirty="0"/>
              <a:t>. </a:t>
            </a:r>
          </a:p>
          <a:p>
            <a:endParaRPr lang="en-US" altLang="zh-CN" sz="2400" dirty="0"/>
          </a:p>
          <a:p>
            <a:r>
              <a:rPr lang="zh-CN" altLang="en-US" sz="2400" b="1" dirty="0"/>
              <a:t>创建线程</a:t>
            </a:r>
            <a:endParaRPr lang="en-US" altLang="zh-CN" sz="2400" b="1"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	</a:t>
            </a:r>
            <a:r>
              <a:rPr lang="en-US" altLang="zh-CN" sz="2400" dirty="0" err="1"/>
              <a:t>tid</a:t>
            </a:r>
            <a:r>
              <a:rPr lang="zh-CN" altLang="en-US" sz="2400" dirty="0"/>
              <a:t>指针</a:t>
            </a:r>
            <a:r>
              <a:rPr lang="en-US" altLang="zh-CN" sz="2400" dirty="0"/>
              <a:t>, </a:t>
            </a:r>
            <a:r>
              <a:rPr lang="zh-CN" altLang="en-US" sz="2400" dirty="0"/>
              <a:t>返回时包含新线程的</a:t>
            </a:r>
            <a:r>
              <a:rPr lang="en-US" altLang="zh-CN" sz="2400" dirty="0"/>
              <a:t>ID</a:t>
            </a:r>
          </a:p>
          <a:p>
            <a:r>
              <a:rPr lang="en-US" altLang="zh-CN" sz="2400" dirty="0"/>
              <a:t>	</a:t>
            </a:r>
            <a:r>
              <a:rPr lang="en-US" altLang="zh-CN" sz="2400" dirty="0" err="1"/>
              <a:t>attr</a:t>
            </a:r>
            <a:r>
              <a:rPr lang="zh-CN" altLang="en-US" sz="2400" dirty="0"/>
              <a:t>用来改变新建线程属性的参数</a:t>
            </a:r>
            <a:r>
              <a:rPr lang="en-US" altLang="zh-CN" sz="2400" dirty="0"/>
              <a:t>, </a:t>
            </a:r>
            <a:r>
              <a:rPr lang="zh-CN" altLang="en-US" sz="2400" dirty="0"/>
              <a:t>一般设为</a:t>
            </a:r>
            <a:r>
              <a:rPr lang="en-US" altLang="zh-CN" sz="2400" dirty="0"/>
              <a:t>NULL.</a:t>
            </a:r>
          </a:p>
          <a:p>
            <a:r>
              <a:rPr lang="en-US" altLang="zh-CN" sz="2400" dirty="0"/>
              <a:t>	f</a:t>
            </a:r>
            <a:r>
              <a:rPr lang="zh-CN" altLang="en-US" sz="2400" dirty="0"/>
              <a:t>是一个线程例程</a:t>
            </a:r>
            <a:r>
              <a:rPr lang="en-US" altLang="zh-CN" sz="2400" dirty="0"/>
              <a:t>【</a:t>
            </a:r>
            <a:r>
              <a:rPr lang="zh-CN" altLang="en-US" sz="2400" dirty="0"/>
              <a:t>线程代码和本地数据的一个封装</a:t>
            </a:r>
            <a:r>
              <a:rPr lang="en-US" altLang="zh-CN" sz="2400" dirty="0"/>
              <a:t>】</a:t>
            </a:r>
          </a:p>
          <a:p>
            <a:r>
              <a:rPr lang="en-US" altLang="zh-CN" sz="2400" dirty="0"/>
              <a:t>	</a:t>
            </a:r>
            <a:r>
              <a:rPr lang="en-US" altLang="zh-CN" sz="2400" dirty="0" err="1"/>
              <a:t>arg</a:t>
            </a:r>
            <a:r>
              <a:rPr lang="zh-CN" altLang="en-US" sz="2400" dirty="0"/>
              <a:t>是传入</a:t>
            </a:r>
            <a:r>
              <a:rPr lang="en-US" altLang="zh-CN" sz="2400" dirty="0"/>
              <a:t>f</a:t>
            </a:r>
            <a:r>
              <a:rPr lang="zh-CN" altLang="en-US" sz="2400" dirty="0"/>
              <a:t>的参数</a:t>
            </a:r>
            <a:r>
              <a:rPr lang="en-US" altLang="zh-CN" sz="2400" dirty="0"/>
              <a:t>, </a:t>
            </a:r>
            <a:r>
              <a:rPr lang="zh-CN" altLang="en-US" sz="2400" dirty="0"/>
              <a:t>多个参数时可以打包成一个结构</a:t>
            </a:r>
            <a:r>
              <a:rPr lang="en-US" altLang="zh-CN" sz="2400" dirty="0"/>
              <a:t>.</a:t>
            </a:r>
          </a:p>
          <a:p>
            <a:endParaRPr lang="en-US" altLang="zh-CN" sz="2400" dirty="0"/>
          </a:p>
          <a:p>
            <a:r>
              <a:rPr lang="zh-CN" altLang="en-US" sz="2400" dirty="0">
                <a:solidFill>
                  <a:schemeClr val="bg2">
                    <a:lumMod val="10000"/>
                  </a:schemeClr>
                </a:solidFill>
              </a:rPr>
              <a:t>对等线程通过</a:t>
            </a:r>
            <a:r>
              <a:rPr lang="en-US" altLang="zh-CN" sz="2400" dirty="0" err="1">
                <a:solidFill>
                  <a:schemeClr val="bg2">
                    <a:lumMod val="10000"/>
                  </a:schemeClr>
                </a:solidFill>
              </a:rPr>
              <a:t>pthread_self</a:t>
            </a:r>
            <a:r>
              <a:rPr lang="en-US" altLang="zh-CN" sz="2400" dirty="0">
                <a:solidFill>
                  <a:schemeClr val="bg2">
                    <a:lumMod val="10000"/>
                  </a:schemeClr>
                </a:solidFill>
              </a:rPr>
              <a:t>()</a:t>
            </a:r>
            <a:r>
              <a:rPr lang="zh-CN" altLang="en-US" sz="2400" dirty="0">
                <a:solidFill>
                  <a:schemeClr val="bg2">
                    <a:lumMod val="10000"/>
                  </a:schemeClr>
                </a:solidFill>
              </a:rPr>
              <a:t>获取自己的线程</a:t>
            </a:r>
            <a:r>
              <a:rPr lang="en-US" altLang="zh-CN" sz="2400" dirty="0">
                <a:solidFill>
                  <a:schemeClr val="bg2">
                    <a:lumMod val="10000"/>
                  </a:schemeClr>
                </a:solidFill>
              </a:rPr>
              <a:t>ID.</a:t>
            </a:r>
          </a:p>
          <a:p>
            <a:endParaRPr lang="en-US" altLang="zh-CN" sz="2400" dirty="0"/>
          </a:p>
        </p:txBody>
      </p:sp>
      <p:pic>
        <p:nvPicPr>
          <p:cNvPr id="5" name="图片 4">
            <a:extLst>
              <a:ext uri="{FF2B5EF4-FFF2-40B4-BE49-F238E27FC236}">
                <a16:creationId xmlns:a16="http://schemas.microsoft.com/office/drawing/2014/main" id="{ABC608BA-5870-400C-997C-2BEAB768954F}"/>
              </a:ext>
            </a:extLst>
          </p:cNvPr>
          <p:cNvPicPr>
            <a:picLocks noChangeAspect="1"/>
          </p:cNvPicPr>
          <p:nvPr/>
        </p:nvPicPr>
        <p:blipFill>
          <a:blip r:embed="rId4"/>
          <a:stretch>
            <a:fillRect/>
          </a:stretch>
        </p:blipFill>
        <p:spPr>
          <a:xfrm>
            <a:off x="856501" y="2329841"/>
            <a:ext cx="8578809" cy="1691425"/>
          </a:xfrm>
          <a:prstGeom prst="rect">
            <a:avLst/>
          </a:prstGeom>
        </p:spPr>
      </p:pic>
    </p:spTree>
    <p:custDataLst>
      <p:tags r:id="rId1"/>
    </p:custDataLst>
    <p:extLst>
      <p:ext uri="{BB962C8B-B14F-4D97-AF65-F5344CB8AC3E}">
        <p14:creationId xmlns:p14="http://schemas.microsoft.com/office/powerpoint/2010/main" val="266991219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11</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en-US" altLang="zh-CN" sz="2800" dirty="0" err="1">
                <a:solidFill>
                  <a:schemeClr val="bg2">
                    <a:lumMod val="25000"/>
                  </a:schemeClr>
                </a:solidFill>
                <a:latin typeface="方正兰亭粗黑_GBK" panose="02000000000000000000" pitchFamily="2" charset="-122"/>
                <a:ea typeface="方正兰亭粗黑_GBK" panose="02000000000000000000" pitchFamily="2" charset="-122"/>
              </a:rPr>
              <a:t>Posix</a:t>
            </a:r>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线程函数</a:t>
            </a:r>
          </a:p>
        </p:txBody>
      </p:sp>
      <p:sp>
        <p:nvSpPr>
          <p:cNvPr id="9" name="文本框 8">
            <a:extLst>
              <a:ext uri="{FF2B5EF4-FFF2-40B4-BE49-F238E27FC236}">
                <a16:creationId xmlns:a16="http://schemas.microsoft.com/office/drawing/2014/main" id="{4B7C33FB-DE46-4A4D-ABA7-FA7F10044D65}"/>
              </a:ext>
            </a:extLst>
          </p:cNvPr>
          <p:cNvSpPr txBox="1"/>
          <p:nvPr/>
        </p:nvSpPr>
        <p:spPr>
          <a:xfrm>
            <a:off x="560893" y="1020468"/>
            <a:ext cx="11070214" cy="5509200"/>
          </a:xfrm>
          <a:prstGeom prst="rect">
            <a:avLst/>
          </a:prstGeom>
          <a:noFill/>
        </p:spPr>
        <p:txBody>
          <a:bodyPr wrap="square" rtlCol="0">
            <a:spAutoFit/>
          </a:bodyPr>
          <a:lstStyle/>
          <a:p>
            <a:r>
              <a:rPr lang="zh-CN" altLang="en-US" sz="2400" b="1" dirty="0"/>
              <a:t>终止线程</a:t>
            </a:r>
            <a:endParaRPr lang="en-US" altLang="zh-CN" sz="2400" b="1" dirty="0"/>
          </a:p>
          <a:p>
            <a:r>
              <a:rPr lang="en-US" altLang="zh-CN" sz="2000" dirty="0">
                <a:solidFill>
                  <a:schemeClr val="bg2">
                    <a:lumMod val="10000"/>
                  </a:schemeClr>
                </a:solidFill>
              </a:rPr>
              <a:t>	</a:t>
            </a:r>
            <a:r>
              <a:rPr lang="zh-CN" altLang="en-US" sz="2000" dirty="0">
                <a:solidFill>
                  <a:schemeClr val="bg2">
                    <a:lumMod val="10000"/>
                  </a:schemeClr>
                </a:solidFill>
                <a:ea typeface="方正兰亭粗黑_GBK" panose="02000000000000000000" pitchFamily="2" charset="-122"/>
              </a:rPr>
              <a:t>隐式终止：线程例程返回</a:t>
            </a:r>
            <a:endParaRPr lang="en-US" altLang="zh-CN" sz="2000" dirty="0">
              <a:solidFill>
                <a:schemeClr val="bg2">
                  <a:lumMod val="10000"/>
                </a:schemeClr>
              </a:solidFill>
              <a:ea typeface="方正兰亭粗黑_GBK" panose="02000000000000000000" pitchFamily="2" charset="-122"/>
            </a:endParaRPr>
          </a:p>
          <a:p>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显式终止：调用</a:t>
            </a:r>
            <a:r>
              <a:rPr lang="en-US" altLang="zh-CN" sz="2000" dirty="0" err="1">
                <a:solidFill>
                  <a:schemeClr val="bg2">
                    <a:lumMod val="10000"/>
                  </a:schemeClr>
                </a:solidFill>
                <a:ea typeface="方正兰亭粗黑_GBK" panose="02000000000000000000" pitchFamily="2" charset="-122"/>
              </a:rPr>
              <a:t>pthread_exit</a:t>
            </a:r>
            <a:r>
              <a:rPr lang="en-US" altLang="zh-CN" sz="2000" dirty="0">
                <a:solidFill>
                  <a:schemeClr val="bg2">
                    <a:lumMod val="10000"/>
                  </a:schemeClr>
                </a:solidFill>
                <a:ea typeface="方正兰亭粗黑_GBK" panose="02000000000000000000" pitchFamily="2" charset="-122"/>
              </a:rPr>
              <a:t>()/</a:t>
            </a:r>
            <a:r>
              <a:rPr lang="en-US" altLang="zh-CN" sz="2000" dirty="0" err="1">
                <a:solidFill>
                  <a:schemeClr val="bg2">
                    <a:lumMod val="10000"/>
                  </a:schemeClr>
                </a:solidFill>
                <a:ea typeface="方正兰亭粗黑_GBK" panose="02000000000000000000" pitchFamily="2" charset="-122"/>
              </a:rPr>
              <a:t>pthread_cancle</a:t>
            </a:r>
            <a:r>
              <a:rPr lang="en-US" altLang="zh-CN" sz="2000" dirty="0">
                <a:solidFill>
                  <a:schemeClr val="bg2">
                    <a:lumMod val="10000"/>
                  </a:schemeClr>
                </a:solidFill>
                <a:ea typeface="方正兰亭粗黑_GBK" panose="02000000000000000000" pitchFamily="2" charset="-122"/>
              </a:rPr>
              <a:t>()</a:t>
            </a:r>
          </a:p>
          <a:p>
            <a:endParaRPr lang="en-US" altLang="zh-CN" sz="2400" dirty="0"/>
          </a:p>
          <a:p>
            <a:endParaRPr lang="en-US" altLang="zh-CN" sz="2400" dirty="0"/>
          </a:p>
          <a:p>
            <a:endParaRPr lang="en-US" altLang="zh-CN" sz="2400" dirty="0"/>
          </a:p>
          <a:p>
            <a:endParaRPr lang="en-US" altLang="zh-CN" sz="2400" dirty="0"/>
          </a:p>
          <a:p>
            <a:r>
              <a:rPr lang="en-US" altLang="zh-CN" sz="2400" dirty="0"/>
              <a:t>	</a:t>
            </a:r>
            <a:r>
              <a:rPr lang="zh-CN" altLang="en-US" sz="2400" dirty="0"/>
              <a:t>终止该线程</a:t>
            </a:r>
            <a:r>
              <a:rPr lang="en-US" altLang="zh-CN" sz="2400" dirty="0"/>
              <a:t>. </a:t>
            </a:r>
            <a:r>
              <a:rPr lang="zh-CN" altLang="en-US" sz="2400" dirty="0"/>
              <a:t>如果是主线程</a:t>
            </a:r>
            <a:r>
              <a:rPr lang="en-US" altLang="zh-CN" sz="2400" dirty="0"/>
              <a:t>, </a:t>
            </a:r>
            <a:r>
              <a:rPr lang="zh-CN" altLang="en-US" sz="2400" dirty="0"/>
              <a:t>等其他对等线程终止后会终止主线程和整个进程</a:t>
            </a:r>
            <a:r>
              <a:rPr lang="en-US" altLang="zh-CN" sz="2400" dirty="0"/>
              <a:t>, </a:t>
            </a:r>
            <a:r>
              <a:rPr lang="zh-CN" altLang="en-US" sz="2400" dirty="0"/>
              <a:t>进程返回值为</a:t>
            </a:r>
            <a:r>
              <a:rPr lang="en-US" altLang="zh-CN" sz="2400" dirty="0" err="1"/>
              <a:t>thread_return</a:t>
            </a:r>
            <a:r>
              <a:rPr lang="en-US" altLang="zh-CN" sz="2400" dirty="0"/>
              <a:t>.</a:t>
            </a:r>
          </a:p>
          <a:p>
            <a:endParaRPr lang="en-US" altLang="zh-CN" sz="2400" dirty="0"/>
          </a:p>
          <a:p>
            <a:endParaRPr lang="en-US" altLang="zh-CN" sz="2400" dirty="0"/>
          </a:p>
          <a:p>
            <a:endParaRPr lang="en-US" altLang="zh-CN" sz="2400" dirty="0"/>
          </a:p>
          <a:p>
            <a:endParaRPr lang="en-US" altLang="zh-CN" sz="2400" dirty="0"/>
          </a:p>
          <a:p>
            <a:r>
              <a:rPr lang="en-US" altLang="zh-CN" sz="2400" dirty="0"/>
              <a:t>	</a:t>
            </a:r>
            <a:r>
              <a:rPr lang="zh-CN" altLang="en-US" sz="2400" dirty="0"/>
              <a:t>终止某个对等线程</a:t>
            </a:r>
            <a:r>
              <a:rPr lang="en-US" altLang="zh-CN" sz="2400" dirty="0"/>
              <a:t>.</a:t>
            </a:r>
          </a:p>
          <a:p>
            <a:endParaRPr lang="en-US" altLang="zh-CN" sz="2400" dirty="0"/>
          </a:p>
        </p:txBody>
      </p:sp>
      <p:pic>
        <p:nvPicPr>
          <p:cNvPr id="8" name="图片 7">
            <a:extLst>
              <a:ext uri="{FF2B5EF4-FFF2-40B4-BE49-F238E27FC236}">
                <a16:creationId xmlns:a16="http://schemas.microsoft.com/office/drawing/2014/main" id="{199F2C9E-4568-43FE-AFEF-A6C1EBFAB5B8}"/>
              </a:ext>
            </a:extLst>
          </p:cNvPr>
          <p:cNvPicPr>
            <a:picLocks noChangeAspect="1"/>
          </p:cNvPicPr>
          <p:nvPr/>
        </p:nvPicPr>
        <p:blipFill>
          <a:blip r:embed="rId4"/>
          <a:stretch>
            <a:fillRect/>
          </a:stretch>
        </p:blipFill>
        <p:spPr>
          <a:xfrm>
            <a:off x="811413" y="2129425"/>
            <a:ext cx="10141912" cy="1402915"/>
          </a:xfrm>
          <a:prstGeom prst="rect">
            <a:avLst/>
          </a:prstGeom>
        </p:spPr>
      </p:pic>
      <p:pic>
        <p:nvPicPr>
          <p:cNvPr id="11" name="图片 10">
            <a:extLst>
              <a:ext uri="{FF2B5EF4-FFF2-40B4-BE49-F238E27FC236}">
                <a16:creationId xmlns:a16="http://schemas.microsoft.com/office/drawing/2014/main" id="{8C100446-58B7-426E-98F9-1DE3EB871C07}"/>
              </a:ext>
            </a:extLst>
          </p:cNvPr>
          <p:cNvPicPr>
            <a:picLocks noChangeAspect="1"/>
          </p:cNvPicPr>
          <p:nvPr/>
        </p:nvPicPr>
        <p:blipFill>
          <a:blip r:embed="rId5"/>
          <a:stretch>
            <a:fillRect/>
          </a:stretch>
        </p:blipFill>
        <p:spPr>
          <a:xfrm>
            <a:off x="811413" y="4228295"/>
            <a:ext cx="10156513" cy="1402914"/>
          </a:xfrm>
          <a:prstGeom prst="rect">
            <a:avLst/>
          </a:prstGeom>
        </p:spPr>
      </p:pic>
    </p:spTree>
    <p:custDataLst>
      <p:tags r:id="rId1"/>
    </p:custDataLst>
    <p:extLst>
      <p:ext uri="{BB962C8B-B14F-4D97-AF65-F5344CB8AC3E}">
        <p14:creationId xmlns:p14="http://schemas.microsoft.com/office/powerpoint/2010/main" val="368606633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12</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en-US" altLang="zh-CN" sz="2800" dirty="0" err="1">
                <a:solidFill>
                  <a:schemeClr val="bg2">
                    <a:lumMod val="25000"/>
                  </a:schemeClr>
                </a:solidFill>
                <a:latin typeface="方正兰亭粗黑_GBK" panose="02000000000000000000" pitchFamily="2" charset="-122"/>
                <a:ea typeface="方正兰亭粗黑_GBK" panose="02000000000000000000" pitchFamily="2" charset="-122"/>
              </a:rPr>
              <a:t>Posix</a:t>
            </a:r>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线程函数</a:t>
            </a:r>
          </a:p>
        </p:txBody>
      </p:sp>
      <p:sp>
        <p:nvSpPr>
          <p:cNvPr id="9" name="文本框 8">
            <a:extLst>
              <a:ext uri="{FF2B5EF4-FFF2-40B4-BE49-F238E27FC236}">
                <a16:creationId xmlns:a16="http://schemas.microsoft.com/office/drawing/2014/main" id="{4B7C33FB-DE46-4A4D-ABA7-FA7F10044D65}"/>
              </a:ext>
            </a:extLst>
          </p:cNvPr>
          <p:cNvSpPr txBox="1"/>
          <p:nvPr/>
        </p:nvSpPr>
        <p:spPr>
          <a:xfrm>
            <a:off x="560893" y="1020468"/>
            <a:ext cx="11070214" cy="5201424"/>
          </a:xfrm>
          <a:prstGeom prst="rect">
            <a:avLst/>
          </a:prstGeom>
          <a:noFill/>
        </p:spPr>
        <p:txBody>
          <a:bodyPr wrap="square" rtlCol="0">
            <a:spAutoFit/>
          </a:bodyPr>
          <a:lstStyle/>
          <a:p>
            <a:r>
              <a:rPr lang="zh-CN" altLang="en-US" sz="2400" b="1" dirty="0"/>
              <a:t>回收已终止线程的资源</a:t>
            </a:r>
            <a:endParaRPr lang="en-US" altLang="zh-CN" sz="2400" b="1" dirty="0"/>
          </a:p>
          <a:p>
            <a:r>
              <a:rPr lang="en-US" altLang="zh-CN" sz="2000" dirty="0">
                <a:solidFill>
                  <a:schemeClr val="bg2">
                    <a:lumMod val="10000"/>
                  </a:schemeClr>
                </a:solidFill>
              </a:rPr>
              <a:t>           </a:t>
            </a:r>
            <a:r>
              <a:rPr lang="zh-CN" altLang="en-US" sz="2000" dirty="0">
                <a:solidFill>
                  <a:schemeClr val="bg2">
                    <a:lumMod val="10000"/>
                  </a:schemeClr>
                </a:solidFill>
                <a:ea typeface="方正兰亭粗黑_GBK" panose="02000000000000000000" pitchFamily="2" charset="-122"/>
              </a:rPr>
              <a:t>线程可分为可结合的或是分离的</a:t>
            </a:r>
            <a:r>
              <a:rPr lang="en-US" altLang="zh-CN" sz="2000" dirty="0">
                <a:solidFill>
                  <a:schemeClr val="bg2">
                    <a:lumMod val="10000"/>
                  </a:schemeClr>
                </a:solidFill>
                <a:ea typeface="方正兰亭粗黑_GBK" panose="02000000000000000000" pitchFamily="2" charset="-122"/>
              </a:rPr>
              <a:t>.</a:t>
            </a:r>
          </a:p>
          <a:p>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一个可结合线程能够被其他线程回收和杀死</a:t>
            </a:r>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在其他进程回收前</a:t>
            </a:r>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内存资源不释放</a:t>
            </a:r>
            <a:r>
              <a:rPr lang="en-US" altLang="zh-CN" sz="2000" dirty="0">
                <a:solidFill>
                  <a:schemeClr val="bg2">
                    <a:lumMod val="10000"/>
                  </a:schemeClr>
                </a:solidFill>
                <a:ea typeface="方正兰亭粗黑_GBK" panose="02000000000000000000" pitchFamily="2" charset="-122"/>
              </a:rPr>
              <a:t>.</a:t>
            </a:r>
          </a:p>
          <a:p>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一个分离线程不能被其他线程回收或杀死</a:t>
            </a:r>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内存资源在它终止时由系统自动释放</a:t>
            </a:r>
            <a:r>
              <a:rPr lang="en-US" altLang="zh-CN" sz="2000" dirty="0">
                <a:solidFill>
                  <a:schemeClr val="bg2">
                    <a:lumMod val="10000"/>
                  </a:schemeClr>
                </a:solidFill>
                <a:ea typeface="方正兰亭粗黑_GBK" panose="02000000000000000000" pitchFamily="2" charset="-122"/>
              </a:rPr>
              <a:t>.</a:t>
            </a:r>
          </a:p>
          <a:p>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默认情况下</a:t>
            </a:r>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线程被创建为可结合的</a:t>
            </a:r>
            <a:r>
              <a:rPr lang="en-US" altLang="zh-CN" sz="2000" dirty="0">
                <a:solidFill>
                  <a:schemeClr val="bg2">
                    <a:lumMod val="10000"/>
                  </a:schemeClr>
                </a:solidFill>
                <a:ea typeface="方正兰亭粗黑_GBK" panose="02000000000000000000" pitchFamily="2" charset="-122"/>
              </a:rPr>
              <a:t>.</a:t>
            </a:r>
            <a:endParaRPr lang="en-US" altLang="zh-CN" sz="2400" dirty="0"/>
          </a:p>
          <a:p>
            <a:r>
              <a:rPr lang="zh-CN" altLang="en-US" sz="2400" dirty="0"/>
              <a:t>分离线程</a:t>
            </a:r>
            <a:endParaRPr lang="en-US" altLang="zh-CN" sz="2400" dirty="0"/>
          </a:p>
          <a:p>
            <a:endParaRPr lang="en-US" altLang="zh-CN" sz="2400" dirty="0"/>
          </a:p>
          <a:p>
            <a:endParaRPr lang="en-US" altLang="zh-CN" sz="2400" dirty="0"/>
          </a:p>
          <a:p>
            <a:endParaRPr lang="en-US" altLang="zh-CN" sz="2400" dirty="0"/>
          </a:p>
          <a:p>
            <a:r>
              <a:rPr lang="zh-CN" altLang="en-US" sz="2400" dirty="0"/>
              <a:t>回收线程</a:t>
            </a:r>
            <a:endParaRPr lang="en-US" altLang="zh-CN" sz="2400" dirty="0"/>
          </a:p>
          <a:p>
            <a:endParaRPr lang="en-US" altLang="zh-CN" sz="2000" dirty="0"/>
          </a:p>
          <a:p>
            <a:endParaRPr lang="en-US" altLang="zh-CN" sz="2000" dirty="0"/>
          </a:p>
          <a:p>
            <a:endParaRPr lang="en-US" altLang="zh-CN" sz="2000" dirty="0"/>
          </a:p>
          <a:p>
            <a:r>
              <a:rPr lang="en-US" altLang="zh-CN" sz="2400" dirty="0" err="1"/>
              <a:t>pthread_join</a:t>
            </a:r>
            <a:r>
              <a:rPr lang="zh-CN" altLang="en-US" sz="2400" dirty="0"/>
              <a:t>阻塞</a:t>
            </a:r>
            <a:r>
              <a:rPr lang="en-US" altLang="zh-CN" sz="2400" dirty="0"/>
              <a:t>, </a:t>
            </a:r>
            <a:r>
              <a:rPr lang="zh-CN" altLang="en-US" sz="2400" dirty="0"/>
              <a:t>直到对应线程终止</a:t>
            </a:r>
            <a:r>
              <a:rPr lang="en-US" altLang="zh-CN" sz="2400" dirty="0"/>
              <a:t>, </a:t>
            </a:r>
            <a:r>
              <a:rPr lang="en-US" altLang="zh-CN" sz="2400" dirty="0" err="1"/>
              <a:t>thread_return</a:t>
            </a:r>
            <a:r>
              <a:rPr lang="zh-CN" altLang="en-US" sz="2400" dirty="0"/>
              <a:t>指向例程的返回指针</a:t>
            </a:r>
            <a:r>
              <a:rPr lang="en-US" altLang="zh-CN" sz="2400" dirty="0"/>
              <a:t>.</a:t>
            </a:r>
          </a:p>
          <a:p>
            <a:r>
              <a:rPr lang="en-US" altLang="zh-CN" sz="2400" dirty="0" err="1"/>
              <a:t>pthread_join</a:t>
            </a:r>
            <a:r>
              <a:rPr lang="zh-CN" altLang="en-US" sz="2400" dirty="0"/>
              <a:t>只能等待特定线程终止</a:t>
            </a:r>
            <a:r>
              <a:rPr lang="en-US" altLang="zh-CN" sz="2400" dirty="0"/>
              <a:t>.</a:t>
            </a:r>
          </a:p>
        </p:txBody>
      </p:sp>
      <p:pic>
        <p:nvPicPr>
          <p:cNvPr id="4" name="图片 3">
            <a:extLst>
              <a:ext uri="{FF2B5EF4-FFF2-40B4-BE49-F238E27FC236}">
                <a16:creationId xmlns:a16="http://schemas.microsoft.com/office/drawing/2014/main" id="{65D71153-2225-40CE-B59A-BFCCEB09977E}"/>
              </a:ext>
            </a:extLst>
          </p:cNvPr>
          <p:cNvPicPr>
            <a:picLocks noChangeAspect="1"/>
          </p:cNvPicPr>
          <p:nvPr/>
        </p:nvPicPr>
        <p:blipFill>
          <a:blip r:embed="rId4"/>
          <a:stretch>
            <a:fillRect/>
          </a:stretch>
        </p:blipFill>
        <p:spPr>
          <a:xfrm>
            <a:off x="1938755" y="2626958"/>
            <a:ext cx="9147095" cy="1270797"/>
          </a:xfrm>
          <a:prstGeom prst="rect">
            <a:avLst/>
          </a:prstGeom>
        </p:spPr>
      </p:pic>
      <p:pic>
        <p:nvPicPr>
          <p:cNvPr id="6" name="图片 5">
            <a:extLst>
              <a:ext uri="{FF2B5EF4-FFF2-40B4-BE49-F238E27FC236}">
                <a16:creationId xmlns:a16="http://schemas.microsoft.com/office/drawing/2014/main" id="{870D8856-06D0-4E45-8313-6115172088E3}"/>
              </a:ext>
            </a:extLst>
          </p:cNvPr>
          <p:cNvPicPr>
            <a:picLocks noChangeAspect="1"/>
          </p:cNvPicPr>
          <p:nvPr/>
        </p:nvPicPr>
        <p:blipFill>
          <a:blip r:embed="rId5"/>
          <a:stretch>
            <a:fillRect/>
          </a:stretch>
        </p:blipFill>
        <p:spPr>
          <a:xfrm>
            <a:off x="1938755" y="4032213"/>
            <a:ext cx="9147095" cy="1199403"/>
          </a:xfrm>
          <a:prstGeom prst="rect">
            <a:avLst/>
          </a:prstGeom>
        </p:spPr>
      </p:pic>
    </p:spTree>
    <p:custDataLst>
      <p:tags r:id="rId1"/>
    </p:custDataLst>
    <p:extLst>
      <p:ext uri="{BB962C8B-B14F-4D97-AF65-F5344CB8AC3E}">
        <p14:creationId xmlns:p14="http://schemas.microsoft.com/office/powerpoint/2010/main" val="84939440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13</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en-US" altLang="zh-CN" sz="2800" dirty="0" err="1">
                <a:solidFill>
                  <a:schemeClr val="bg2">
                    <a:lumMod val="25000"/>
                  </a:schemeClr>
                </a:solidFill>
                <a:latin typeface="方正兰亭粗黑_GBK" panose="02000000000000000000" pitchFamily="2" charset="-122"/>
                <a:ea typeface="方正兰亭粗黑_GBK" panose="02000000000000000000" pitchFamily="2" charset="-122"/>
              </a:rPr>
              <a:t>Posix</a:t>
            </a:r>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线程函数</a:t>
            </a:r>
          </a:p>
        </p:txBody>
      </p:sp>
      <p:sp>
        <p:nvSpPr>
          <p:cNvPr id="9" name="文本框 8">
            <a:extLst>
              <a:ext uri="{FF2B5EF4-FFF2-40B4-BE49-F238E27FC236}">
                <a16:creationId xmlns:a16="http://schemas.microsoft.com/office/drawing/2014/main" id="{4B7C33FB-DE46-4A4D-ABA7-FA7F10044D65}"/>
              </a:ext>
            </a:extLst>
          </p:cNvPr>
          <p:cNvSpPr txBox="1"/>
          <p:nvPr/>
        </p:nvSpPr>
        <p:spPr>
          <a:xfrm>
            <a:off x="560893" y="1106387"/>
            <a:ext cx="11070214" cy="461665"/>
          </a:xfrm>
          <a:prstGeom prst="rect">
            <a:avLst/>
          </a:prstGeom>
          <a:noFill/>
        </p:spPr>
        <p:txBody>
          <a:bodyPr wrap="square" rtlCol="0">
            <a:spAutoFit/>
          </a:bodyPr>
          <a:lstStyle/>
          <a:p>
            <a:r>
              <a:rPr lang="zh-CN" altLang="en-US" sz="2400" b="1" dirty="0"/>
              <a:t>线程初始化</a:t>
            </a:r>
            <a:r>
              <a:rPr lang="en-US" altLang="zh-CN" sz="2400" b="1" dirty="0"/>
              <a:t>(</a:t>
            </a:r>
            <a:r>
              <a:rPr lang="zh-CN" altLang="en-US" sz="2400" b="1" dirty="0"/>
              <a:t>留给下一个同学</a:t>
            </a:r>
            <a:r>
              <a:rPr lang="en-US" altLang="zh-CN" sz="2400" b="1" dirty="0"/>
              <a:t>)</a:t>
            </a:r>
            <a:endParaRPr lang="en-US" altLang="zh-CN" sz="2400" dirty="0"/>
          </a:p>
        </p:txBody>
      </p:sp>
      <p:pic>
        <p:nvPicPr>
          <p:cNvPr id="5" name="图片 4">
            <a:extLst>
              <a:ext uri="{FF2B5EF4-FFF2-40B4-BE49-F238E27FC236}">
                <a16:creationId xmlns:a16="http://schemas.microsoft.com/office/drawing/2014/main" id="{52713F35-8D4B-408D-B44E-287CCDB02C02}"/>
              </a:ext>
            </a:extLst>
          </p:cNvPr>
          <p:cNvPicPr>
            <a:picLocks noChangeAspect="1"/>
          </p:cNvPicPr>
          <p:nvPr/>
        </p:nvPicPr>
        <p:blipFill>
          <a:blip r:embed="rId4"/>
          <a:stretch>
            <a:fillRect/>
          </a:stretch>
        </p:blipFill>
        <p:spPr>
          <a:xfrm>
            <a:off x="1300875" y="1577704"/>
            <a:ext cx="9195936" cy="1980049"/>
          </a:xfrm>
          <a:prstGeom prst="rect">
            <a:avLst/>
          </a:prstGeom>
        </p:spPr>
      </p:pic>
    </p:spTree>
    <p:custDataLst>
      <p:tags r:id="rId1"/>
    </p:custDataLst>
    <p:extLst>
      <p:ext uri="{BB962C8B-B14F-4D97-AF65-F5344CB8AC3E}">
        <p14:creationId xmlns:p14="http://schemas.microsoft.com/office/powerpoint/2010/main" val="207407954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14</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基于线程的并发编程 </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thread-based</a:t>
            </a:r>
            <a:endPar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pic>
        <p:nvPicPr>
          <p:cNvPr id="5" name="图片 4">
            <a:extLst>
              <a:ext uri="{FF2B5EF4-FFF2-40B4-BE49-F238E27FC236}">
                <a16:creationId xmlns:a16="http://schemas.microsoft.com/office/drawing/2014/main" id="{2CEDB054-165F-4E36-BDB0-BA2274A111E5}"/>
              </a:ext>
            </a:extLst>
          </p:cNvPr>
          <p:cNvPicPr>
            <a:picLocks noChangeAspect="1"/>
          </p:cNvPicPr>
          <p:nvPr/>
        </p:nvPicPr>
        <p:blipFill>
          <a:blip r:embed="rId4"/>
          <a:stretch>
            <a:fillRect/>
          </a:stretch>
        </p:blipFill>
        <p:spPr>
          <a:xfrm>
            <a:off x="430616" y="928491"/>
            <a:ext cx="6188897" cy="5917384"/>
          </a:xfrm>
          <a:prstGeom prst="rect">
            <a:avLst/>
          </a:prstGeom>
        </p:spPr>
      </p:pic>
      <p:sp>
        <p:nvSpPr>
          <p:cNvPr id="10" name="文本框 9">
            <a:extLst>
              <a:ext uri="{FF2B5EF4-FFF2-40B4-BE49-F238E27FC236}">
                <a16:creationId xmlns:a16="http://schemas.microsoft.com/office/drawing/2014/main" id="{6B2C5E06-60BB-4125-9504-EAB6B498C93D}"/>
              </a:ext>
            </a:extLst>
          </p:cNvPr>
          <p:cNvSpPr txBox="1"/>
          <p:nvPr/>
        </p:nvSpPr>
        <p:spPr>
          <a:xfrm>
            <a:off x="7027101" y="1797784"/>
            <a:ext cx="4480914" cy="2246769"/>
          </a:xfrm>
          <a:prstGeom prst="rect">
            <a:avLst/>
          </a:prstGeom>
          <a:noFill/>
        </p:spPr>
        <p:txBody>
          <a:bodyPr wrap="square" rtlCol="0">
            <a:spAutoFit/>
          </a:bodyPr>
          <a:lstStyle/>
          <a:p>
            <a:r>
              <a:rPr lang="zh-CN" altLang="en-US" sz="2000" dirty="0">
                <a:solidFill>
                  <a:schemeClr val="tx2"/>
                </a:solidFill>
                <a:ea typeface="方正兰亭粗黑_GBK" panose="02000000000000000000" pitchFamily="2" charset="-122"/>
              </a:rPr>
              <a:t>注意</a:t>
            </a:r>
            <a:endParaRPr lang="en-US" altLang="zh-CN" sz="2000" dirty="0">
              <a:solidFill>
                <a:schemeClr val="tx2"/>
              </a:solidFill>
              <a:ea typeface="方正兰亭粗黑_GBK" panose="02000000000000000000" pitchFamily="2" charset="-122"/>
            </a:endParaRPr>
          </a:p>
          <a:p>
            <a:r>
              <a:rPr lang="zh-CN" altLang="en-US" sz="2000" dirty="0">
                <a:solidFill>
                  <a:schemeClr val="bg2">
                    <a:lumMod val="10000"/>
                  </a:schemeClr>
                </a:solidFill>
                <a:ea typeface="方正兰亭粗黑_GBK" panose="02000000000000000000" pitchFamily="2" charset="-122"/>
              </a:rPr>
              <a:t>①需要处理多个线程之间的竞争问题</a:t>
            </a:r>
            <a:endParaRPr lang="en-US" altLang="zh-CN" sz="2000" dirty="0">
              <a:solidFill>
                <a:schemeClr val="bg2">
                  <a:lumMod val="10000"/>
                </a:schemeClr>
              </a:solidFill>
              <a:ea typeface="方正兰亭粗黑_GBK" panose="02000000000000000000" pitchFamily="2" charset="-122"/>
            </a:endParaRPr>
          </a:p>
          <a:p>
            <a:r>
              <a:rPr lang="zh-CN" altLang="en-US" sz="2000" dirty="0">
                <a:solidFill>
                  <a:schemeClr val="bg2">
                    <a:lumMod val="10000"/>
                  </a:schemeClr>
                </a:solidFill>
                <a:ea typeface="方正兰亭粗黑_GBK" panose="02000000000000000000" pitchFamily="2" charset="-122"/>
              </a:rPr>
              <a:t>②警惕内存泄漏</a:t>
            </a:r>
            <a:endParaRPr lang="en-US" altLang="zh-CN" sz="2000" dirty="0">
              <a:solidFill>
                <a:schemeClr val="bg2">
                  <a:lumMod val="25000"/>
                </a:schemeClr>
              </a:solidFill>
              <a:ea typeface="方正兰亭粗黑_GBK" panose="02000000000000000000" pitchFamily="2" charset="-122"/>
            </a:endParaRPr>
          </a:p>
          <a:p>
            <a:endParaRPr lang="en-US" altLang="zh-CN" sz="2000" dirty="0">
              <a:solidFill>
                <a:schemeClr val="bg2">
                  <a:lumMod val="25000"/>
                </a:schemeClr>
              </a:solidFill>
              <a:ea typeface="方正兰亭粗黑_GBK" panose="02000000000000000000" pitchFamily="2" charset="-122"/>
            </a:endParaRPr>
          </a:p>
          <a:p>
            <a:r>
              <a:rPr lang="zh-CN" altLang="en-US" sz="2000" dirty="0">
                <a:solidFill>
                  <a:schemeClr val="tx2"/>
                </a:solidFill>
                <a:ea typeface="方正兰亭粗黑_GBK" panose="02000000000000000000" pitchFamily="2" charset="-122"/>
              </a:rPr>
              <a:t>进程的粒度是指令级别的</a:t>
            </a:r>
            <a:r>
              <a:rPr lang="en-US" altLang="zh-CN" sz="2000" dirty="0">
                <a:solidFill>
                  <a:schemeClr val="tx2"/>
                </a:solidFill>
                <a:ea typeface="方正兰亭粗黑_GBK" panose="02000000000000000000" pitchFamily="2" charset="-122"/>
              </a:rPr>
              <a:t>, </a:t>
            </a:r>
            <a:r>
              <a:rPr lang="zh-CN" altLang="en-US" sz="2000" dirty="0">
                <a:solidFill>
                  <a:schemeClr val="tx2"/>
                </a:solidFill>
                <a:ea typeface="方正兰亭粗黑_GBK" panose="02000000000000000000" pitchFamily="2" charset="-122"/>
              </a:rPr>
              <a:t>这里的指令指的是汇编语言指令而非高级语言指令</a:t>
            </a:r>
            <a:r>
              <a:rPr lang="en-US" altLang="zh-CN" sz="2000" dirty="0">
                <a:solidFill>
                  <a:schemeClr val="tx2"/>
                </a:solidFill>
                <a:ea typeface="方正兰亭粗黑_GBK" panose="02000000000000000000" pitchFamily="2" charset="-122"/>
              </a:rPr>
              <a:t>.</a:t>
            </a:r>
          </a:p>
        </p:txBody>
      </p:sp>
    </p:spTree>
    <p:custDataLst>
      <p:tags r:id="rId1"/>
    </p:custDataLst>
    <p:extLst>
      <p:ext uri="{BB962C8B-B14F-4D97-AF65-F5344CB8AC3E}">
        <p14:creationId xmlns:p14="http://schemas.microsoft.com/office/powerpoint/2010/main" val="89514611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15</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4762635"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对比</a:t>
            </a:r>
          </a:p>
        </p:txBody>
      </p:sp>
      <p:sp>
        <p:nvSpPr>
          <p:cNvPr id="13" name="文本框 12">
            <a:extLst>
              <a:ext uri="{FF2B5EF4-FFF2-40B4-BE49-F238E27FC236}">
                <a16:creationId xmlns:a16="http://schemas.microsoft.com/office/drawing/2014/main" id="{E6D029A8-1EDE-4DCB-A222-43697C6CD318}"/>
              </a:ext>
            </a:extLst>
          </p:cNvPr>
          <p:cNvSpPr txBox="1"/>
          <p:nvPr/>
        </p:nvSpPr>
        <p:spPr>
          <a:xfrm>
            <a:off x="576197" y="1240078"/>
            <a:ext cx="11054221" cy="5016758"/>
          </a:xfrm>
          <a:prstGeom prst="rect">
            <a:avLst/>
          </a:prstGeom>
          <a:noFill/>
        </p:spPr>
        <p:txBody>
          <a:bodyPr wrap="square" rtlCol="0">
            <a:spAutoFit/>
          </a:bodyPr>
          <a:lstStyle/>
          <a:p>
            <a:r>
              <a:rPr lang="zh-CN" altLang="en-US" sz="2000" dirty="0">
                <a:solidFill>
                  <a:schemeClr val="tx2"/>
                </a:solidFill>
                <a:ea typeface="方正兰亭粗黑_GBK" panose="02000000000000000000" pitchFamily="2" charset="-122"/>
              </a:rPr>
              <a:t>进程</a:t>
            </a:r>
            <a:r>
              <a:rPr lang="en-US" altLang="zh-CN" sz="2000" dirty="0">
                <a:solidFill>
                  <a:schemeClr val="tx2"/>
                </a:solidFill>
                <a:ea typeface="方正兰亭粗黑_GBK" panose="02000000000000000000" pitchFamily="2" charset="-122"/>
              </a:rPr>
              <a:t>:</a:t>
            </a:r>
          </a:p>
          <a:p>
            <a:r>
              <a:rPr lang="en-US" altLang="zh-CN" sz="2000" dirty="0">
                <a:solidFill>
                  <a:schemeClr val="tx2"/>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父子进程将共享文件表</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但不共享用户地址空间</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需要使用显式进程间通信机制</a:t>
            </a:r>
            <a:r>
              <a:rPr lang="en-US" altLang="zh-CN" sz="2000" dirty="0">
                <a:solidFill>
                  <a:schemeClr val="bg2">
                    <a:lumMod val="25000"/>
                  </a:schemeClr>
                </a:solidFill>
                <a:ea typeface="方正兰亭粗黑_GBK" panose="02000000000000000000" pitchFamily="2" charset="-122"/>
              </a:rPr>
              <a:t>(</a:t>
            </a:r>
            <a:r>
              <a:rPr lang="en-US" altLang="zh-CN" sz="2000" dirty="0" err="1">
                <a:solidFill>
                  <a:schemeClr val="bg2">
                    <a:lumMod val="25000"/>
                  </a:schemeClr>
                </a:solidFill>
                <a:ea typeface="方正兰亭粗黑_GBK" panose="02000000000000000000" pitchFamily="2" charset="-122"/>
              </a:rPr>
              <a:t>interprocess</a:t>
            </a:r>
            <a:r>
              <a:rPr lang="en-US" altLang="zh-CN" sz="2000" dirty="0">
                <a:solidFill>
                  <a:schemeClr val="bg2">
                    <a:lumMod val="25000"/>
                  </a:schemeClr>
                </a:solidFill>
                <a:ea typeface="方正兰亭粗黑_GBK" panose="02000000000000000000" pitchFamily="2" charset="-122"/>
              </a:rPr>
              <a:t> communication, IPC).</a:t>
            </a:r>
          </a:p>
          <a:p>
            <a:r>
              <a:rPr lang="en-US" altLang="zh-CN" sz="2000" dirty="0">
                <a:solidFill>
                  <a:schemeClr val="bg2">
                    <a:lumMod val="25000"/>
                  </a:schemeClr>
                </a:solidFill>
                <a:ea typeface="方正兰亭粗黑_GBK" panose="02000000000000000000" pitchFamily="2" charset="-122"/>
              </a:rPr>
              <a:t>	【Unix IPC</a:t>
            </a:r>
            <a:r>
              <a:rPr lang="zh-CN" altLang="en-US" sz="2000" dirty="0">
                <a:solidFill>
                  <a:schemeClr val="bg2">
                    <a:lumMod val="25000"/>
                  </a:schemeClr>
                </a:solidFill>
                <a:ea typeface="方正兰亭粗黑_GBK" panose="02000000000000000000" pitchFamily="2" charset="-122"/>
              </a:rPr>
              <a:t>指所有允许进程和同一台主机上的其它进程进行通信的技术</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包括管道、</a:t>
            </a:r>
            <a:r>
              <a:rPr lang="en-US" altLang="zh-CN" sz="2000" dirty="0">
                <a:solidFill>
                  <a:schemeClr val="bg2">
                    <a:lumMod val="25000"/>
                  </a:schemeClr>
                </a:solidFill>
                <a:ea typeface="方正兰亭粗黑_GBK" panose="02000000000000000000" pitchFamily="2" charset="-122"/>
              </a:rPr>
              <a:t>FIFO</a:t>
            </a:r>
            <a:r>
              <a:rPr lang="zh-CN" altLang="en-US" sz="2000" dirty="0">
                <a:solidFill>
                  <a:schemeClr val="bg2">
                    <a:lumMod val="25000"/>
                  </a:schemeClr>
                </a:solidFill>
                <a:ea typeface="方正兰亭粗黑_GBK" panose="02000000000000000000" pitchFamily="2" charset="-122"/>
              </a:rPr>
              <a:t>等</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进程控制和</a:t>
            </a:r>
            <a:r>
              <a:rPr lang="en-US" altLang="zh-CN" sz="2000" dirty="0">
                <a:solidFill>
                  <a:schemeClr val="bg2">
                    <a:lumMod val="25000"/>
                  </a:schemeClr>
                </a:solidFill>
                <a:ea typeface="方正兰亭粗黑_GBK" panose="02000000000000000000" pitchFamily="2" charset="-122"/>
              </a:rPr>
              <a:t>IPC</a:t>
            </a:r>
            <a:r>
              <a:rPr lang="zh-CN" altLang="en-US" sz="2000" dirty="0">
                <a:solidFill>
                  <a:schemeClr val="bg2">
                    <a:lumMod val="25000"/>
                  </a:schemeClr>
                </a:solidFill>
                <a:ea typeface="方正兰亭粗黑_GBK" panose="02000000000000000000" pitchFamily="2" charset="-122"/>
              </a:rPr>
              <a:t>的开销高</a:t>
            </a:r>
            <a:endParaRPr lang="en-US" altLang="zh-CN" sz="2000" dirty="0">
              <a:solidFill>
                <a:schemeClr val="bg2">
                  <a:lumMod val="25000"/>
                </a:schemeClr>
              </a:solidFill>
              <a:ea typeface="方正兰亭粗黑_GBK" panose="02000000000000000000" pitchFamily="2" charset="-122"/>
            </a:endParaRPr>
          </a:p>
          <a:p>
            <a:r>
              <a:rPr lang="en-US" altLang="zh-CN" sz="2000" dirty="0">
                <a:solidFill>
                  <a:schemeClr val="tx2"/>
                </a:solidFill>
                <a:ea typeface="方正兰亭粗黑_GBK" panose="02000000000000000000" pitchFamily="2" charset="-122"/>
              </a:rPr>
              <a:t>I/O</a:t>
            </a:r>
            <a:r>
              <a:rPr lang="zh-CN" altLang="en-US" sz="2000" dirty="0">
                <a:solidFill>
                  <a:schemeClr val="tx2"/>
                </a:solidFill>
                <a:ea typeface="方正兰亭粗黑_GBK" panose="02000000000000000000" pitchFamily="2" charset="-122"/>
              </a:rPr>
              <a:t>多路复用技术</a:t>
            </a:r>
            <a:r>
              <a:rPr lang="en-US" altLang="zh-CN" sz="2000" dirty="0">
                <a:solidFill>
                  <a:schemeClr val="tx2"/>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程序员可以对程序行为的控制度更高</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事件驱动服务器在单一进程上下文中运行</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逻辑流共享全部地址空间</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共享数据变得容易</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不需要进程上下文切换来调度新的流</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更高效</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编码复杂</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随着并发粒度的减小</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复杂性上升</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不能充分利用多核处理器</a:t>
            </a:r>
            <a:r>
              <a:rPr lang="en-US" altLang="zh-CN" sz="2000" dirty="0">
                <a:solidFill>
                  <a:schemeClr val="bg2">
                    <a:lumMod val="25000"/>
                  </a:schemeClr>
                </a:solidFill>
                <a:ea typeface="方正兰亭粗黑_GBK" panose="02000000000000000000" pitchFamily="2" charset="-122"/>
              </a:rPr>
              <a:t>.</a:t>
            </a:r>
          </a:p>
          <a:p>
            <a:r>
              <a:rPr lang="zh-CN" altLang="en-US" sz="2000" dirty="0">
                <a:solidFill>
                  <a:schemeClr val="tx2"/>
                </a:solidFill>
                <a:ea typeface="方正兰亭粗黑_GBK" panose="02000000000000000000" pitchFamily="2" charset="-122"/>
              </a:rPr>
              <a:t>线程</a:t>
            </a:r>
            <a:r>
              <a:rPr lang="en-US" altLang="zh-CN" sz="2000" dirty="0">
                <a:solidFill>
                  <a:schemeClr val="tx2"/>
                </a:solidFill>
                <a:ea typeface="方正兰亭粗黑_GBK" panose="02000000000000000000" pitchFamily="2" charset="-122"/>
              </a:rPr>
              <a:t>:</a:t>
            </a:r>
          </a:p>
          <a:p>
            <a:r>
              <a:rPr lang="en-US" altLang="zh-CN" sz="2000" dirty="0">
                <a:solidFill>
                  <a:schemeClr val="tx2"/>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线程间共享虚拟地址空间</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线程间转移的开销要小于进程间的</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高效</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内核控制转移，代码复杂性小</a:t>
            </a:r>
            <a:r>
              <a:rPr lang="en-US" altLang="zh-CN" sz="2000" dirty="0">
                <a:solidFill>
                  <a:schemeClr val="bg2">
                    <a:lumMod val="25000"/>
                  </a:schemeClr>
                </a:solidFill>
                <a:ea typeface="方正兰亭粗黑_GBK" panose="02000000000000000000" pitchFamily="2" charset="-122"/>
              </a:rPr>
              <a:t>.</a:t>
            </a:r>
          </a:p>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能够利用多核处理器特性</a:t>
            </a:r>
            <a:r>
              <a:rPr lang="en-US" altLang="zh-CN" sz="2000" dirty="0">
                <a:solidFill>
                  <a:schemeClr val="bg2">
                    <a:lumMod val="25000"/>
                  </a:schemeClr>
                </a:solidFill>
                <a:ea typeface="方正兰亭粗黑_GBK" panose="02000000000000000000" pitchFamily="2" charset="-122"/>
              </a:rPr>
              <a:t>.</a:t>
            </a:r>
          </a:p>
        </p:txBody>
      </p:sp>
    </p:spTree>
    <p:custDataLst>
      <p:tags r:id="rId1"/>
    </p:custDataLst>
    <p:extLst>
      <p:ext uri="{BB962C8B-B14F-4D97-AF65-F5344CB8AC3E}">
        <p14:creationId xmlns:p14="http://schemas.microsoft.com/office/powerpoint/2010/main" val="190655662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D8BD20B-E85E-4B7F-B7BA-2DA245683F46}"/>
              </a:ext>
            </a:extLst>
          </p:cNvPr>
          <p:cNvSpPr>
            <a:spLocks noGrp="1"/>
          </p:cNvSpPr>
          <p:nvPr>
            <p:ph type="sldNum" sz="quarter" idx="10"/>
          </p:nvPr>
        </p:nvSpPr>
        <p:spPr/>
        <p:txBody>
          <a:bodyPr/>
          <a:lstStyle/>
          <a:p>
            <a:fld id="{023126B9-07AC-4BAF-B3D7-FAC1D3999DA4}" type="slidenum">
              <a:rPr lang="zh-CN" altLang="en-US" smtClean="0"/>
              <a:pPr/>
              <a:t>16</a:t>
            </a:fld>
            <a:endParaRPr lang="zh-CN" altLang="en-US" dirty="0"/>
          </a:p>
        </p:txBody>
      </p:sp>
      <p:sp>
        <p:nvSpPr>
          <p:cNvPr id="3" name="文本框 2">
            <a:extLst>
              <a:ext uri="{FF2B5EF4-FFF2-40B4-BE49-F238E27FC236}">
                <a16:creationId xmlns:a16="http://schemas.microsoft.com/office/drawing/2014/main" id="{E55260F6-EF2F-46DF-A664-C760C4ECEF8A}"/>
              </a:ext>
            </a:extLst>
          </p:cNvPr>
          <p:cNvSpPr txBox="1"/>
          <p:nvPr/>
        </p:nvSpPr>
        <p:spPr>
          <a:xfrm>
            <a:off x="1997242" y="2358189"/>
            <a:ext cx="8638674" cy="1015663"/>
          </a:xfrm>
          <a:prstGeom prst="rect">
            <a:avLst/>
          </a:prstGeom>
          <a:noFill/>
        </p:spPr>
        <p:txBody>
          <a:bodyPr wrap="square" rtlCol="0">
            <a:spAutoFit/>
          </a:bodyPr>
          <a:lstStyle/>
          <a:p>
            <a:r>
              <a:rPr lang="en-US" altLang="zh-CN" sz="6000" dirty="0"/>
              <a:t>Thank you for listening!</a:t>
            </a:r>
            <a:endParaRPr lang="zh-CN" altLang="en-US" sz="6000" dirty="0"/>
          </a:p>
        </p:txBody>
      </p:sp>
    </p:spTree>
    <p:extLst>
      <p:ext uri="{BB962C8B-B14F-4D97-AF65-F5344CB8AC3E}">
        <p14:creationId xmlns:p14="http://schemas.microsoft.com/office/powerpoint/2010/main" val="160801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2</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7486057"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并发</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(concurrency)</a:t>
            </a:r>
            <a:endPar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4" name="文本框 3">
            <a:extLst>
              <a:ext uri="{FF2B5EF4-FFF2-40B4-BE49-F238E27FC236}">
                <a16:creationId xmlns:a16="http://schemas.microsoft.com/office/drawing/2014/main" id="{D18D272F-A186-40B5-8069-D28D1DA44C46}"/>
              </a:ext>
            </a:extLst>
          </p:cNvPr>
          <p:cNvSpPr txBox="1"/>
          <p:nvPr/>
        </p:nvSpPr>
        <p:spPr>
          <a:xfrm>
            <a:off x="1286401" y="1417983"/>
            <a:ext cx="10136973" cy="4439478"/>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FC6069D2-ED64-42DB-A404-C5857949FBD3}"/>
              </a:ext>
            </a:extLst>
          </p:cNvPr>
          <p:cNvSpPr txBox="1"/>
          <p:nvPr/>
        </p:nvSpPr>
        <p:spPr>
          <a:xfrm>
            <a:off x="1286401" y="1537252"/>
            <a:ext cx="10044208" cy="4585252"/>
          </a:xfrm>
          <a:prstGeom prst="rect">
            <a:avLst/>
          </a:prstGeom>
          <a:no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9D147C5B-23C6-4FD8-A9ED-BA011AD3705C}"/>
              </a:ext>
            </a:extLst>
          </p:cNvPr>
          <p:cNvSpPr txBox="1"/>
          <p:nvPr/>
        </p:nvSpPr>
        <p:spPr>
          <a:xfrm>
            <a:off x="1286401" y="1417983"/>
            <a:ext cx="10256242" cy="4704521"/>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0EAE39D0-A236-4DE8-A45B-B1C343901063}"/>
              </a:ext>
            </a:extLst>
          </p:cNvPr>
          <p:cNvSpPr txBox="1"/>
          <p:nvPr/>
        </p:nvSpPr>
        <p:spPr>
          <a:xfrm>
            <a:off x="649357" y="1152940"/>
            <a:ext cx="10893286" cy="5324535"/>
          </a:xfrm>
          <a:prstGeom prst="rect">
            <a:avLst/>
          </a:prstGeom>
          <a:noFill/>
        </p:spPr>
        <p:txBody>
          <a:bodyPr wrap="square" rtlCol="0">
            <a:spAutoFit/>
          </a:bodyPr>
          <a:lstStyle/>
          <a:p>
            <a:r>
              <a:rPr lang="zh-CN" altLang="en-US" sz="2400" dirty="0"/>
              <a:t>逻辑控制流再时间上重叠的现象称为并发</a:t>
            </a:r>
            <a:r>
              <a:rPr lang="en-US" altLang="zh-CN" sz="2400" dirty="0"/>
              <a:t>.</a:t>
            </a:r>
          </a:p>
          <a:p>
            <a:endParaRPr lang="en-US" altLang="zh-CN" sz="2400" dirty="0"/>
          </a:p>
          <a:p>
            <a:r>
              <a:rPr lang="zh-CN" altLang="en-US" sz="2400" dirty="0"/>
              <a:t>使用应用级并发的应用程序称为并发程序</a:t>
            </a:r>
            <a:r>
              <a:rPr lang="en-US" altLang="zh-CN" sz="2400" dirty="0"/>
              <a:t>(concurrent program).</a:t>
            </a:r>
          </a:p>
          <a:p>
            <a:endParaRPr lang="en-US" altLang="zh-CN" sz="2400" dirty="0"/>
          </a:p>
          <a:p>
            <a:r>
              <a:rPr lang="zh-CN" altLang="en-US" sz="2400" dirty="0"/>
              <a:t>应用级并发的应用场景</a:t>
            </a:r>
            <a:r>
              <a:rPr lang="en-US" altLang="zh-CN" sz="2400" dirty="0"/>
              <a:t>: </a:t>
            </a:r>
          </a:p>
          <a:p>
            <a:r>
              <a:rPr lang="en-US" altLang="zh-CN" sz="2400" dirty="0"/>
              <a:t>	</a:t>
            </a:r>
            <a:r>
              <a:rPr lang="zh-CN" altLang="en-US" sz="2400" dirty="0"/>
              <a:t>访问慢速</a:t>
            </a:r>
            <a:r>
              <a:rPr lang="en-US" altLang="zh-CN" sz="2400" dirty="0"/>
              <a:t>I/O</a:t>
            </a:r>
            <a:r>
              <a:rPr lang="zh-CN" altLang="en-US" sz="2400" dirty="0"/>
              <a:t>设备</a:t>
            </a:r>
            <a:r>
              <a:rPr lang="en-US" altLang="zh-CN" sz="2400" dirty="0"/>
              <a:t>;</a:t>
            </a:r>
          </a:p>
          <a:p>
            <a:r>
              <a:rPr lang="en-US" altLang="zh-CN" sz="2400" dirty="0"/>
              <a:t>	</a:t>
            </a:r>
            <a:r>
              <a:rPr lang="zh-CN" altLang="en-US" sz="2400" dirty="0"/>
              <a:t>与人交互</a:t>
            </a:r>
            <a:r>
              <a:rPr lang="en-US" altLang="zh-CN" sz="2400" dirty="0"/>
              <a:t>;</a:t>
            </a:r>
          </a:p>
          <a:p>
            <a:r>
              <a:rPr lang="en-US" altLang="zh-CN" sz="2400" dirty="0"/>
              <a:t>	</a:t>
            </a:r>
            <a:r>
              <a:rPr lang="zh-CN" altLang="en-US" sz="2400" dirty="0"/>
              <a:t>通过推迟工作以降低延迟</a:t>
            </a:r>
            <a:r>
              <a:rPr lang="en-US" altLang="zh-CN" sz="2400" dirty="0"/>
              <a:t>;</a:t>
            </a:r>
          </a:p>
          <a:p>
            <a:r>
              <a:rPr lang="en-US" altLang="zh-CN" sz="2400" dirty="0"/>
              <a:t>	</a:t>
            </a:r>
            <a:r>
              <a:rPr lang="zh-CN" altLang="en-US" sz="2400" dirty="0"/>
              <a:t>服务多个网络客户端</a:t>
            </a:r>
            <a:r>
              <a:rPr lang="en-US" altLang="zh-CN" sz="2400" dirty="0"/>
              <a:t>(</a:t>
            </a:r>
            <a:r>
              <a:rPr lang="zh-CN" altLang="en-US" sz="2400" dirty="0"/>
              <a:t>避免慢速客户端独占服务器</a:t>
            </a:r>
            <a:r>
              <a:rPr lang="en-US" altLang="zh-CN" sz="2400" dirty="0"/>
              <a:t>);</a:t>
            </a:r>
          </a:p>
          <a:p>
            <a:r>
              <a:rPr lang="en-US" altLang="zh-CN" sz="2400" dirty="0"/>
              <a:t>	</a:t>
            </a:r>
            <a:r>
              <a:rPr lang="zh-CN" altLang="en-US" sz="2400" dirty="0"/>
              <a:t>在多核机器上进行并行计算</a:t>
            </a:r>
            <a:r>
              <a:rPr lang="en-US" altLang="zh-CN" sz="2400" dirty="0"/>
              <a:t>…</a:t>
            </a:r>
          </a:p>
          <a:p>
            <a:endParaRPr lang="en-US" altLang="zh-CN" sz="2400" dirty="0"/>
          </a:p>
          <a:p>
            <a:r>
              <a:rPr lang="zh-CN" altLang="en-US" sz="2400" dirty="0"/>
              <a:t>构造并发程序的三种基本方法： ①进程 ②</a:t>
            </a:r>
            <a:r>
              <a:rPr lang="en-US" altLang="zh-CN" sz="2400" dirty="0"/>
              <a:t>I/O</a:t>
            </a:r>
            <a:r>
              <a:rPr lang="zh-CN" altLang="en-US" sz="2400" dirty="0"/>
              <a:t>多路复用技术 ③线程</a:t>
            </a:r>
            <a:endParaRPr lang="en-US" altLang="zh-CN" sz="2400" dirty="0"/>
          </a:p>
          <a:p>
            <a:endParaRPr lang="en-US" altLang="zh-CN" sz="2800" dirty="0"/>
          </a:p>
          <a:p>
            <a:endParaRPr lang="zh-CN" altLang="en-US" sz="2400" dirty="0"/>
          </a:p>
        </p:txBody>
      </p:sp>
    </p:spTree>
    <p:custDataLst>
      <p:tags r:id="rId1"/>
    </p:custDataLst>
    <p:extLst>
      <p:ext uri="{BB962C8B-B14F-4D97-AF65-F5344CB8AC3E}">
        <p14:creationId xmlns:p14="http://schemas.microsoft.com/office/powerpoint/2010/main" val="312243632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3</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963020"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基于进程的并发编程 </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process-based</a:t>
            </a:r>
            <a:endPar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9" name="文本框 8">
            <a:extLst>
              <a:ext uri="{FF2B5EF4-FFF2-40B4-BE49-F238E27FC236}">
                <a16:creationId xmlns:a16="http://schemas.microsoft.com/office/drawing/2014/main" id="{4B7C33FB-DE46-4A4D-ABA7-FA7F10044D65}"/>
              </a:ext>
            </a:extLst>
          </p:cNvPr>
          <p:cNvSpPr txBox="1"/>
          <p:nvPr/>
        </p:nvSpPr>
        <p:spPr>
          <a:xfrm>
            <a:off x="569069" y="957318"/>
            <a:ext cx="11070214" cy="1200329"/>
          </a:xfrm>
          <a:prstGeom prst="rect">
            <a:avLst/>
          </a:prstGeom>
          <a:noFill/>
        </p:spPr>
        <p:txBody>
          <a:bodyPr wrap="square" rtlCol="0">
            <a:spAutoFit/>
          </a:bodyPr>
          <a:lstStyle/>
          <a:p>
            <a:r>
              <a:rPr lang="zh-CN" altLang="en-US" sz="2400" dirty="0"/>
              <a:t>以并发</a:t>
            </a:r>
            <a:r>
              <a:rPr lang="en-US" altLang="zh-CN" sz="2400" dirty="0"/>
              <a:t>echo</a:t>
            </a:r>
            <a:r>
              <a:rPr lang="zh-CN" altLang="en-US" sz="2400" dirty="0"/>
              <a:t>服务器的实现为例</a:t>
            </a:r>
            <a:r>
              <a:rPr lang="en-US" altLang="zh-CN" sz="2400" dirty="0"/>
              <a:t>, </a:t>
            </a:r>
          </a:p>
          <a:p>
            <a:r>
              <a:rPr lang="zh-CN" altLang="en-US" sz="2400" dirty="0"/>
              <a:t>在父进程中接受客户端连接请求</a:t>
            </a:r>
            <a:r>
              <a:rPr lang="en-US" altLang="zh-CN" sz="2400" dirty="0"/>
              <a:t>, </a:t>
            </a:r>
            <a:r>
              <a:rPr lang="zh-CN" altLang="en-US" sz="2400" dirty="0"/>
              <a:t>创建新的子进程来为每个新客户端提供服务。</a:t>
            </a:r>
            <a:endParaRPr lang="en-US" altLang="zh-CN" sz="2400" dirty="0"/>
          </a:p>
          <a:p>
            <a:endParaRPr lang="en-US" altLang="zh-CN" sz="2400" dirty="0"/>
          </a:p>
        </p:txBody>
      </p:sp>
      <p:pic>
        <p:nvPicPr>
          <p:cNvPr id="7" name="图片 6">
            <a:extLst>
              <a:ext uri="{FF2B5EF4-FFF2-40B4-BE49-F238E27FC236}">
                <a16:creationId xmlns:a16="http://schemas.microsoft.com/office/drawing/2014/main" id="{341A6D79-679A-4565-9044-997BDA4B9B54}"/>
              </a:ext>
            </a:extLst>
          </p:cNvPr>
          <p:cNvPicPr>
            <a:picLocks noChangeAspect="1"/>
          </p:cNvPicPr>
          <p:nvPr/>
        </p:nvPicPr>
        <p:blipFill rotWithShape="1">
          <a:blip r:embed="rId4"/>
          <a:srcRect r="54542"/>
          <a:stretch/>
        </p:blipFill>
        <p:spPr>
          <a:xfrm>
            <a:off x="377201" y="1756815"/>
            <a:ext cx="3665395" cy="2347085"/>
          </a:xfrm>
          <a:prstGeom prst="rect">
            <a:avLst/>
          </a:prstGeom>
        </p:spPr>
      </p:pic>
      <p:pic>
        <p:nvPicPr>
          <p:cNvPr id="12" name="图片 11">
            <a:extLst>
              <a:ext uri="{FF2B5EF4-FFF2-40B4-BE49-F238E27FC236}">
                <a16:creationId xmlns:a16="http://schemas.microsoft.com/office/drawing/2014/main" id="{EA0369D1-F98A-4633-ABF6-398818DEFC4C}"/>
              </a:ext>
            </a:extLst>
          </p:cNvPr>
          <p:cNvPicPr>
            <a:picLocks noChangeAspect="1"/>
          </p:cNvPicPr>
          <p:nvPr/>
        </p:nvPicPr>
        <p:blipFill>
          <a:blip r:embed="rId5"/>
          <a:stretch>
            <a:fillRect/>
          </a:stretch>
        </p:blipFill>
        <p:spPr>
          <a:xfrm>
            <a:off x="287691" y="4291790"/>
            <a:ext cx="4167051" cy="2216743"/>
          </a:xfrm>
          <a:prstGeom prst="rect">
            <a:avLst/>
          </a:prstGeom>
        </p:spPr>
      </p:pic>
      <p:pic>
        <p:nvPicPr>
          <p:cNvPr id="14" name="图片 13">
            <a:extLst>
              <a:ext uri="{FF2B5EF4-FFF2-40B4-BE49-F238E27FC236}">
                <a16:creationId xmlns:a16="http://schemas.microsoft.com/office/drawing/2014/main" id="{F43CA5D5-3410-4843-9A2E-05126A9B9098}"/>
              </a:ext>
            </a:extLst>
          </p:cNvPr>
          <p:cNvPicPr>
            <a:picLocks noChangeAspect="1"/>
          </p:cNvPicPr>
          <p:nvPr/>
        </p:nvPicPr>
        <p:blipFill rotWithShape="1">
          <a:blip r:embed="rId6"/>
          <a:srcRect t="12714" b="278"/>
          <a:stretch/>
        </p:blipFill>
        <p:spPr>
          <a:xfrm>
            <a:off x="4096011" y="1711504"/>
            <a:ext cx="3298869" cy="2510304"/>
          </a:xfrm>
          <a:prstGeom prst="rect">
            <a:avLst/>
          </a:prstGeom>
        </p:spPr>
      </p:pic>
      <p:pic>
        <p:nvPicPr>
          <p:cNvPr id="16" name="图片 15">
            <a:extLst>
              <a:ext uri="{FF2B5EF4-FFF2-40B4-BE49-F238E27FC236}">
                <a16:creationId xmlns:a16="http://schemas.microsoft.com/office/drawing/2014/main" id="{E11B05EC-AC3F-4D8C-884C-6B73733A3C48}"/>
              </a:ext>
            </a:extLst>
          </p:cNvPr>
          <p:cNvPicPr>
            <a:picLocks noChangeAspect="1"/>
          </p:cNvPicPr>
          <p:nvPr/>
        </p:nvPicPr>
        <p:blipFill>
          <a:blip r:embed="rId7"/>
          <a:stretch>
            <a:fillRect/>
          </a:stretch>
        </p:blipFill>
        <p:spPr>
          <a:xfrm>
            <a:off x="4453551" y="4103900"/>
            <a:ext cx="3802671" cy="2522278"/>
          </a:xfrm>
          <a:prstGeom prst="rect">
            <a:avLst/>
          </a:prstGeom>
        </p:spPr>
      </p:pic>
      <p:sp>
        <p:nvSpPr>
          <p:cNvPr id="20" name="文本框 19">
            <a:extLst>
              <a:ext uri="{FF2B5EF4-FFF2-40B4-BE49-F238E27FC236}">
                <a16:creationId xmlns:a16="http://schemas.microsoft.com/office/drawing/2014/main" id="{72A42425-3897-46DD-9481-84B29EF59A44}"/>
              </a:ext>
            </a:extLst>
          </p:cNvPr>
          <p:cNvSpPr txBox="1"/>
          <p:nvPr/>
        </p:nvSpPr>
        <p:spPr>
          <a:xfrm>
            <a:off x="7824316" y="2537839"/>
            <a:ext cx="3914441" cy="2862322"/>
          </a:xfrm>
          <a:prstGeom prst="rect">
            <a:avLst/>
          </a:prstGeom>
          <a:noFill/>
        </p:spPr>
        <p:txBody>
          <a:bodyPr wrap="square" rtlCol="0">
            <a:spAutoFit/>
          </a:bodyPr>
          <a:lstStyle/>
          <a:p>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接受连接请求后</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服务器派生子进程。子进程获得文件描述符表的完整副本</a:t>
            </a:r>
            <a:r>
              <a:rPr lang="en-US" altLang="zh-CN" sz="2000" dirty="0">
                <a:solidFill>
                  <a:schemeClr val="bg2">
                    <a:lumMod val="25000"/>
                  </a:schemeClr>
                </a:solidFill>
                <a:ea typeface="方正兰亭粗黑_GBK" panose="02000000000000000000" pitchFamily="2" charset="-122"/>
              </a:rPr>
              <a:t>, </a:t>
            </a:r>
            <a:r>
              <a:rPr lang="zh-CN" altLang="en-US" sz="2000" b="1" dirty="0">
                <a:ea typeface="方正兰亭粗黑_GBK" panose="02000000000000000000" pitchFamily="2" charset="-122"/>
              </a:rPr>
              <a:t>父进程关闭已连接描述符的副本</a:t>
            </a:r>
            <a:r>
              <a:rPr lang="en-US" altLang="zh-CN" sz="2000" b="1" dirty="0">
                <a:solidFill>
                  <a:schemeClr val="bg2">
                    <a:lumMod val="10000"/>
                  </a:schemeClr>
                </a:solidFill>
                <a:ea typeface="方正兰亭粗黑_GBK" panose="02000000000000000000" pitchFamily="2" charset="-122"/>
              </a:rPr>
              <a:t>(</a:t>
            </a:r>
            <a:r>
              <a:rPr lang="zh-CN" altLang="en-US" sz="2000" b="1" dirty="0">
                <a:solidFill>
                  <a:schemeClr val="bg2">
                    <a:lumMod val="10000"/>
                  </a:schemeClr>
                </a:solidFill>
                <a:ea typeface="方正兰亭粗黑_GBK" panose="02000000000000000000" pitchFamily="2" charset="-122"/>
              </a:rPr>
              <a:t>这一步缺失会引起内存泄漏耗光可用内存</a:t>
            </a:r>
            <a:r>
              <a:rPr lang="en-US" altLang="zh-CN" sz="2000" b="1" dirty="0">
                <a:solidFill>
                  <a:schemeClr val="bg2">
                    <a:lumMod val="10000"/>
                  </a:schemeClr>
                </a:solidFill>
                <a:ea typeface="方正兰亭粗黑_GBK" panose="02000000000000000000" pitchFamily="2" charset="-122"/>
              </a:rPr>
              <a:t>, </a:t>
            </a:r>
            <a:r>
              <a:rPr lang="zh-CN" altLang="en-US" sz="2000" b="1" dirty="0">
                <a:solidFill>
                  <a:schemeClr val="bg2">
                    <a:lumMod val="10000"/>
                  </a:schemeClr>
                </a:solidFill>
                <a:ea typeface="方正兰亭粗黑_GBK" panose="02000000000000000000" pitchFamily="2" charset="-122"/>
              </a:rPr>
              <a:t>进一步导致程序崩溃</a:t>
            </a:r>
            <a:r>
              <a:rPr lang="en-US" altLang="zh-CN" sz="2000" b="1" dirty="0">
                <a:solidFill>
                  <a:schemeClr val="bg2">
                    <a:lumMod val="10000"/>
                  </a:schemeClr>
                </a:solidFill>
                <a:ea typeface="方正兰亭粗黑_GBK" panose="02000000000000000000" pitchFamily="2" charset="-122"/>
              </a:rPr>
              <a:t>)</a:t>
            </a:r>
            <a:r>
              <a:rPr lang="en-US" altLang="zh-CN" sz="2000" dirty="0">
                <a:solidFill>
                  <a:schemeClr val="bg2">
                    <a:lumMod val="25000"/>
                  </a:schemeClr>
                </a:solidFill>
                <a:ea typeface="方正兰亭粗黑_GBK" panose="02000000000000000000" pitchFamily="2" charset="-122"/>
              </a:rPr>
              <a:t>, </a:t>
            </a:r>
            <a:r>
              <a:rPr lang="zh-CN" altLang="en-US" sz="2000" dirty="0">
                <a:solidFill>
                  <a:schemeClr val="bg2">
                    <a:lumMod val="25000"/>
                  </a:schemeClr>
                </a:solidFill>
                <a:ea typeface="方正兰亭粗黑_GBK" panose="02000000000000000000" pitchFamily="2" charset="-122"/>
              </a:rPr>
              <a:t>子进程关闭监听描述符的副本。</a:t>
            </a:r>
            <a:endParaRPr lang="en-US" altLang="zh-CN" sz="2000" dirty="0">
              <a:solidFill>
                <a:schemeClr val="bg2">
                  <a:lumMod val="25000"/>
                </a:schemeClr>
              </a:solidFill>
              <a:ea typeface="方正兰亭粗黑_GBK" panose="02000000000000000000" pitchFamily="2" charset="-122"/>
            </a:endParaRPr>
          </a:p>
          <a:p>
            <a:endParaRPr lang="en-US" altLang="zh-CN" sz="2000" dirty="0">
              <a:solidFill>
                <a:schemeClr val="bg2">
                  <a:lumMod val="25000"/>
                </a:schemeClr>
              </a:solidFill>
              <a:ea typeface="方正兰亭粗黑_GBK" panose="02000000000000000000" pitchFamily="2" charset="-122"/>
            </a:endParaRPr>
          </a:p>
          <a:p>
            <a:endParaRPr lang="en-US" altLang="zh-CN" sz="2000" dirty="0">
              <a:solidFill>
                <a:schemeClr val="bg2">
                  <a:lumMod val="25000"/>
                </a:schemeClr>
              </a:solidFill>
              <a:ea typeface="方正兰亭粗黑_GBK" panose="02000000000000000000" pitchFamily="2" charset="-122"/>
            </a:endParaRPr>
          </a:p>
        </p:txBody>
      </p:sp>
    </p:spTree>
    <p:custDataLst>
      <p:tags r:id="rId1"/>
    </p:custDataLst>
    <p:extLst>
      <p:ext uri="{BB962C8B-B14F-4D97-AF65-F5344CB8AC3E}">
        <p14:creationId xmlns:p14="http://schemas.microsoft.com/office/powerpoint/2010/main" val="248649760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4</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9272006"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基于进程的并发编程 </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process-based</a:t>
            </a:r>
            <a:endPar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pic>
        <p:nvPicPr>
          <p:cNvPr id="4" name="图片 3">
            <a:extLst>
              <a:ext uri="{FF2B5EF4-FFF2-40B4-BE49-F238E27FC236}">
                <a16:creationId xmlns:a16="http://schemas.microsoft.com/office/drawing/2014/main" id="{21D96A88-7456-4B74-91CD-D5008CF941D4}"/>
              </a:ext>
            </a:extLst>
          </p:cNvPr>
          <p:cNvPicPr>
            <a:picLocks noChangeAspect="1"/>
          </p:cNvPicPr>
          <p:nvPr/>
        </p:nvPicPr>
        <p:blipFill>
          <a:blip r:embed="rId4"/>
          <a:stretch>
            <a:fillRect/>
          </a:stretch>
        </p:blipFill>
        <p:spPr>
          <a:xfrm>
            <a:off x="561582" y="941063"/>
            <a:ext cx="6365311" cy="5916937"/>
          </a:xfrm>
          <a:prstGeom prst="rect">
            <a:avLst/>
          </a:prstGeom>
        </p:spPr>
      </p:pic>
      <p:sp>
        <p:nvSpPr>
          <p:cNvPr id="13" name="文本框 12">
            <a:extLst>
              <a:ext uri="{FF2B5EF4-FFF2-40B4-BE49-F238E27FC236}">
                <a16:creationId xmlns:a16="http://schemas.microsoft.com/office/drawing/2014/main" id="{E6D029A8-1EDE-4DCB-A222-43697C6CD318}"/>
              </a:ext>
            </a:extLst>
          </p:cNvPr>
          <p:cNvSpPr txBox="1"/>
          <p:nvPr/>
        </p:nvSpPr>
        <p:spPr>
          <a:xfrm>
            <a:off x="7149504" y="1843950"/>
            <a:ext cx="4480914" cy="3170099"/>
          </a:xfrm>
          <a:prstGeom prst="rect">
            <a:avLst/>
          </a:prstGeom>
          <a:noFill/>
        </p:spPr>
        <p:txBody>
          <a:bodyPr wrap="square" rtlCol="0">
            <a:spAutoFit/>
          </a:bodyPr>
          <a:lstStyle/>
          <a:p>
            <a:r>
              <a:rPr lang="zh-CN" altLang="en-US" sz="2000" dirty="0">
                <a:solidFill>
                  <a:schemeClr val="tx2"/>
                </a:solidFill>
                <a:ea typeface="方正兰亭粗黑_GBK" panose="02000000000000000000" pitchFamily="2" charset="-122"/>
              </a:rPr>
              <a:t>注意</a:t>
            </a:r>
            <a:endParaRPr lang="en-US" altLang="zh-CN" sz="2000" dirty="0">
              <a:solidFill>
                <a:schemeClr val="tx2"/>
              </a:solidFill>
              <a:ea typeface="方正兰亭粗黑_GBK" panose="02000000000000000000" pitchFamily="2" charset="-122"/>
            </a:endParaRPr>
          </a:p>
          <a:p>
            <a:r>
              <a:rPr lang="zh-CN" altLang="en-US" sz="2000" dirty="0">
                <a:solidFill>
                  <a:schemeClr val="bg2">
                    <a:lumMod val="10000"/>
                  </a:schemeClr>
                </a:solidFill>
                <a:ea typeface="方正兰亭粗黑_GBK" panose="02000000000000000000" pitchFamily="2" charset="-122"/>
              </a:rPr>
              <a:t>①通常服务器会运行很长时间，需要手动回收僵死子进程</a:t>
            </a:r>
            <a:r>
              <a:rPr lang="en-US" altLang="zh-CN" sz="2000" dirty="0">
                <a:solidFill>
                  <a:schemeClr val="bg2">
                    <a:lumMod val="10000"/>
                  </a:schemeClr>
                </a:solidFill>
                <a:ea typeface="方正兰亭粗黑_GBK" panose="02000000000000000000" pitchFamily="2" charset="-122"/>
              </a:rPr>
              <a:t>.</a:t>
            </a:r>
          </a:p>
          <a:p>
            <a:r>
              <a:rPr lang="zh-CN" altLang="en-US" sz="2000" dirty="0">
                <a:solidFill>
                  <a:schemeClr val="bg2">
                    <a:lumMod val="10000"/>
                  </a:schemeClr>
                </a:solidFill>
                <a:ea typeface="方正兰亭粗黑_GBK" panose="02000000000000000000" pitchFamily="2" charset="-122"/>
              </a:rPr>
              <a:t>②由于信号阻塞</a:t>
            </a:r>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需要准备好回收多个僵死子进程</a:t>
            </a:r>
            <a:r>
              <a:rPr lang="en-US" altLang="zh-CN" sz="2000" dirty="0">
                <a:solidFill>
                  <a:schemeClr val="bg2">
                    <a:lumMod val="10000"/>
                  </a:schemeClr>
                </a:solidFill>
                <a:ea typeface="方正兰亭粗黑_GBK" panose="02000000000000000000" pitchFamily="2" charset="-122"/>
              </a:rPr>
              <a:t>.</a:t>
            </a:r>
          </a:p>
          <a:p>
            <a:r>
              <a:rPr lang="zh-CN" altLang="en-US" sz="2000" dirty="0">
                <a:solidFill>
                  <a:schemeClr val="bg2">
                    <a:lumMod val="10000"/>
                  </a:schemeClr>
                </a:solidFill>
                <a:ea typeface="方正兰亭粗黑_GBK" panose="02000000000000000000" pitchFamily="2" charset="-122"/>
              </a:rPr>
              <a:t>③因为套接字中的文件表表项中的引用计数</a:t>
            </a:r>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tx2"/>
                </a:solidFill>
                <a:ea typeface="方正兰亭粗黑_GBK" panose="02000000000000000000" pitchFamily="2" charset="-122"/>
              </a:rPr>
              <a:t>直到父子进程的</a:t>
            </a:r>
            <a:r>
              <a:rPr lang="en-US" altLang="zh-CN" sz="2000" dirty="0" err="1">
                <a:solidFill>
                  <a:schemeClr val="tx2"/>
                </a:solidFill>
                <a:ea typeface="方正兰亭粗黑_GBK" panose="02000000000000000000" pitchFamily="2" charset="-122"/>
              </a:rPr>
              <a:t>connfd</a:t>
            </a:r>
            <a:r>
              <a:rPr lang="zh-CN" altLang="en-US" sz="2000" dirty="0">
                <a:solidFill>
                  <a:schemeClr val="tx2"/>
                </a:solidFill>
                <a:ea typeface="方正兰亭粗黑_GBK" panose="02000000000000000000" pitchFamily="2" charset="-122"/>
              </a:rPr>
              <a:t>都关闭了</a:t>
            </a:r>
            <a:r>
              <a:rPr lang="en-US" altLang="zh-CN" sz="2000" dirty="0">
                <a:solidFill>
                  <a:schemeClr val="tx2"/>
                </a:solidFill>
                <a:ea typeface="方正兰亭粗黑_GBK" panose="02000000000000000000" pitchFamily="2" charset="-122"/>
              </a:rPr>
              <a:t>, </a:t>
            </a:r>
            <a:r>
              <a:rPr lang="zh-CN" altLang="en-US" sz="2000" dirty="0">
                <a:solidFill>
                  <a:schemeClr val="tx2"/>
                </a:solidFill>
                <a:ea typeface="方正兰亭粗黑_GBK" panose="02000000000000000000" pitchFamily="2" charset="-122"/>
              </a:rPr>
              <a:t>客户端的链接才会终止</a:t>
            </a:r>
            <a:r>
              <a:rPr lang="en-US" altLang="zh-CN" sz="2000" dirty="0">
                <a:solidFill>
                  <a:schemeClr val="tx2"/>
                </a:solidFill>
                <a:ea typeface="方正兰亭粗黑_GBK" panose="02000000000000000000" pitchFamily="2" charset="-122"/>
              </a:rPr>
              <a:t>.</a:t>
            </a:r>
          </a:p>
          <a:p>
            <a:endParaRPr lang="en-US" altLang="zh-CN" sz="2000" dirty="0">
              <a:solidFill>
                <a:schemeClr val="bg2">
                  <a:lumMod val="25000"/>
                </a:schemeClr>
              </a:solidFill>
              <a:ea typeface="方正兰亭粗黑_GBK" panose="02000000000000000000" pitchFamily="2" charset="-122"/>
            </a:endParaRPr>
          </a:p>
          <a:p>
            <a:endParaRPr lang="en-US" altLang="zh-CN" sz="2000" dirty="0">
              <a:solidFill>
                <a:schemeClr val="bg2">
                  <a:lumMod val="25000"/>
                </a:schemeClr>
              </a:solidFill>
              <a:ea typeface="方正兰亭粗黑_GBK" panose="02000000000000000000" pitchFamily="2" charset="-122"/>
            </a:endParaRPr>
          </a:p>
        </p:txBody>
      </p:sp>
    </p:spTree>
    <p:custDataLst>
      <p:tags r:id="rId1"/>
    </p:custDataLst>
    <p:extLst>
      <p:ext uri="{BB962C8B-B14F-4D97-AF65-F5344CB8AC3E}">
        <p14:creationId xmlns:p14="http://schemas.microsoft.com/office/powerpoint/2010/main" val="359720241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5</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I/O</a:t>
            </a:r>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多路复用的并发编程 </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event-based</a:t>
            </a:r>
            <a:endPar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9" name="文本框 8">
            <a:extLst>
              <a:ext uri="{FF2B5EF4-FFF2-40B4-BE49-F238E27FC236}">
                <a16:creationId xmlns:a16="http://schemas.microsoft.com/office/drawing/2014/main" id="{4B7C33FB-DE46-4A4D-ABA7-FA7F10044D65}"/>
              </a:ext>
            </a:extLst>
          </p:cNvPr>
          <p:cNvSpPr txBox="1"/>
          <p:nvPr/>
        </p:nvSpPr>
        <p:spPr>
          <a:xfrm>
            <a:off x="560893" y="1120156"/>
            <a:ext cx="11070214" cy="5262979"/>
          </a:xfrm>
          <a:prstGeom prst="rect">
            <a:avLst/>
          </a:prstGeom>
          <a:noFill/>
        </p:spPr>
        <p:txBody>
          <a:bodyPr wrap="square" rtlCol="0">
            <a:spAutoFit/>
          </a:bodyPr>
          <a:lstStyle/>
          <a:p>
            <a:r>
              <a:rPr lang="en-US" altLang="zh-CN" sz="2400" dirty="0"/>
              <a:t>I/O</a:t>
            </a:r>
            <a:r>
              <a:rPr lang="zh-CN" altLang="en-US" sz="2400" dirty="0"/>
              <a:t>多路复用技术</a:t>
            </a:r>
            <a:r>
              <a:rPr lang="en-US" altLang="zh-CN" sz="2400" dirty="0"/>
              <a:t>: </a:t>
            </a:r>
            <a:r>
              <a:rPr lang="zh-CN" altLang="en-US" sz="2400" dirty="0"/>
              <a:t>使用</a:t>
            </a:r>
            <a:r>
              <a:rPr lang="en-US" altLang="zh-CN" sz="2400" dirty="0"/>
              <a:t>select</a:t>
            </a:r>
            <a:r>
              <a:rPr lang="zh-CN" altLang="en-US" sz="2400" dirty="0"/>
              <a:t>函数</a:t>
            </a:r>
            <a:r>
              <a:rPr lang="en-US" altLang="zh-CN" sz="2400" dirty="0"/>
              <a:t>, </a:t>
            </a:r>
            <a:r>
              <a:rPr lang="zh-CN" altLang="en-US" sz="2400" dirty="0"/>
              <a:t>要求内核挂起进程， 只有在一个或多个</a:t>
            </a:r>
            <a:r>
              <a:rPr lang="en-US" altLang="zh-CN" sz="2400" dirty="0"/>
              <a:t>I/O</a:t>
            </a:r>
            <a:r>
              <a:rPr lang="zh-CN" altLang="en-US" sz="2400" dirty="0"/>
              <a:t>事件发生后才将控制返回给应用程序</a:t>
            </a:r>
            <a:r>
              <a:rPr lang="en-US" altLang="zh-CN" sz="2400" dirty="0"/>
              <a:t>.</a:t>
            </a:r>
          </a:p>
          <a:p>
            <a:endParaRPr lang="en-US" altLang="zh-CN" sz="2400" dirty="0"/>
          </a:p>
          <a:p>
            <a:r>
              <a:rPr lang="en-US" altLang="zh-CN" sz="2400" dirty="0">
                <a:solidFill>
                  <a:schemeClr val="bg2">
                    <a:lumMod val="10000"/>
                  </a:schemeClr>
                </a:solidFill>
                <a:ea typeface="方正兰亭粗黑_GBK" panose="02000000000000000000" pitchFamily="2" charset="-122"/>
              </a:rPr>
              <a:t>int select(int n, </a:t>
            </a:r>
            <a:r>
              <a:rPr lang="en-US" altLang="zh-CN" sz="2400" dirty="0" err="1">
                <a:solidFill>
                  <a:schemeClr val="bg2">
                    <a:lumMod val="10000"/>
                  </a:schemeClr>
                </a:solidFill>
                <a:ea typeface="方正兰亭粗黑_GBK" panose="02000000000000000000" pitchFamily="2" charset="-122"/>
              </a:rPr>
              <a:t>fd_set</a:t>
            </a:r>
            <a:r>
              <a:rPr lang="en-US" altLang="zh-CN" sz="2400" dirty="0">
                <a:solidFill>
                  <a:schemeClr val="bg2">
                    <a:lumMod val="10000"/>
                  </a:schemeClr>
                </a:solidFill>
                <a:ea typeface="方正兰亭粗黑_GBK" panose="02000000000000000000" pitchFamily="2" charset="-122"/>
              </a:rPr>
              <a:t> *</a:t>
            </a:r>
            <a:r>
              <a:rPr lang="en-US" altLang="zh-CN" sz="2400" dirty="0" err="1">
                <a:solidFill>
                  <a:schemeClr val="bg2">
                    <a:lumMod val="10000"/>
                  </a:schemeClr>
                </a:solidFill>
                <a:ea typeface="方正兰亭粗黑_GBK" panose="02000000000000000000" pitchFamily="2" charset="-122"/>
              </a:rPr>
              <a:t>fdset</a:t>
            </a:r>
            <a:r>
              <a:rPr lang="en-US" altLang="zh-CN" sz="2400" dirty="0">
                <a:solidFill>
                  <a:schemeClr val="bg2">
                    <a:lumMod val="10000"/>
                  </a:schemeClr>
                </a:solidFill>
                <a:ea typeface="方正兰亭粗黑_GBK" panose="02000000000000000000" pitchFamily="2" charset="-122"/>
              </a:rPr>
              <a:t>, NULL, NULL, NULL); </a:t>
            </a:r>
            <a:r>
              <a:rPr lang="zh-CN" altLang="en-US" sz="2000" dirty="0">
                <a:solidFill>
                  <a:schemeClr val="bg2">
                    <a:lumMod val="10000"/>
                  </a:schemeClr>
                </a:solidFill>
                <a:ea typeface="方正兰亭粗黑_GBK" panose="02000000000000000000" pitchFamily="2" charset="-122"/>
              </a:rPr>
              <a:t>返回准备好的描述符个数</a:t>
            </a:r>
            <a:r>
              <a:rPr lang="en-US" altLang="zh-CN" sz="2000" dirty="0">
                <a:solidFill>
                  <a:schemeClr val="bg2">
                    <a:lumMod val="10000"/>
                  </a:schemeClr>
                </a:solidFill>
                <a:ea typeface="方正兰亭粗黑_GBK" panose="02000000000000000000" pitchFamily="2" charset="-122"/>
              </a:rPr>
              <a:t>/</a:t>
            </a:r>
            <a:r>
              <a:rPr lang="zh-CN" altLang="en-US" sz="2000" dirty="0">
                <a:solidFill>
                  <a:schemeClr val="bg2">
                    <a:lumMod val="10000"/>
                  </a:schemeClr>
                </a:solidFill>
                <a:ea typeface="方正兰亭粗黑_GBK" panose="02000000000000000000" pitchFamily="2" charset="-122"/>
              </a:rPr>
              <a:t>出错返回</a:t>
            </a:r>
            <a:r>
              <a:rPr lang="en-US" altLang="zh-CN" sz="2000" dirty="0">
                <a:solidFill>
                  <a:schemeClr val="bg2">
                    <a:lumMod val="10000"/>
                  </a:schemeClr>
                </a:solidFill>
                <a:ea typeface="方正兰亭粗黑_GBK" panose="02000000000000000000" pitchFamily="2" charset="-122"/>
              </a:rPr>
              <a:t>-1</a:t>
            </a:r>
            <a:endParaRPr lang="en-US" altLang="zh-CN" sz="2400" dirty="0">
              <a:solidFill>
                <a:schemeClr val="bg2">
                  <a:lumMod val="10000"/>
                </a:schemeClr>
              </a:solidFill>
              <a:ea typeface="方正兰亭粗黑_GBK" panose="02000000000000000000" pitchFamily="2" charset="-122"/>
            </a:endParaRPr>
          </a:p>
          <a:p>
            <a:r>
              <a:rPr lang="zh-CN" altLang="en-US" sz="2400" dirty="0">
                <a:solidFill>
                  <a:schemeClr val="bg2">
                    <a:lumMod val="10000"/>
                  </a:schemeClr>
                </a:solidFill>
                <a:ea typeface="方正兰亭粗黑_GBK" panose="02000000000000000000" pitchFamily="2" charset="-122"/>
              </a:rPr>
              <a:t>参数</a:t>
            </a:r>
            <a:r>
              <a:rPr lang="en-US" altLang="zh-CN" sz="2400" dirty="0">
                <a:solidFill>
                  <a:schemeClr val="bg2">
                    <a:lumMod val="10000"/>
                  </a:schemeClr>
                </a:solidFill>
                <a:ea typeface="方正兰亭粗黑_GBK" panose="02000000000000000000" pitchFamily="2" charset="-122"/>
              </a:rPr>
              <a:t>1:</a:t>
            </a:r>
            <a:r>
              <a:rPr lang="zh-CN" altLang="en-US" sz="2400" dirty="0">
                <a:solidFill>
                  <a:schemeClr val="bg2">
                    <a:lumMod val="10000"/>
                  </a:schemeClr>
                </a:solidFill>
                <a:ea typeface="方正兰亭粗黑_GBK" panose="02000000000000000000" pitchFamily="2" charset="-122"/>
              </a:rPr>
              <a:t> 读集合的基数</a:t>
            </a:r>
            <a:r>
              <a:rPr lang="en-US" altLang="zh-CN" sz="2400" dirty="0">
                <a:solidFill>
                  <a:schemeClr val="bg2">
                    <a:lumMod val="10000"/>
                  </a:schemeClr>
                </a:solidFill>
                <a:ea typeface="方正兰亭粗黑_GBK" panose="02000000000000000000" pitchFamily="2" charset="-122"/>
              </a:rPr>
              <a:t>n  </a:t>
            </a:r>
            <a:r>
              <a:rPr lang="zh-CN" altLang="en-US" sz="2400" dirty="0">
                <a:solidFill>
                  <a:schemeClr val="bg2">
                    <a:lumMod val="10000"/>
                  </a:schemeClr>
                </a:solidFill>
                <a:ea typeface="方正兰亭粗黑_GBK" panose="02000000000000000000" pitchFamily="2" charset="-122"/>
              </a:rPr>
              <a:t>参数</a:t>
            </a:r>
            <a:r>
              <a:rPr lang="en-US" altLang="zh-CN" sz="2400" dirty="0">
                <a:solidFill>
                  <a:schemeClr val="bg2">
                    <a:lumMod val="10000"/>
                  </a:schemeClr>
                </a:solidFill>
                <a:ea typeface="方正兰亭粗黑_GBK" panose="02000000000000000000" pitchFamily="2" charset="-122"/>
              </a:rPr>
              <a:t>2:</a:t>
            </a:r>
            <a:r>
              <a:rPr lang="zh-CN" altLang="en-US" sz="2400" dirty="0">
                <a:solidFill>
                  <a:schemeClr val="bg2">
                    <a:lumMod val="10000"/>
                  </a:schemeClr>
                </a:solidFill>
                <a:ea typeface="方正兰亭粗黑_GBK" panose="02000000000000000000" pitchFamily="2" charset="-122"/>
              </a:rPr>
              <a:t> 描述符集合</a:t>
            </a:r>
            <a:r>
              <a:rPr lang="en-US" altLang="zh-CN" sz="2400" dirty="0" err="1">
                <a:solidFill>
                  <a:schemeClr val="bg2">
                    <a:lumMod val="10000"/>
                  </a:schemeClr>
                </a:solidFill>
                <a:ea typeface="方正兰亭粗黑_GBK" panose="02000000000000000000" pitchFamily="2" charset="-122"/>
              </a:rPr>
              <a:t>fdset</a:t>
            </a:r>
            <a:r>
              <a:rPr lang="en-US" altLang="zh-CN" sz="2400" dirty="0">
                <a:solidFill>
                  <a:schemeClr val="bg2">
                    <a:lumMod val="10000"/>
                  </a:schemeClr>
                </a:solidFill>
                <a:ea typeface="方正兰亭粗黑_GBK" panose="02000000000000000000" pitchFamily="2" charset="-122"/>
              </a:rPr>
              <a:t>,</a:t>
            </a:r>
            <a:r>
              <a:rPr lang="zh-CN" altLang="en-US" sz="2400" dirty="0">
                <a:solidFill>
                  <a:schemeClr val="bg2">
                    <a:lumMod val="10000"/>
                  </a:schemeClr>
                </a:solidFill>
                <a:ea typeface="方正兰亭粗黑_GBK" panose="02000000000000000000" pitchFamily="2" charset="-122"/>
              </a:rPr>
              <a:t> 称为读集合</a:t>
            </a:r>
            <a:endParaRPr lang="en-US" altLang="zh-CN" sz="2400" dirty="0">
              <a:solidFill>
                <a:schemeClr val="bg2">
                  <a:lumMod val="10000"/>
                </a:schemeClr>
              </a:solidFill>
              <a:ea typeface="方正兰亭粗黑_GBK" panose="02000000000000000000" pitchFamily="2" charset="-122"/>
            </a:endParaRPr>
          </a:p>
          <a:p>
            <a:r>
              <a:rPr lang="en-US" altLang="zh-CN" sz="2400" dirty="0">
                <a:solidFill>
                  <a:schemeClr val="bg2">
                    <a:lumMod val="10000"/>
                  </a:schemeClr>
                </a:solidFill>
                <a:ea typeface="方正兰亭粗黑_GBK" panose="02000000000000000000" pitchFamily="2" charset="-122"/>
              </a:rPr>
              <a:t>select</a:t>
            </a:r>
            <a:r>
              <a:rPr lang="zh-CN" altLang="en-US" sz="2400" dirty="0">
                <a:solidFill>
                  <a:schemeClr val="bg2">
                    <a:lumMod val="10000"/>
                  </a:schemeClr>
                </a:solidFill>
                <a:ea typeface="方正兰亭粗黑_GBK" panose="02000000000000000000" pitchFamily="2" charset="-122"/>
              </a:rPr>
              <a:t>会修改</a:t>
            </a:r>
            <a:r>
              <a:rPr lang="en-US" altLang="zh-CN" sz="2400" dirty="0" err="1">
                <a:solidFill>
                  <a:schemeClr val="bg2">
                    <a:lumMod val="10000"/>
                  </a:schemeClr>
                </a:solidFill>
                <a:ea typeface="方正兰亭粗黑_GBK" panose="02000000000000000000" pitchFamily="2" charset="-122"/>
              </a:rPr>
              <a:t>fdset</a:t>
            </a:r>
            <a:r>
              <a:rPr lang="zh-CN" altLang="en-US" sz="2400" dirty="0">
                <a:solidFill>
                  <a:schemeClr val="bg2">
                    <a:lumMod val="10000"/>
                  </a:schemeClr>
                </a:solidFill>
                <a:ea typeface="方正兰亭粗黑_GBK" panose="02000000000000000000" pitchFamily="2" charset="-122"/>
              </a:rPr>
              <a:t>指针指向的</a:t>
            </a:r>
            <a:r>
              <a:rPr lang="zh-CN" altLang="en-US" sz="2400" b="1" dirty="0">
                <a:solidFill>
                  <a:schemeClr val="bg2">
                    <a:lumMod val="10000"/>
                  </a:schemeClr>
                </a:solidFill>
                <a:ea typeface="方正兰亭粗黑_GBK" panose="02000000000000000000" pitchFamily="2" charset="-122"/>
              </a:rPr>
              <a:t>读集合</a:t>
            </a:r>
            <a:r>
              <a:rPr lang="en-US" altLang="zh-CN" sz="2400" dirty="0">
                <a:solidFill>
                  <a:schemeClr val="bg2">
                    <a:lumMod val="10000"/>
                  </a:schemeClr>
                </a:solidFill>
                <a:ea typeface="方正兰亭粗黑_GBK" panose="02000000000000000000" pitchFamily="2" charset="-122"/>
              </a:rPr>
              <a:t>, </a:t>
            </a:r>
            <a:r>
              <a:rPr lang="zh-CN" altLang="en-US" sz="2400" dirty="0">
                <a:solidFill>
                  <a:schemeClr val="bg2">
                    <a:lumMod val="10000"/>
                  </a:schemeClr>
                </a:solidFill>
                <a:ea typeface="方正兰亭粗黑_GBK" panose="02000000000000000000" pitchFamily="2" charset="-122"/>
              </a:rPr>
              <a:t>指明</a:t>
            </a:r>
            <a:r>
              <a:rPr lang="zh-CN" altLang="en-US" sz="2400" b="1" dirty="0">
                <a:solidFill>
                  <a:schemeClr val="bg2">
                    <a:lumMod val="10000"/>
                  </a:schemeClr>
                </a:solidFill>
                <a:ea typeface="方正兰亭粗黑_GBK" panose="02000000000000000000" pitchFamily="2" charset="-122"/>
              </a:rPr>
              <a:t>准备好集合</a:t>
            </a:r>
            <a:endParaRPr lang="en-US" altLang="zh-CN" sz="2400" b="1" dirty="0">
              <a:solidFill>
                <a:schemeClr val="bg2">
                  <a:lumMod val="10000"/>
                </a:schemeClr>
              </a:solidFill>
              <a:ea typeface="方正兰亭粗黑_GBK" panose="02000000000000000000" pitchFamily="2" charset="-122"/>
            </a:endParaRPr>
          </a:p>
          <a:p>
            <a:endParaRPr lang="en-US" altLang="zh-CN" sz="2400" dirty="0">
              <a:solidFill>
                <a:schemeClr val="bg2">
                  <a:lumMod val="10000"/>
                </a:schemeClr>
              </a:solidFill>
              <a:ea typeface="方正兰亭粗黑_GBK" panose="02000000000000000000" pitchFamily="2" charset="-122"/>
            </a:endParaRPr>
          </a:p>
          <a:p>
            <a:r>
              <a:rPr lang="zh-CN" altLang="en-US" sz="2000" dirty="0">
                <a:solidFill>
                  <a:schemeClr val="bg2">
                    <a:lumMod val="10000"/>
                  </a:schemeClr>
                </a:solidFill>
                <a:ea typeface="方正兰亭粗黑_GBK" panose="02000000000000000000" pitchFamily="2" charset="-122"/>
              </a:rPr>
              <a:t>对象为描述符集合的函数</a:t>
            </a:r>
            <a:endParaRPr lang="en-US" altLang="zh-CN" sz="2000" dirty="0">
              <a:solidFill>
                <a:schemeClr val="bg2">
                  <a:lumMod val="10000"/>
                </a:schemeClr>
              </a:solidFill>
              <a:ea typeface="方正兰亭粗黑_GBK" panose="02000000000000000000" pitchFamily="2" charset="-122"/>
            </a:endParaRPr>
          </a:p>
          <a:p>
            <a:endParaRPr lang="en-US" altLang="zh-CN" sz="2400" dirty="0"/>
          </a:p>
          <a:p>
            <a:endParaRPr lang="en-US" altLang="zh-CN" sz="2400" dirty="0"/>
          </a:p>
          <a:p>
            <a:endParaRPr lang="en-US" altLang="zh-CN" sz="2400" dirty="0"/>
          </a:p>
          <a:p>
            <a:r>
              <a:rPr lang="en-US" altLang="zh-CN" sz="2400" dirty="0"/>
              <a:t>(</a:t>
            </a:r>
            <a:r>
              <a:rPr lang="zh-CN" altLang="en-US" sz="2400" dirty="0"/>
              <a:t>书上只讨论任意描述符准备好读时返回的场景</a:t>
            </a:r>
            <a:r>
              <a:rPr lang="en-US" altLang="zh-CN" sz="2400" dirty="0"/>
              <a:t>)</a:t>
            </a:r>
          </a:p>
          <a:p>
            <a:r>
              <a:rPr lang="zh-CN" altLang="en-US" sz="2400" dirty="0"/>
              <a:t>称一个描述符</a:t>
            </a:r>
            <a:r>
              <a:rPr lang="en-US" altLang="zh-CN" sz="2400" dirty="0"/>
              <a:t>k</a:t>
            </a:r>
            <a:r>
              <a:rPr lang="zh-CN" altLang="en-US" sz="2400" dirty="0"/>
              <a:t>准备好读</a:t>
            </a:r>
            <a:r>
              <a:rPr lang="en-US" altLang="zh-CN" sz="2400" dirty="0"/>
              <a:t>, </a:t>
            </a:r>
            <a:r>
              <a:rPr lang="zh-CN" altLang="en-US" sz="2400" dirty="0"/>
              <a:t>如果一个从该描述符读取一个字节的请求不会被阻塞</a:t>
            </a:r>
            <a:r>
              <a:rPr lang="en-US" altLang="zh-CN" sz="2400" dirty="0"/>
              <a:t>.</a:t>
            </a:r>
          </a:p>
          <a:p>
            <a:endParaRPr lang="en-US" altLang="zh-CN" sz="2400" dirty="0"/>
          </a:p>
        </p:txBody>
      </p:sp>
      <p:pic>
        <p:nvPicPr>
          <p:cNvPr id="4" name="图片 3">
            <a:extLst>
              <a:ext uri="{FF2B5EF4-FFF2-40B4-BE49-F238E27FC236}">
                <a16:creationId xmlns:a16="http://schemas.microsoft.com/office/drawing/2014/main" id="{A7FA6FD6-0D77-4AE5-B397-459CA4F66E1D}"/>
              </a:ext>
            </a:extLst>
          </p:cNvPr>
          <p:cNvPicPr>
            <a:picLocks noChangeAspect="1"/>
          </p:cNvPicPr>
          <p:nvPr/>
        </p:nvPicPr>
        <p:blipFill rotWithShape="1">
          <a:blip r:embed="rId4"/>
          <a:srcRect t="10438"/>
          <a:stretch/>
        </p:blipFill>
        <p:spPr>
          <a:xfrm>
            <a:off x="1092660" y="4108537"/>
            <a:ext cx="8397120" cy="1039660"/>
          </a:xfrm>
          <a:prstGeom prst="rect">
            <a:avLst/>
          </a:prstGeom>
        </p:spPr>
      </p:pic>
    </p:spTree>
    <p:custDataLst>
      <p:tags r:id="rId1"/>
    </p:custDataLst>
    <p:extLst>
      <p:ext uri="{BB962C8B-B14F-4D97-AF65-F5344CB8AC3E}">
        <p14:creationId xmlns:p14="http://schemas.microsoft.com/office/powerpoint/2010/main" val="335993694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6</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I/O</a:t>
            </a:r>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多路复用的并发编程</a:t>
            </a:r>
          </a:p>
        </p:txBody>
      </p:sp>
      <p:sp>
        <p:nvSpPr>
          <p:cNvPr id="9" name="文本框 8">
            <a:extLst>
              <a:ext uri="{FF2B5EF4-FFF2-40B4-BE49-F238E27FC236}">
                <a16:creationId xmlns:a16="http://schemas.microsoft.com/office/drawing/2014/main" id="{4B7C33FB-DE46-4A4D-ABA7-FA7F10044D65}"/>
              </a:ext>
            </a:extLst>
          </p:cNvPr>
          <p:cNvSpPr txBox="1"/>
          <p:nvPr/>
        </p:nvSpPr>
        <p:spPr>
          <a:xfrm>
            <a:off x="437801" y="1093371"/>
            <a:ext cx="11070214" cy="4893647"/>
          </a:xfrm>
          <a:prstGeom prst="rect">
            <a:avLst/>
          </a:prstGeom>
          <a:noFill/>
        </p:spPr>
        <p:txBody>
          <a:bodyPr wrap="square" rtlCol="0">
            <a:spAutoFit/>
          </a:bodyPr>
          <a:lstStyle/>
          <a:p>
            <a:r>
              <a:rPr lang="zh-CN" altLang="en-US" sz="2400" dirty="0"/>
              <a:t>实现</a:t>
            </a:r>
            <a:r>
              <a:rPr lang="en-US" altLang="zh-CN" sz="2400" dirty="0"/>
              <a:t>1</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问题</a:t>
            </a:r>
            <a:r>
              <a:rPr lang="en-US" altLang="zh-CN" sz="2400" dirty="0"/>
              <a:t>: </a:t>
            </a:r>
            <a:r>
              <a:rPr lang="zh-CN" altLang="en-US" sz="2400" dirty="0"/>
              <a:t>一旦连接到某个客户端</a:t>
            </a:r>
            <a:r>
              <a:rPr lang="en-US" altLang="zh-CN" sz="2400" dirty="0"/>
              <a:t>, </a:t>
            </a:r>
            <a:r>
              <a:rPr lang="zh-CN" altLang="en-US" sz="2400" dirty="0"/>
              <a:t>键盘上的输入就得不到响应</a:t>
            </a:r>
            <a:r>
              <a:rPr lang="en-US" altLang="zh-CN" sz="2400" dirty="0"/>
              <a:t>, </a:t>
            </a:r>
            <a:r>
              <a:rPr lang="zh-CN" altLang="en-US" sz="2400" dirty="0"/>
              <a:t>直到该连接结束</a:t>
            </a:r>
            <a:r>
              <a:rPr lang="en-US" altLang="zh-CN" sz="2400" dirty="0"/>
              <a:t>.</a:t>
            </a:r>
          </a:p>
          <a:p>
            <a:endParaRPr lang="en-US" altLang="zh-CN" sz="2400" dirty="0"/>
          </a:p>
        </p:txBody>
      </p:sp>
      <p:pic>
        <p:nvPicPr>
          <p:cNvPr id="5" name="图片 4">
            <a:extLst>
              <a:ext uri="{FF2B5EF4-FFF2-40B4-BE49-F238E27FC236}">
                <a16:creationId xmlns:a16="http://schemas.microsoft.com/office/drawing/2014/main" id="{01F84754-D20B-4961-AD1A-051CD2E1E80C}"/>
              </a:ext>
            </a:extLst>
          </p:cNvPr>
          <p:cNvPicPr>
            <a:picLocks noChangeAspect="1"/>
          </p:cNvPicPr>
          <p:nvPr/>
        </p:nvPicPr>
        <p:blipFill>
          <a:blip r:embed="rId4"/>
          <a:stretch>
            <a:fillRect/>
          </a:stretch>
        </p:blipFill>
        <p:spPr>
          <a:xfrm>
            <a:off x="1515649" y="1093371"/>
            <a:ext cx="7252570" cy="3759186"/>
          </a:xfrm>
          <a:prstGeom prst="rect">
            <a:avLst/>
          </a:prstGeom>
        </p:spPr>
      </p:pic>
    </p:spTree>
    <p:custDataLst>
      <p:tags r:id="rId1"/>
    </p:custDataLst>
    <p:extLst>
      <p:ext uri="{BB962C8B-B14F-4D97-AF65-F5344CB8AC3E}">
        <p14:creationId xmlns:p14="http://schemas.microsoft.com/office/powerpoint/2010/main" val="365334901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7</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I/O</a:t>
            </a:r>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多路复用的并发编程</a:t>
            </a:r>
          </a:p>
        </p:txBody>
      </p:sp>
      <p:sp>
        <p:nvSpPr>
          <p:cNvPr id="9" name="文本框 8">
            <a:extLst>
              <a:ext uri="{FF2B5EF4-FFF2-40B4-BE49-F238E27FC236}">
                <a16:creationId xmlns:a16="http://schemas.microsoft.com/office/drawing/2014/main" id="{4B7C33FB-DE46-4A4D-ABA7-FA7F10044D65}"/>
              </a:ext>
            </a:extLst>
          </p:cNvPr>
          <p:cNvSpPr txBox="1"/>
          <p:nvPr/>
        </p:nvSpPr>
        <p:spPr>
          <a:xfrm>
            <a:off x="437801" y="1093371"/>
            <a:ext cx="11070214" cy="6370975"/>
          </a:xfrm>
          <a:prstGeom prst="rect">
            <a:avLst/>
          </a:prstGeom>
          <a:noFill/>
        </p:spPr>
        <p:txBody>
          <a:bodyPr wrap="square" rtlCol="0">
            <a:spAutoFit/>
          </a:bodyPr>
          <a:lstStyle/>
          <a:p>
            <a:r>
              <a:rPr lang="zh-CN" altLang="en-US" sz="2400" b="1" dirty="0"/>
              <a:t>更细粒度的实现</a:t>
            </a:r>
            <a:r>
              <a:rPr lang="en-US" altLang="zh-CN" sz="2400" b="1" dirty="0"/>
              <a:t>——</a:t>
            </a:r>
            <a:r>
              <a:rPr lang="zh-CN" altLang="en-US" sz="2400" dirty="0"/>
              <a:t>服务器每次循环至多回送一个文本行</a:t>
            </a:r>
            <a:r>
              <a:rPr lang="en-US" altLang="zh-CN" sz="2400" dirty="0"/>
              <a:t>.</a:t>
            </a:r>
          </a:p>
          <a:p>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粒度</a:t>
            </a:r>
            <a:r>
              <a:rPr lang="en-US" altLang="zh-CN" sz="2000" dirty="0">
                <a:solidFill>
                  <a:schemeClr val="bg2">
                    <a:lumMod val="10000"/>
                  </a:schemeClr>
                </a:solidFill>
                <a:ea typeface="方正兰亭粗黑_GBK" panose="02000000000000000000" pitchFamily="2" charset="-122"/>
              </a:rPr>
              <a:t>: </a:t>
            </a:r>
            <a:r>
              <a:rPr lang="zh-CN" altLang="en-US" sz="2000" dirty="0">
                <a:solidFill>
                  <a:schemeClr val="bg2">
                    <a:lumMod val="10000"/>
                  </a:schemeClr>
                </a:solidFill>
                <a:ea typeface="方正兰亭粗黑_GBK" panose="02000000000000000000" pitchFamily="2" charset="-122"/>
              </a:rPr>
              <a:t>每个逻辑流每个时间片执行的指令数量</a:t>
            </a:r>
            <a:r>
              <a:rPr lang="en-US" altLang="zh-CN" sz="2000" dirty="0">
                <a:solidFill>
                  <a:schemeClr val="bg2">
                    <a:lumMod val="10000"/>
                  </a:schemeClr>
                </a:solidFill>
                <a:ea typeface="方正兰亭粗黑_GBK" panose="02000000000000000000" pitchFamily="2" charset="-122"/>
              </a:rPr>
              <a:t>】</a:t>
            </a:r>
          </a:p>
          <a:p>
            <a:r>
              <a:rPr lang="zh-CN" altLang="en-US" sz="2400" dirty="0">
                <a:solidFill>
                  <a:schemeClr val="bg2">
                    <a:lumMod val="10000"/>
                  </a:schemeClr>
                </a:solidFill>
                <a:ea typeface="方正兰亭粗黑_GBK" panose="02000000000000000000" pitchFamily="2" charset="-122"/>
              </a:rPr>
              <a:t>思想</a:t>
            </a:r>
            <a:r>
              <a:rPr lang="en-US" altLang="zh-CN" sz="2400" dirty="0">
                <a:solidFill>
                  <a:schemeClr val="bg2">
                    <a:lumMod val="10000"/>
                  </a:schemeClr>
                </a:solidFill>
                <a:ea typeface="方正兰亭粗黑_GBK" panose="02000000000000000000" pitchFamily="2" charset="-122"/>
              </a:rPr>
              <a:t>: </a:t>
            </a:r>
            <a:r>
              <a:rPr lang="zh-CN" altLang="en-US" sz="2400" dirty="0">
                <a:solidFill>
                  <a:schemeClr val="bg2">
                    <a:lumMod val="10000"/>
                  </a:schemeClr>
                </a:solidFill>
                <a:ea typeface="方正兰亭粗黑_GBK" panose="02000000000000000000" pitchFamily="2" charset="-122"/>
              </a:rPr>
              <a:t>借助</a:t>
            </a:r>
            <a:r>
              <a:rPr lang="en-US" altLang="zh-CN" sz="2400" dirty="0">
                <a:solidFill>
                  <a:schemeClr val="bg2">
                    <a:lumMod val="10000"/>
                  </a:schemeClr>
                </a:solidFill>
                <a:ea typeface="方正兰亭粗黑_GBK" panose="02000000000000000000" pitchFamily="2" charset="-122"/>
              </a:rPr>
              <a:t>select</a:t>
            </a:r>
            <a:r>
              <a:rPr lang="zh-CN" altLang="en-US" sz="2400" dirty="0">
                <a:solidFill>
                  <a:schemeClr val="bg2">
                    <a:lumMod val="10000"/>
                  </a:schemeClr>
                </a:solidFill>
                <a:ea typeface="方正兰亭粗黑_GBK" panose="02000000000000000000" pitchFamily="2" charset="-122"/>
              </a:rPr>
              <a:t>检测输入事件的发生</a:t>
            </a:r>
            <a:r>
              <a:rPr lang="en-US" altLang="zh-CN" sz="2400" dirty="0">
                <a:solidFill>
                  <a:schemeClr val="bg2">
                    <a:lumMod val="10000"/>
                  </a:schemeClr>
                </a:solidFill>
                <a:ea typeface="方正兰亭粗黑_GBK" panose="02000000000000000000" pitchFamily="2" charset="-122"/>
              </a:rPr>
              <a:t>, </a:t>
            </a:r>
            <a:r>
              <a:rPr lang="zh-CN" altLang="en-US" sz="2400" dirty="0">
                <a:solidFill>
                  <a:schemeClr val="bg2">
                    <a:lumMod val="10000"/>
                  </a:schemeClr>
                </a:solidFill>
                <a:ea typeface="方正兰亭粗黑_GBK" panose="02000000000000000000" pitchFamily="2" charset="-122"/>
              </a:rPr>
              <a:t>维护活动客户端的集合</a:t>
            </a:r>
            <a:r>
              <a:rPr lang="en-US" altLang="zh-CN" sz="2400" dirty="0">
                <a:solidFill>
                  <a:schemeClr val="bg2">
                    <a:lumMod val="10000"/>
                  </a:schemeClr>
                </a:solidFill>
                <a:ea typeface="方正兰亭粗黑_GBK" panose="02000000000000000000" pitchFamily="2" charset="-122"/>
              </a:rPr>
              <a:t>pool, </a:t>
            </a:r>
            <a:r>
              <a:rPr lang="zh-CN" altLang="en-US" sz="2400" dirty="0">
                <a:solidFill>
                  <a:schemeClr val="bg2">
                    <a:lumMod val="10000"/>
                  </a:schemeClr>
                </a:solidFill>
                <a:ea typeface="方正兰亭粗黑_GBK" panose="02000000000000000000" pitchFamily="2" charset="-122"/>
              </a:rPr>
              <a:t>每次将新的客户端加到</a:t>
            </a:r>
            <a:r>
              <a:rPr lang="en-US" altLang="zh-CN" sz="2400" dirty="0">
                <a:solidFill>
                  <a:schemeClr val="bg2">
                    <a:lumMod val="10000"/>
                  </a:schemeClr>
                </a:solidFill>
                <a:ea typeface="方正兰亭粗黑_GBK" panose="02000000000000000000" pitchFamily="2" charset="-122"/>
              </a:rPr>
              <a:t>pool</a:t>
            </a:r>
            <a:r>
              <a:rPr lang="zh-CN" altLang="en-US" sz="2400" dirty="0">
                <a:solidFill>
                  <a:schemeClr val="bg2">
                    <a:lumMod val="10000"/>
                  </a:schemeClr>
                </a:solidFill>
                <a:ea typeface="方正兰亭粗黑_GBK" panose="02000000000000000000" pitchFamily="2" charset="-122"/>
              </a:rPr>
              <a:t>中</a:t>
            </a:r>
            <a:r>
              <a:rPr lang="en-US" altLang="zh-CN" sz="2400" dirty="0">
                <a:solidFill>
                  <a:schemeClr val="bg2">
                    <a:lumMod val="10000"/>
                  </a:schemeClr>
                </a:solidFill>
                <a:ea typeface="方正兰亭粗黑_GBK" panose="02000000000000000000" pitchFamily="2" charset="-122"/>
              </a:rPr>
              <a:t>, </a:t>
            </a:r>
            <a:r>
              <a:rPr lang="zh-CN" altLang="en-US" sz="2400" dirty="0">
                <a:solidFill>
                  <a:schemeClr val="bg2">
                    <a:lumMod val="10000"/>
                  </a:schemeClr>
                </a:solidFill>
                <a:ea typeface="方正兰亭粗黑_GBK" panose="02000000000000000000" pitchFamily="2" charset="-122"/>
              </a:rPr>
              <a:t>调用</a:t>
            </a:r>
            <a:r>
              <a:rPr lang="en-US" altLang="zh-CN" sz="2400" dirty="0" err="1">
                <a:solidFill>
                  <a:schemeClr val="bg2">
                    <a:lumMod val="10000"/>
                  </a:schemeClr>
                </a:solidFill>
                <a:ea typeface="方正兰亭粗黑_GBK" panose="02000000000000000000" pitchFamily="2" charset="-122"/>
              </a:rPr>
              <a:t>check_clients</a:t>
            </a:r>
            <a:r>
              <a:rPr lang="zh-CN" altLang="en-US" sz="2400" dirty="0">
                <a:solidFill>
                  <a:schemeClr val="bg2">
                    <a:lumMod val="10000"/>
                  </a:schemeClr>
                </a:solidFill>
                <a:ea typeface="方正兰亭粗黑_GBK" panose="02000000000000000000" pitchFamily="2" charset="-122"/>
              </a:rPr>
              <a:t>把每个准备好的已连接描述符的一个文本行回送</a:t>
            </a:r>
            <a:r>
              <a:rPr lang="en-US" altLang="zh-CN" sz="2400" dirty="0">
                <a:solidFill>
                  <a:schemeClr val="bg2">
                    <a:lumMod val="10000"/>
                  </a:schemeClr>
                </a:solidFill>
                <a:ea typeface="方正兰亭粗黑_GBK" panose="02000000000000000000" pitchFamily="2" charset="-122"/>
              </a:rPr>
              <a:t>.</a:t>
            </a:r>
          </a:p>
          <a:p>
            <a:r>
              <a:rPr lang="zh-CN" altLang="en-US" sz="2400" dirty="0"/>
              <a:t>事件驱动程序的概念</a:t>
            </a:r>
            <a:r>
              <a:rPr lang="en-US" altLang="zh-CN" sz="2400" dirty="0"/>
              <a:t>: </a:t>
            </a:r>
            <a:r>
              <a:rPr lang="zh-CN" altLang="en-US" sz="2400" dirty="0"/>
              <a:t>某些事件会导致流向前推进</a:t>
            </a:r>
            <a:r>
              <a:rPr lang="en-US" altLang="zh-CN" sz="2400" dirty="0"/>
              <a:t>.</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4" name="图片 3">
            <a:extLst>
              <a:ext uri="{FF2B5EF4-FFF2-40B4-BE49-F238E27FC236}">
                <a16:creationId xmlns:a16="http://schemas.microsoft.com/office/drawing/2014/main" id="{1A549B40-D5B3-4CC9-A31E-2E2C67C698FF}"/>
              </a:ext>
            </a:extLst>
          </p:cNvPr>
          <p:cNvPicPr>
            <a:picLocks noChangeAspect="1"/>
          </p:cNvPicPr>
          <p:nvPr/>
        </p:nvPicPr>
        <p:blipFill rotWithShape="1">
          <a:blip r:embed="rId4"/>
          <a:srcRect t="1901"/>
          <a:stretch/>
        </p:blipFill>
        <p:spPr>
          <a:xfrm>
            <a:off x="499031" y="2968668"/>
            <a:ext cx="7587946" cy="3881551"/>
          </a:xfrm>
          <a:prstGeom prst="rect">
            <a:avLst/>
          </a:prstGeom>
        </p:spPr>
      </p:pic>
      <p:sp>
        <p:nvSpPr>
          <p:cNvPr id="10" name="文本框 9">
            <a:extLst>
              <a:ext uri="{FF2B5EF4-FFF2-40B4-BE49-F238E27FC236}">
                <a16:creationId xmlns:a16="http://schemas.microsoft.com/office/drawing/2014/main" id="{5F5006FC-B6C3-4956-8C4C-B5E4FD98C1DE}"/>
              </a:ext>
            </a:extLst>
          </p:cNvPr>
          <p:cNvSpPr txBox="1"/>
          <p:nvPr/>
        </p:nvSpPr>
        <p:spPr>
          <a:xfrm>
            <a:off x="8293716" y="3961236"/>
            <a:ext cx="3007559" cy="1200329"/>
          </a:xfrm>
          <a:prstGeom prst="rect">
            <a:avLst/>
          </a:prstGeom>
          <a:noFill/>
        </p:spPr>
        <p:txBody>
          <a:bodyPr wrap="square" rtlCol="0">
            <a:spAutoFit/>
          </a:bodyPr>
          <a:lstStyle/>
          <a:p>
            <a:r>
              <a:rPr lang="zh-CN" altLang="en-US" sz="2400" dirty="0"/>
              <a:t>问题</a:t>
            </a:r>
            <a:r>
              <a:rPr lang="en-US" altLang="zh-CN" sz="2400" dirty="0"/>
              <a:t>: </a:t>
            </a:r>
            <a:r>
              <a:rPr lang="zh-CN" altLang="en-US" sz="2400" dirty="0"/>
              <a:t>无法对抗“故意只发送部分文本行就停止”的攻击。</a:t>
            </a:r>
          </a:p>
        </p:txBody>
      </p:sp>
    </p:spTree>
    <p:custDataLst>
      <p:tags r:id="rId1"/>
    </p:custDataLst>
    <p:extLst>
      <p:ext uri="{BB962C8B-B14F-4D97-AF65-F5344CB8AC3E}">
        <p14:creationId xmlns:p14="http://schemas.microsoft.com/office/powerpoint/2010/main" val="424725870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8</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基于线程的并发编程 </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thread-based</a:t>
            </a:r>
            <a:endPar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9" name="文本框 8">
            <a:extLst>
              <a:ext uri="{FF2B5EF4-FFF2-40B4-BE49-F238E27FC236}">
                <a16:creationId xmlns:a16="http://schemas.microsoft.com/office/drawing/2014/main" id="{4B7C33FB-DE46-4A4D-ABA7-FA7F10044D65}"/>
              </a:ext>
            </a:extLst>
          </p:cNvPr>
          <p:cNvSpPr txBox="1"/>
          <p:nvPr/>
        </p:nvSpPr>
        <p:spPr>
          <a:xfrm>
            <a:off x="560893" y="1020468"/>
            <a:ext cx="11070214" cy="6740307"/>
          </a:xfrm>
          <a:prstGeom prst="rect">
            <a:avLst/>
          </a:prstGeom>
          <a:noFill/>
        </p:spPr>
        <p:txBody>
          <a:bodyPr wrap="square" rtlCol="0">
            <a:spAutoFit/>
          </a:bodyPr>
          <a:lstStyle/>
          <a:p>
            <a:r>
              <a:rPr lang="zh-CN" altLang="en-US" sz="2400" dirty="0"/>
              <a:t>线程就是运行在进程上下文中的逻辑流</a:t>
            </a:r>
            <a:r>
              <a:rPr lang="en-US" altLang="zh-CN" sz="2400" dirty="0"/>
              <a:t>, </a:t>
            </a:r>
            <a:r>
              <a:rPr lang="zh-CN" altLang="en-US" sz="2400" dirty="0"/>
              <a:t>由内核自动调度</a:t>
            </a:r>
            <a:r>
              <a:rPr lang="en-US" altLang="zh-CN" sz="2400" dirty="0"/>
              <a:t>.</a:t>
            </a:r>
          </a:p>
          <a:p>
            <a:r>
              <a:rPr lang="zh-CN" altLang="en-US" sz="2400" dirty="0"/>
              <a:t>线程上下文包括</a:t>
            </a:r>
            <a:r>
              <a:rPr lang="en-US" altLang="zh-CN" sz="2400" dirty="0"/>
              <a:t>: TID,</a:t>
            </a:r>
            <a:r>
              <a:rPr lang="zh-CN" altLang="en-US" sz="2400" dirty="0"/>
              <a:t> 栈</a:t>
            </a:r>
            <a:r>
              <a:rPr lang="en-US" altLang="zh-CN" sz="2400" dirty="0"/>
              <a:t>, </a:t>
            </a:r>
            <a:r>
              <a:rPr lang="zh-CN" altLang="en-US" sz="2400" dirty="0"/>
              <a:t>栈指针</a:t>
            </a:r>
            <a:r>
              <a:rPr lang="en-US" altLang="zh-CN" sz="2400" dirty="0"/>
              <a:t>, </a:t>
            </a:r>
            <a:r>
              <a:rPr lang="zh-CN" altLang="en-US" sz="2400" dirty="0"/>
              <a:t>程序计数器</a:t>
            </a:r>
            <a:r>
              <a:rPr lang="en-US" altLang="zh-CN" sz="2400" dirty="0"/>
              <a:t>, </a:t>
            </a:r>
            <a:r>
              <a:rPr lang="zh-CN" altLang="en-US" sz="2400" dirty="0"/>
              <a:t>通用目的寄存器</a:t>
            </a:r>
            <a:r>
              <a:rPr lang="en-US" altLang="zh-CN" sz="2400" dirty="0"/>
              <a:t>, </a:t>
            </a:r>
            <a:r>
              <a:rPr lang="zh-CN" altLang="en-US" sz="2400" dirty="0"/>
              <a:t>条件码</a:t>
            </a:r>
            <a:r>
              <a:rPr lang="en-US" altLang="zh-CN" sz="2400" dirty="0"/>
              <a:t>.</a:t>
            </a:r>
          </a:p>
          <a:p>
            <a:r>
              <a:rPr lang="zh-CN" altLang="en-US" sz="2400" dirty="0"/>
              <a:t>运行在同一进程里的线程共享虚拟地址空间里的所有内容</a:t>
            </a:r>
            <a:r>
              <a:rPr lang="en-US" altLang="zh-CN" sz="2400" dirty="0"/>
              <a:t>, </a:t>
            </a:r>
            <a:r>
              <a:rPr lang="zh-CN" altLang="en-US" sz="2400" dirty="0"/>
              <a:t>包括</a:t>
            </a:r>
            <a:r>
              <a:rPr lang="en-US" altLang="zh-CN" sz="2400" dirty="0"/>
              <a:t>: </a:t>
            </a:r>
            <a:r>
              <a:rPr lang="zh-CN" altLang="en-US" sz="2400" dirty="0"/>
              <a:t>代码、数据、堆、共享库、打开文件</a:t>
            </a:r>
            <a:r>
              <a:rPr lang="en-US" altLang="zh-CN" sz="2400" dirty="0"/>
              <a:t>.</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solidFill>
                  <a:schemeClr val="bg2">
                    <a:lumMod val="10000"/>
                  </a:schemeClr>
                </a:solidFill>
                <a:ea typeface="方正兰亭粗黑_GBK" panose="02000000000000000000" pitchFamily="2" charset="-122"/>
              </a:rPr>
              <a:t>线程的上下文比进程的上下文小得多</a:t>
            </a:r>
            <a:r>
              <a:rPr lang="en-US" altLang="zh-CN" sz="2400" dirty="0">
                <a:solidFill>
                  <a:schemeClr val="bg2">
                    <a:lumMod val="10000"/>
                  </a:schemeClr>
                </a:solidFill>
                <a:ea typeface="方正兰亭粗黑_GBK" panose="02000000000000000000" pitchFamily="2" charset="-122"/>
              </a:rPr>
              <a:t>, </a:t>
            </a:r>
            <a:r>
              <a:rPr lang="zh-CN" altLang="en-US" sz="2400" dirty="0">
                <a:solidFill>
                  <a:schemeClr val="bg2">
                    <a:lumMod val="10000"/>
                  </a:schemeClr>
                </a:solidFill>
                <a:ea typeface="方正兰亭粗黑_GBK" panose="02000000000000000000" pitchFamily="2" charset="-122"/>
              </a:rPr>
              <a:t>线程切换更快</a:t>
            </a:r>
            <a:r>
              <a:rPr lang="en-US" altLang="zh-CN" sz="2400" dirty="0">
                <a:solidFill>
                  <a:schemeClr val="bg2">
                    <a:lumMod val="10000"/>
                  </a:schemeClr>
                </a:solidFill>
                <a:ea typeface="方正兰亭粗黑_GBK" panose="02000000000000000000" pitchFamily="2" charset="-122"/>
              </a:rPr>
              <a:t>.</a:t>
            </a:r>
          </a:p>
          <a:p>
            <a:endParaRPr lang="en-US" altLang="zh-CN" sz="2400" dirty="0"/>
          </a:p>
          <a:p>
            <a:endParaRPr lang="en-US" altLang="zh-CN" sz="2400" dirty="0"/>
          </a:p>
          <a:p>
            <a:endParaRPr lang="en-US" altLang="zh-CN" sz="2400" dirty="0"/>
          </a:p>
        </p:txBody>
      </p:sp>
      <p:pic>
        <p:nvPicPr>
          <p:cNvPr id="5" name="图片 4">
            <a:extLst>
              <a:ext uri="{FF2B5EF4-FFF2-40B4-BE49-F238E27FC236}">
                <a16:creationId xmlns:a16="http://schemas.microsoft.com/office/drawing/2014/main" id="{E576E130-2C2D-4136-B491-67F1084E5AC8}"/>
              </a:ext>
            </a:extLst>
          </p:cNvPr>
          <p:cNvPicPr>
            <a:picLocks noChangeAspect="1"/>
          </p:cNvPicPr>
          <p:nvPr/>
        </p:nvPicPr>
        <p:blipFill rotWithShape="1">
          <a:blip r:embed="rId4"/>
          <a:srcRect t="2120" b="3968"/>
          <a:stretch/>
        </p:blipFill>
        <p:spPr>
          <a:xfrm>
            <a:off x="1352811" y="2526902"/>
            <a:ext cx="6437311" cy="3627229"/>
          </a:xfrm>
          <a:prstGeom prst="rect">
            <a:avLst/>
          </a:prstGeom>
        </p:spPr>
      </p:pic>
    </p:spTree>
    <p:custDataLst>
      <p:tags r:id="rId1"/>
    </p:custDataLst>
    <p:extLst>
      <p:ext uri="{BB962C8B-B14F-4D97-AF65-F5344CB8AC3E}">
        <p14:creationId xmlns:p14="http://schemas.microsoft.com/office/powerpoint/2010/main" val="168513862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789195" y="6356350"/>
            <a:ext cx="1437640" cy="365125"/>
          </a:xfrm>
        </p:spPr>
        <p:txBody>
          <a:bodyPr/>
          <a:lstStyle/>
          <a:p>
            <a:fld id="{023126B9-07AC-4BAF-B3D7-FAC1D3999DA4}" type="slidenum">
              <a:rPr lang="zh-CN" altLang="en-US" smtClean="0"/>
              <a:pPr/>
              <a:t>9</a:t>
            </a:fld>
            <a:endParaRPr lang="zh-CN" altLang="en-US" dirty="0"/>
          </a:p>
        </p:txBody>
      </p:sp>
      <p:sp>
        <p:nvSpPr>
          <p:cNvPr id="29" name="任意多边形 28"/>
          <p:cNvSpPr/>
          <p:nvPr/>
        </p:nvSpPr>
        <p:spPr>
          <a:xfrm flipH="1" flipV="1">
            <a:off x="430616" y="828865"/>
            <a:ext cx="2715755" cy="76141"/>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4" name="文本框 133">
            <a:extLst>
              <a:ext uri="{FF2B5EF4-FFF2-40B4-BE49-F238E27FC236}">
                <a16:creationId xmlns:a16="http://schemas.microsoft.com/office/drawing/2014/main" id="{5B00A5DB-B3EF-42D6-A2F7-E619804C5002}"/>
              </a:ext>
            </a:extLst>
          </p:cNvPr>
          <p:cNvSpPr txBox="1"/>
          <p:nvPr/>
        </p:nvSpPr>
        <p:spPr>
          <a:xfrm>
            <a:off x="310405" y="405271"/>
            <a:ext cx="10186406" cy="523220"/>
          </a:xfrm>
          <a:prstGeom prst="rect">
            <a:avLst/>
          </a:prstGeom>
          <a:noFill/>
        </p:spPr>
        <p:txBody>
          <a:bodyPr wrap="square" rtlCol="0">
            <a:spAutoFit/>
          </a:bodyPr>
          <a:lstStyle/>
          <a:p>
            <a:r>
              <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rPr>
              <a:t>基于线程的并发编程 </a:t>
            </a:r>
            <a:r>
              <a:rPr lang="en-US" altLang="zh-CN" sz="2800" dirty="0">
                <a:solidFill>
                  <a:schemeClr val="bg2">
                    <a:lumMod val="25000"/>
                  </a:schemeClr>
                </a:solidFill>
                <a:latin typeface="方正兰亭粗黑_GBK" panose="02000000000000000000" pitchFamily="2" charset="-122"/>
                <a:ea typeface="方正兰亭粗黑_GBK" panose="02000000000000000000" pitchFamily="2" charset="-122"/>
              </a:rPr>
              <a:t>thread-based</a:t>
            </a:r>
            <a:endParaRPr lang="zh-CN" altLang="en-US" sz="28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9" name="文本框 8">
            <a:extLst>
              <a:ext uri="{FF2B5EF4-FFF2-40B4-BE49-F238E27FC236}">
                <a16:creationId xmlns:a16="http://schemas.microsoft.com/office/drawing/2014/main" id="{4B7C33FB-DE46-4A4D-ABA7-FA7F10044D65}"/>
              </a:ext>
            </a:extLst>
          </p:cNvPr>
          <p:cNvSpPr txBox="1"/>
          <p:nvPr/>
        </p:nvSpPr>
        <p:spPr>
          <a:xfrm>
            <a:off x="560893" y="1020468"/>
            <a:ext cx="11070214" cy="4647426"/>
          </a:xfrm>
          <a:prstGeom prst="rect">
            <a:avLst/>
          </a:prstGeom>
          <a:noFill/>
        </p:spPr>
        <p:txBody>
          <a:bodyPr wrap="square" rtlCol="0">
            <a:spAutoFit/>
          </a:bodyPr>
          <a:lstStyle/>
          <a:p>
            <a:r>
              <a:rPr lang="zh-CN" altLang="en-US" sz="2400" dirty="0"/>
              <a:t>每个进程开始生命周期时都是单一线程</a:t>
            </a:r>
            <a:r>
              <a:rPr lang="en-US" altLang="zh-CN" sz="2400" dirty="0"/>
              <a:t>, </a:t>
            </a:r>
            <a:r>
              <a:rPr lang="zh-CN" altLang="en-US" sz="2400" dirty="0"/>
              <a:t>该线程称为主线程</a:t>
            </a:r>
            <a:r>
              <a:rPr lang="en-US" altLang="zh-CN" sz="2400" dirty="0"/>
              <a:t>(main thread).</a:t>
            </a:r>
          </a:p>
          <a:p>
            <a:r>
              <a:rPr lang="zh-CN" altLang="en-US" sz="2400" dirty="0"/>
              <a:t>主线程创建对等线程</a:t>
            </a:r>
            <a:r>
              <a:rPr lang="en-US" altLang="zh-CN" sz="2400" dirty="0"/>
              <a:t>(peer thread),</a:t>
            </a:r>
            <a:r>
              <a:rPr lang="zh-CN" altLang="en-US" sz="2400" dirty="0"/>
              <a:t> 线程之间可以并发地运行</a:t>
            </a:r>
            <a:r>
              <a:rPr lang="en-US" altLang="zh-CN" sz="2400" dirty="0"/>
              <a:t>.</a:t>
            </a:r>
          </a:p>
          <a:p>
            <a:endParaRPr lang="en-US" altLang="zh-CN" sz="2400" dirty="0"/>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000" dirty="0">
              <a:solidFill>
                <a:schemeClr val="bg2">
                  <a:lumMod val="10000"/>
                </a:schemeClr>
              </a:solidFill>
              <a:ea typeface="方正兰亭粗黑_GBK" panose="02000000000000000000" pitchFamily="2" charset="-122"/>
            </a:endParaRPr>
          </a:p>
          <a:p>
            <a:endParaRPr lang="en-US" altLang="zh-CN" sz="2400" dirty="0"/>
          </a:p>
        </p:txBody>
      </p:sp>
      <p:pic>
        <p:nvPicPr>
          <p:cNvPr id="4" name="图片 3">
            <a:extLst>
              <a:ext uri="{FF2B5EF4-FFF2-40B4-BE49-F238E27FC236}">
                <a16:creationId xmlns:a16="http://schemas.microsoft.com/office/drawing/2014/main" id="{687FF794-FBA3-44CD-952A-5C17B1335783}"/>
              </a:ext>
            </a:extLst>
          </p:cNvPr>
          <p:cNvPicPr>
            <a:picLocks noChangeAspect="1"/>
          </p:cNvPicPr>
          <p:nvPr/>
        </p:nvPicPr>
        <p:blipFill rotWithShape="1">
          <a:blip r:embed="rId4"/>
          <a:srcRect l="2334" r="6264"/>
          <a:stretch/>
        </p:blipFill>
        <p:spPr>
          <a:xfrm>
            <a:off x="5220575" y="1858862"/>
            <a:ext cx="6791329" cy="4153260"/>
          </a:xfrm>
          <a:prstGeom prst="rect">
            <a:avLst/>
          </a:prstGeom>
        </p:spPr>
      </p:pic>
      <p:sp>
        <p:nvSpPr>
          <p:cNvPr id="6" name="文本框 5">
            <a:extLst>
              <a:ext uri="{FF2B5EF4-FFF2-40B4-BE49-F238E27FC236}">
                <a16:creationId xmlns:a16="http://schemas.microsoft.com/office/drawing/2014/main" id="{B3C6EC08-E7A5-4920-81C7-29CD2B3549E4}"/>
              </a:ext>
            </a:extLst>
          </p:cNvPr>
          <p:cNvSpPr txBox="1"/>
          <p:nvPr/>
        </p:nvSpPr>
        <p:spPr>
          <a:xfrm>
            <a:off x="310405" y="2393220"/>
            <a:ext cx="4802976" cy="2677656"/>
          </a:xfrm>
          <a:prstGeom prst="rect">
            <a:avLst/>
          </a:prstGeom>
          <a:noFill/>
        </p:spPr>
        <p:txBody>
          <a:bodyPr wrap="square" rtlCol="0">
            <a:spAutoFit/>
          </a:bodyPr>
          <a:lstStyle/>
          <a:p>
            <a:r>
              <a:rPr lang="en-US" altLang="zh-CN" sz="2400" dirty="0">
                <a:solidFill>
                  <a:schemeClr val="bg2">
                    <a:lumMod val="10000"/>
                  </a:schemeClr>
                </a:solidFill>
                <a:ea typeface="方正兰亭粗黑_GBK" panose="02000000000000000000" pitchFamily="2" charset="-122"/>
              </a:rPr>
              <a:t>V.S. </a:t>
            </a:r>
            <a:r>
              <a:rPr lang="zh-CN" altLang="en-US" sz="2400" dirty="0">
                <a:solidFill>
                  <a:schemeClr val="bg2">
                    <a:lumMod val="10000"/>
                  </a:schemeClr>
                </a:solidFill>
                <a:ea typeface="方正兰亭粗黑_GBK" panose="02000000000000000000" pitchFamily="2" charset="-122"/>
              </a:rPr>
              <a:t>进程</a:t>
            </a:r>
            <a:endParaRPr lang="en-US" altLang="zh-CN" sz="2400" dirty="0">
              <a:solidFill>
                <a:schemeClr val="bg2">
                  <a:lumMod val="10000"/>
                </a:schemeClr>
              </a:solidFill>
              <a:ea typeface="方正兰亭粗黑_GBK" panose="02000000000000000000" pitchFamily="2" charset="-122"/>
            </a:endParaRPr>
          </a:p>
          <a:p>
            <a:r>
              <a:rPr lang="zh-CN" altLang="en-US" sz="2400" dirty="0">
                <a:solidFill>
                  <a:schemeClr val="bg2">
                    <a:lumMod val="10000"/>
                  </a:schemeClr>
                </a:solidFill>
                <a:ea typeface="方正兰亭粗黑_GBK" panose="02000000000000000000" pitchFamily="2" charset="-122"/>
              </a:rPr>
              <a:t>与一个线程相关的线程组成对等池</a:t>
            </a:r>
            <a:r>
              <a:rPr lang="en-US" altLang="zh-CN" sz="2400" dirty="0">
                <a:solidFill>
                  <a:schemeClr val="bg2">
                    <a:lumMod val="10000"/>
                  </a:schemeClr>
                </a:solidFill>
                <a:ea typeface="方正兰亭粗黑_GBK" panose="02000000000000000000" pitchFamily="2" charset="-122"/>
              </a:rPr>
              <a:t>, </a:t>
            </a:r>
            <a:r>
              <a:rPr lang="zh-CN" altLang="en-US" sz="2400" dirty="0">
                <a:solidFill>
                  <a:schemeClr val="bg2">
                    <a:lumMod val="10000"/>
                  </a:schemeClr>
                </a:solidFill>
                <a:ea typeface="方正兰亭粗黑_GBK" panose="02000000000000000000" pitchFamily="2" charset="-122"/>
              </a:rPr>
              <a:t>独立于其他线程创建的线程</a:t>
            </a:r>
            <a:r>
              <a:rPr lang="en-US" altLang="zh-CN" sz="2400" dirty="0">
                <a:solidFill>
                  <a:schemeClr val="bg2">
                    <a:lumMod val="10000"/>
                  </a:schemeClr>
                </a:solidFill>
                <a:ea typeface="方正兰亭粗黑_GBK" panose="02000000000000000000" pitchFamily="2" charset="-122"/>
              </a:rPr>
              <a:t>. </a:t>
            </a:r>
          </a:p>
          <a:p>
            <a:r>
              <a:rPr lang="zh-CN" altLang="en-US" sz="2400" dirty="0">
                <a:solidFill>
                  <a:schemeClr val="bg2">
                    <a:lumMod val="10000"/>
                  </a:schemeClr>
                </a:solidFill>
                <a:ea typeface="方正兰亭粗黑_GBK" panose="02000000000000000000" pitchFamily="2" charset="-122"/>
              </a:rPr>
              <a:t>主线程与其他线程的区别仅仅在于它总是进程中第一个运行的</a:t>
            </a:r>
            <a:r>
              <a:rPr lang="en-US" altLang="zh-CN" sz="2400" dirty="0">
                <a:solidFill>
                  <a:schemeClr val="bg2">
                    <a:lumMod val="10000"/>
                  </a:schemeClr>
                </a:solidFill>
                <a:ea typeface="方正兰亭粗黑_GBK" panose="02000000000000000000" pitchFamily="2" charset="-122"/>
              </a:rPr>
              <a:t>.</a:t>
            </a:r>
          </a:p>
          <a:p>
            <a:r>
              <a:rPr lang="zh-CN" altLang="en-US" sz="2400" dirty="0">
                <a:solidFill>
                  <a:schemeClr val="bg2">
                    <a:lumMod val="10000"/>
                  </a:schemeClr>
                </a:solidFill>
                <a:ea typeface="方正兰亭粗黑_GBK" panose="02000000000000000000" pitchFamily="2" charset="-122"/>
              </a:rPr>
              <a:t>一个线程可以杀死或者等待它的任意对等线程终止</a:t>
            </a:r>
            <a:r>
              <a:rPr lang="en-US" altLang="zh-CN" sz="2400" dirty="0">
                <a:solidFill>
                  <a:schemeClr val="bg2">
                    <a:lumMod val="10000"/>
                  </a:schemeClr>
                </a:solidFill>
                <a:ea typeface="方正兰亭粗黑_GBK" panose="02000000000000000000" pitchFamily="2" charset="-122"/>
              </a:rPr>
              <a:t>.</a:t>
            </a:r>
          </a:p>
        </p:txBody>
      </p:sp>
    </p:spTree>
    <p:custDataLst>
      <p:tags r:id="rId1"/>
    </p:custDataLst>
    <p:extLst>
      <p:ext uri="{BB962C8B-B14F-4D97-AF65-F5344CB8AC3E}">
        <p14:creationId xmlns:p14="http://schemas.microsoft.com/office/powerpoint/2010/main" val="698944005"/>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TIMING" val="|0.4|32.6"/>
</p:tagLst>
</file>

<file path=ppt/tags/tag10.xml><?xml version="1.0" encoding="utf-8"?>
<p:tagLst xmlns:a="http://schemas.openxmlformats.org/drawingml/2006/main" xmlns:r="http://schemas.openxmlformats.org/officeDocument/2006/relationships" xmlns:p="http://schemas.openxmlformats.org/presentationml/2006/main">
  <p:tag name="TIMING" val="|0.4|32.6"/>
</p:tagLst>
</file>

<file path=ppt/tags/tag11.xml><?xml version="1.0" encoding="utf-8"?>
<p:tagLst xmlns:a="http://schemas.openxmlformats.org/drawingml/2006/main" xmlns:r="http://schemas.openxmlformats.org/officeDocument/2006/relationships" xmlns:p="http://schemas.openxmlformats.org/presentationml/2006/main">
  <p:tag name="TIMING" val="|0.4|32.6"/>
</p:tagLst>
</file>

<file path=ppt/tags/tag12.xml><?xml version="1.0" encoding="utf-8"?>
<p:tagLst xmlns:a="http://schemas.openxmlformats.org/drawingml/2006/main" xmlns:r="http://schemas.openxmlformats.org/officeDocument/2006/relationships" xmlns:p="http://schemas.openxmlformats.org/presentationml/2006/main">
  <p:tag name="TIMING" val="|0.4|32.6"/>
</p:tagLst>
</file>

<file path=ppt/tags/tag13.xml><?xml version="1.0" encoding="utf-8"?>
<p:tagLst xmlns:a="http://schemas.openxmlformats.org/drawingml/2006/main" xmlns:r="http://schemas.openxmlformats.org/officeDocument/2006/relationships" xmlns:p="http://schemas.openxmlformats.org/presentationml/2006/main">
  <p:tag name="TIMING" val="|0.4|32.6"/>
</p:tagLst>
</file>

<file path=ppt/tags/tag14.xml><?xml version="1.0" encoding="utf-8"?>
<p:tagLst xmlns:a="http://schemas.openxmlformats.org/drawingml/2006/main" xmlns:r="http://schemas.openxmlformats.org/officeDocument/2006/relationships" xmlns:p="http://schemas.openxmlformats.org/presentationml/2006/main">
  <p:tag name="TIMING" val="|0.4|32.6"/>
</p:tagLst>
</file>

<file path=ppt/tags/tag2.xml><?xml version="1.0" encoding="utf-8"?>
<p:tagLst xmlns:a="http://schemas.openxmlformats.org/drawingml/2006/main" xmlns:r="http://schemas.openxmlformats.org/officeDocument/2006/relationships" xmlns:p="http://schemas.openxmlformats.org/presentationml/2006/main">
  <p:tag name="TIMING" val="|0.4|32.6"/>
</p:tagLst>
</file>

<file path=ppt/tags/tag3.xml><?xml version="1.0" encoding="utf-8"?>
<p:tagLst xmlns:a="http://schemas.openxmlformats.org/drawingml/2006/main" xmlns:r="http://schemas.openxmlformats.org/officeDocument/2006/relationships" xmlns:p="http://schemas.openxmlformats.org/presentationml/2006/main">
  <p:tag name="TIMING" val="|0.4|32.6"/>
</p:tagLst>
</file>

<file path=ppt/tags/tag4.xml><?xml version="1.0" encoding="utf-8"?>
<p:tagLst xmlns:a="http://schemas.openxmlformats.org/drawingml/2006/main" xmlns:r="http://schemas.openxmlformats.org/officeDocument/2006/relationships" xmlns:p="http://schemas.openxmlformats.org/presentationml/2006/main">
  <p:tag name="TIMING" val="|0.4|32.6"/>
</p:tagLst>
</file>

<file path=ppt/tags/tag5.xml><?xml version="1.0" encoding="utf-8"?>
<p:tagLst xmlns:a="http://schemas.openxmlformats.org/drawingml/2006/main" xmlns:r="http://schemas.openxmlformats.org/officeDocument/2006/relationships" xmlns:p="http://schemas.openxmlformats.org/presentationml/2006/main">
  <p:tag name="TIMING" val="|0.4|32.6"/>
</p:tagLst>
</file>

<file path=ppt/tags/tag6.xml><?xml version="1.0" encoding="utf-8"?>
<p:tagLst xmlns:a="http://schemas.openxmlformats.org/drawingml/2006/main" xmlns:r="http://schemas.openxmlformats.org/officeDocument/2006/relationships" xmlns:p="http://schemas.openxmlformats.org/presentationml/2006/main">
  <p:tag name="TIMING" val="|0.4|32.6"/>
</p:tagLst>
</file>

<file path=ppt/tags/tag7.xml><?xml version="1.0" encoding="utf-8"?>
<p:tagLst xmlns:a="http://schemas.openxmlformats.org/drawingml/2006/main" xmlns:r="http://schemas.openxmlformats.org/officeDocument/2006/relationships" xmlns:p="http://schemas.openxmlformats.org/presentationml/2006/main">
  <p:tag name="TIMING" val="|0.4|32.6"/>
</p:tagLst>
</file>

<file path=ppt/tags/tag8.xml><?xml version="1.0" encoding="utf-8"?>
<p:tagLst xmlns:a="http://schemas.openxmlformats.org/drawingml/2006/main" xmlns:r="http://schemas.openxmlformats.org/officeDocument/2006/relationships" xmlns:p="http://schemas.openxmlformats.org/presentationml/2006/main">
  <p:tag name="TIMING" val="|0.4|32.6"/>
</p:tagLst>
</file>

<file path=ppt/tags/tag9.xml><?xml version="1.0" encoding="utf-8"?>
<p:tagLst xmlns:a="http://schemas.openxmlformats.org/drawingml/2006/main" xmlns:r="http://schemas.openxmlformats.org/officeDocument/2006/relationships" xmlns:p="http://schemas.openxmlformats.org/presentationml/2006/main">
  <p:tag name="TIMING" val="|0.4|32.6"/>
</p:tagLst>
</file>

<file path=ppt/theme/theme1.xml><?xml version="1.0" encoding="utf-8"?>
<a:theme xmlns:a="http://schemas.openxmlformats.org/drawingml/2006/main" name="清风素材 https://12sc.taobao.com">
  <a:themeElements>
    <a:clrScheme name="自定义 7">
      <a:dk1>
        <a:srgbClr val="8B0012"/>
      </a:dk1>
      <a:lt1>
        <a:srgbClr val="FFFFFF"/>
      </a:lt1>
      <a:dk2>
        <a:srgbClr val="8B0012"/>
      </a:dk2>
      <a:lt2>
        <a:srgbClr val="F0F0F0"/>
      </a:lt2>
      <a:accent1>
        <a:srgbClr val="C00000"/>
      </a:accent1>
      <a:accent2>
        <a:srgbClr val="8B0012"/>
      </a:accent2>
      <a:accent3>
        <a:srgbClr val="C00000"/>
      </a:accent3>
      <a:accent4>
        <a:srgbClr val="8B0012"/>
      </a:accent4>
      <a:accent5>
        <a:srgbClr val="8B0012"/>
      </a:accent5>
      <a:accent6>
        <a:srgbClr val="FFB4BE"/>
      </a:accent6>
      <a:hlink>
        <a:srgbClr val="450009"/>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4311</TotalTime>
  <Words>1319</Words>
  <Application>Microsoft Office PowerPoint</Application>
  <PresentationFormat>宽屏</PresentationFormat>
  <Paragraphs>203</Paragraphs>
  <Slides>16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方正兰亭粗黑_GBK</vt:lpstr>
      <vt:lpstr>微软雅黑</vt:lpstr>
      <vt:lpstr>Arial</vt:lpstr>
      <vt:lpstr>Calibri</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none44353@163.com</cp:lastModifiedBy>
  <cp:revision>534</cp:revision>
  <dcterms:created xsi:type="dcterms:W3CDTF">2015-05-06T09:02:23Z</dcterms:created>
  <dcterms:modified xsi:type="dcterms:W3CDTF">2020-12-31T10:24:05Z</dcterms:modified>
</cp:coreProperties>
</file>