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72" r:id="rId3"/>
    <p:sldId id="305" r:id="rId4"/>
    <p:sldId id="306" r:id="rId5"/>
    <p:sldId id="307" r:id="rId6"/>
    <p:sldId id="321" r:id="rId7"/>
    <p:sldId id="308" r:id="rId8"/>
    <p:sldId id="309" r:id="rId9"/>
    <p:sldId id="310" r:id="rId10"/>
    <p:sldId id="311" r:id="rId11"/>
    <p:sldId id="312" r:id="rId12"/>
    <p:sldId id="313" r:id="rId13"/>
    <p:sldId id="314" r:id="rId14"/>
    <p:sldId id="319" r:id="rId15"/>
    <p:sldId id="320" r:id="rId16"/>
    <p:sldId id="315" r:id="rId17"/>
    <p:sldId id="316" r:id="rId18"/>
    <p:sldId id="317" r:id="rId19"/>
    <p:sldId id="318" r:id="rId20"/>
    <p:sldId id="30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A042"/>
    <a:srgbClr val="8E0000"/>
    <a:srgbClr val="8E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08" autoAdjust="0"/>
    <p:restoredTop sz="78928"/>
  </p:normalViewPr>
  <p:slideViewPr>
    <p:cSldViewPr snapToGrid="0">
      <p:cViewPr varScale="1">
        <p:scale>
          <a:sx n="92" d="100"/>
          <a:sy n="92" d="100"/>
        </p:scale>
        <p:origin x="856" y="168"/>
      </p:cViewPr>
      <p:guideLst/>
    </p:cSldViewPr>
  </p:slideViewPr>
  <p:notesTextViewPr>
    <p:cViewPr>
      <p:scale>
        <a:sx n="1" d="1"/>
        <a:sy n="1" d="1"/>
      </p:scale>
      <p:origin x="0" y="0"/>
    </p:cViewPr>
  </p:notesTextViewPr>
  <p:sorterViewPr>
    <p:cViewPr>
      <p:scale>
        <a:sx n="100" d="100"/>
        <a:sy n="100" d="100"/>
      </p:scale>
      <p:origin x="0" y="-12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华文楷体" panose="02010600040101010101" pitchFamily="2" charset="-122"/>
                <a:ea typeface="华文楷体" panose="0201060004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华文楷体" panose="02010600040101010101" pitchFamily="2" charset="-122"/>
                <a:ea typeface="华文楷体" panose="02010600040101010101" pitchFamily="2" charset="-122"/>
              </a:defRPr>
            </a:lvl1pPr>
          </a:lstStyle>
          <a:p>
            <a:fld id="{B2DA904E-B522-46E4-83B4-A7AEBDF46A68}" type="datetimeFigureOut">
              <a:rPr lang="zh-CN" altLang="en-US" smtClean="0"/>
              <a:pPr/>
              <a:t>2020/12/31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华文楷体" panose="02010600040101010101" pitchFamily="2" charset="-122"/>
                <a:ea typeface="华文楷体" panose="0201060004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华文楷体" panose="02010600040101010101" pitchFamily="2" charset="-122"/>
                <a:ea typeface="华文楷体" panose="02010600040101010101" pitchFamily="2" charset="-122"/>
              </a:defRPr>
            </a:lvl1pPr>
          </a:lstStyle>
          <a:p>
            <a:fld id="{959C7562-F571-424A-A93A-53D24FC12811}" type="slidenum">
              <a:rPr lang="zh-CN" altLang="en-US" smtClean="0"/>
              <a:pPr/>
              <a:t>‹#›</a:t>
            </a:fld>
            <a:endParaRPr lang="zh-CN" altLang="en-US" dirty="0"/>
          </a:p>
        </p:txBody>
      </p:sp>
    </p:spTree>
    <p:extLst>
      <p:ext uri="{BB962C8B-B14F-4D97-AF65-F5344CB8AC3E}">
        <p14:creationId xmlns:p14="http://schemas.microsoft.com/office/powerpoint/2010/main" val="989704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华文楷体" panose="02010600040101010101" pitchFamily="2" charset="-122"/>
        <a:ea typeface="华文楷体" panose="02010600040101010101" pitchFamily="2" charset="-122"/>
        <a:cs typeface="+mn-cs"/>
      </a:defRPr>
    </a:lvl1pPr>
    <a:lvl2pPr marL="457200" algn="l" defTabSz="914400" rtl="0" eaLnBrk="1" latinLnBrk="0" hangingPunct="1">
      <a:defRPr sz="1200" kern="1200">
        <a:solidFill>
          <a:schemeClr val="tx1"/>
        </a:solidFill>
        <a:latin typeface="华文楷体" panose="02010600040101010101" pitchFamily="2" charset="-122"/>
        <a:ea typeface="华文楷体" panose="02010600040101010101" pitchFamily="2" charset="-122"/>
        <a:cs typeface="+mn-cs"/>
      </a:defRPr>
    </a:lvl2pPr>
    <a:lvl3pPr marL="914400" algn="l" defTabSz="914400" rtl="0" eaLnBrk="1" latinLnBrk="0" hangingPunct="1">
      <a:defRPr sz="1200" kern="1200">
        <a:solidFill>
          <a:schemeClr val="tx1"/>
        </a:solidFill>
        <a:latin typeface="华文楷体" panose="02010600040101010101" pitchFamily="2" charset="-122"/>
        <a:ea typeface="华文楷体" panose="02010600040101010101" pitchFamily="2" charset="-122"/>
        <a:cs typeface="+mn-cs"/>
      </a:defRPr>
    </a:lvl3pPr>
    <a:lvl4pPr marL="1371600" algn="l" defTabSz="914400" rtl="0" eaLnBrk="1" latinLnBrk="0" hangingPunct="1">
      <a:defRPr sz="1200" kern="1200">
        <a:solidFill>
          <a:schemeClr val="tx1"/>
        </a:solidFill>
        <a:latin typeface="华文楷体" panose="02010600040101010101" pitchFamily="2" charset="-122"/>
        <a:ea typeface="华文楷体" panose="02010600040101010101" pitchFamily="2" charset="-122"/>
        <a:cs typeface="+mn-cs"/>
      </a:defRPr>
    </a:lvl4pPr>
    <a:lvl5pPr marL="1828800" algn="l" defTabSz="914400" rtl="0" eaLnBrk="1" latinLnBrk="0" hangingPunct="1">
      <a:defRPr sz="1200" kern="1200">
        <a:solidFill>
          <a:schemeClr val="tx1"/>
        </a:solidFill>
        <a:latin typeface="华文楷体" panose="02010600040101010101" pitchFamily="2" charset="-122"/>
        <a:ea typeface="华文楷体" panose="0201060004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59C7562-F571-424A-A93A-53D24FC12811}" type="slidenum">
              <a:rPr lang="zh-CN" altLang="en-US" smtClean="0"/>
              <a:pPr/>
              <a:t>1</a:t>
            </a:fld>
            <a:endParaRPr lang="zh-CN" altLang="en-US" dirty="0"/>
          </a:p>
        </p:txBody>
      </p:sp>
    </p:spTree>
    <p:extLst>
      <p:ext uri="{BB962C8B-B14F-4D97-AF65-F5344CB8AC3E}">
        <p14:creationId xmlns:p14="http://schemas.microsoft.com/office/powerpoint/2010/main" val="2224902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C7562-F571-424A-A93A-53D24FC12811}" type="slidenum">
              <a:rPr lang="zh-CN" altLang="en-US" smtClean="0"/>
              <a:t>10</a:t>
            </a:fld>
            <a:endParaRPr lang="zh-CN" altLang="en-US"/>
          </a:p>
        </p:txBody>
      </p:sp>
    </p:spTree>
    <p:extLst>
      <p:ext uri="{BB962C8B-B14F-4D97-AF65-F5344CB8AC3E}">
        <p14:creationId xmlns:p14="http://schemas.microsoft.com/office/powerpoint/2010/main" val="1570781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C7562-F571-424A-A93A-53D24FC12811}" type="slidenum">
              <a:rPr lang="zh-CN" altLang="en-US" smtClean="0"/>
              <a:t>11</a:t>
            </a:fld>
            <a:endParaRPr lang="zh-CN" altLang="en-US"/>
          </a:p>
        </p:txBody>
      </p:sp>
    </p:spTree>
    <p:extLst>
      <p:ext uri="{BB962C8B-B14F-4D97-AF65-F5344CB8AC3E}">
        <p14:creationId xmlns:p14="http://schemas.microsoft.com/office/powerpoint/2010/main" val="3064563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C7562-F571-424A-A93A-53D24FC12811}" type="slidenum">
              <a:rPr lang="zh-CN" altLang="en-US" smtClean="0"/>
              <a:t>12</a:t>
            </a:fld>
            <a:endParaRPr lang="zh-CN" altLang="en-US"/>
          </a:p>
        </p:txBody>
      </p:sp>
    </p:spTree>
    <p:extLst>
      <p:ext uri="{BB962C8B-B14F-4D97-AF65-F5344CB8AC3E}">
        <p14:creationId xmlns:p14="http://schemas.microsoft.com/office/powerpoint/2010/main" val="2241461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C7562-F571-424A-A93A-53D24FC12811}" type="slidenum">
              <a:rPr lang="zh-CN" altLang="en-US" smtClean="0"/>
              <a:t>13</a:t>
            </a:fld>
            <a:endParaRPr lang="zh-CN" altLang="en-US"/>
          </a:p>
        </p:txBody>
      </p:sp>
    </p:spTree>
    <p:extLst>
      <p:ext uri="{BB962C8B-B14F-4D97-AF65-F5344CB8AC3E}">
        <p14:creationId xmlns:p14="http://schemas.microsoft.com/office/powerpoint/2010/main" val="325666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C7562-F571-424A-A93A-53D24FC12811}" type="slidenum">
              <a:rPr lang="zh-CN" altLang="en-US" smtClean="0"/>
              <a:t>14</a:t>
            </a:fld>
            <a:endParaRPr lang="zh-CN" altLang="en-US"/>
          </a:p>
        </p:txBody>
      </p:sp>
    </p:spTree>
    <p:extLst>
      <p:ext uri="{BB962C8B-B14F-4D97-AF65-F5344CB8AC3E}">
        <p14:creationId xmlns:p14="http://schemas.microsoft.com/office/powerpoint/2010/main" val="3358950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C7562-F571-424A-A93A-53D24FC12811}" type="slidenum">
              <a:rPr lang="zh-CN" altLang="en-US" smtClean="0"/>
              <a:t>15</a:t>
            </a:fld>
            <a:endParaRPr lang="zh-CN" altLang="en-US"/>
          </a:p>
        </p:txBody>
      </p:sp>
    </p:spTree>
    <p:extLst>
      <p:ext uri="{BB962C8B-B14F-4D97-AF65-F5344CB8AC3E}">
        <p14:creationId xmlns:p14="http://schemas.microsoft.com/office/powerpoint/2010/main" val="3542149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C7562-F571-424A-A93A-53D24FC12811}" type="slidenum">
              <a:rPr lang="zh-CN" altLang="en-US" smtClean="0"/>
              <a:t>16</a:t>
            </a:fld>
            <a:endParaRPr lang="zh-CN" altLang="en-US"/>
          </a:p>
        </p:txBody>
      </p:sp>
    </p:spTree>
    <p:extLst>
      <p:ext uri="{BB962C8B-B14F-4D97-AF65-F5344CB8AC3E}">
        <p14:creationId xmlns:p14="http://schemas.microsoft.com/office/powerpoint/2010/main" val="1654627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C7562-F571-424A-A93A-53D24FC12811}" type="slidenum">
              <a:rPr lang="zh-CN" altLang="en-US" smtClean="0"/>
              <a:t>17</a:t>
            </a:fld>
            <a:endParaRPr lang="zh-CN" altLang="en-US"/>
          </a:p>
        </p:txBody>
      </p:sp>
    </p:spTree>
    <p:extLst>
      <p:ext uri="{BB962C8B-B14F-4D97-AF65-F5344CB8AC3E}">
        <p14:creationId xmlns:p14="http://schemas.microsoft.com/office/powerpoint/2010/main" val="1818068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C7562-F571-424A-A93A-53D24FC12811}" type="slidenum">
              <a:rPr lang="zh-CN" altLang="en-US" smtClean="0"/>
              <a:t>18</a:t>
            </a:fld>
            <a:endParaRPr lang="zh-CN" altLang="en-US"/>
          </a:p>
        </p:txBody>
      </p:sp>
    </p:spTree>
    <p:extLst>
      <p:ext uri="{BB962C8B-B14F-4D97-AF65-F5344CB8AC3E}">
        <p14:creationId xmlns:p14="http://schemas.microsoft.com/office/powerpoint/2010/main" val="443954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C7562-F571-424A-A93A-53D24FC12811}" type="slidenum">
              <a:rPr lang="zh-CN" altLang="en-US" smtClean="0"/>
              <a:t>19</a:t>
            </a:fld>
            <a:endParaRPr lang="zh-CN" altLang="en-US"/>
          </a:p>
        </p:txBody>
      </p:sp>
    </p:spTree>
    <p:extLst>
      <p:ext uri="{BB962C8B-B14F-4D97-AF65-F5344CB8AC3E}">
        <p14:creationId xmlns:p14="http://schemas.microsoft.com/office/powerpoint/2010/main" val="3140979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C7562-F571-424A-A93A-53D24FC12811}" type="slidenum">
              <a:rPr lang="zh-CN" altLang="en-US" smtClean="0"/>
              <a:t>2</a:t>
            </a:fld>
            <a:endParaRPr lang="zh-CN" altLang="en-US"/>
          </a:p>
        </p:txBody>
      </p:sp>
    </p:spTree>
    <p:extLst>
      <p:ext uri="{BB962C8B-B14F-4D97-AF65-F5344CB8AC3E}">
        <p14:creationId xmlns:p14="http://schemas.microsoft.com/office/powerpoint/2010/main" val="1503132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C7562-F571-424A-A93A-53D24FC12811}" type="slidenum">
              <a:rPr lang="zh-CN" altLang="en-US" smtClean="0"/>
              <a:t>3</a:t>
            </a:fld>
            <a:endParaRPr lang="zh-CN" altLang="en-US"/>
          </a:p>
        </p:txBody>
      </p:sp>
    </p:spTree>
    <p:extLst>
      <p:ext uri="{BB962C8B-B14F-4D97-AF65-F5344CB8AC3E}">
        <p14:creationId xmlns:p14="http://schemas.microsoft.com/office/powerpoint/2010/main" val="2760369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C7562-F571-424A-A93A-53D24FC12811}" type="slidenum">
              <a:rPr lang="zh-CN" altLang="en-US" smtClean="0"/>
              <a:t>4</a:t>
            </a:fld>
            <a:endParaRPr lang="zh-CN" altLang="en-US"/>
          </a:p>
        </p:txBody>
      </p:sp>
    </p:spTree>
    <p:extLst>
      <p:ext uri="{BB962C8B-B14F-4D97-AF65-F5344CB8AC3E}">
        <p14:creationId xmlns:p14="http://schemas.microsoft.com/office/powerpoint/2010/main" val="3094383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C7562-F571-424A-A93A-53D24FC12811}" type="slidenum">
              <a:rPr lang="zh-CN" altLang="en-US" smtClean="0"/>
              <a:t>5</a:t>
            </a:fld>
            <a:endParaRPr lang="zh-CN" altLang="en-US"/>
          </a:p>
        </p:txBody>
      </p:sp>
    </p:spTree>
    <p:extLst>
      <p:ext uri="{BB962C8B-B14F-4D97-AF65-F5344CB8AC3E}">
        <p14:creationId xmlns:p14="http://schemas.microsoft.com/office/powerpoint/2010/main" val="1482390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C7562-F571-424A-A93A-53D24FC12811}" type="slidenum">
              <a:rPr lang="zh-CN" altLang="en-US" smtClean="0"/>
              <a:t>6</a:t>
            </a:fld>
            <a:endParaRPr lang="zh-CN" altLang="en-US"/>
          </a:p>
        </p:txBody>
      </p:sp>
    </p:spTree>
    <p:extLst>
      <p:ext uri="{BB962C8B-B14F-4D97-AF65-F5344CB8AC3E}">
        <p14:creationId xmlns:p14="http://schemas.microsoft.com/office/powerpoint/2010/main" val="2376046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C7562-F571-424A-A93A-53D24FC12811}" type="slidenum">
              <a:rPr lang="zh-CN" altLang="en-US" smtClean="0"/>
              <a:t>7</a:t>
            </a:fld>
            <a:endParaRPr lang="zh-CN" altLang="en-US"/>
          </a:p>
        </p:txBody>
      </p:sp>
    </p:spTree>
    <p:extLst>
      <p:ext uri="{BB962C8B-B14F-4D97-AF65-F5344CB8AC3E}">
        <p14:creationId xmlns:p14="http://schemas.microsoft.com/office/powerpoint/2010/main" val="521003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C7562-F571-424A-A93A-53D24FC12811}" type="slidenum">
              <a:rPr lang="zh-CN" altLang="en-US" smtClean="0"/>
              <a:t>8</a:t>
            </a:fld>
            <a:endParaRPr lang="zh-CN" altLang="en-US"/>
          </a:p>
        </p:txBody>
      </p:sp>
    </p:spTree>
    <p:extLst>
      <p:ext uri="{BB962C8B-B14F-4D97-AF65-F5344CB8AC3E}">
        <p14:creationId xmlns:p14="http://schemas.microsoft.com/office/powerpoint/2010/main" val="2391035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9C7562-F571-424A-A93A-53D24FC12811}" type="slidenum">
              <a:rPr lang="zh-CN" altLang="en-US" smtClean="0"/>
              <a:t>9</a:t>
            </a:fld>
            <a:endParaRPr lang="zh-CN" altLang="en-US"/>
          </a:p>
        </p:txBody>
      </p:sp>
    </p:spTree>
    <p:extLst>
      <p:ext uri="{BB962C8B-B14F-4D97-AF65-F5344CB8AC3E}">
        <p14:creationId xmlns:p14="http://schemas.microsoft.com/office/powerpoint/2010/main" val="2531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06464794-1983-4119-83D5-C9B0BCD44747}" type="datetimeFigureOut">
              <a:rPr lang="zh-CN" altLang="en-US" smtClean="0"/>
              <a:t>2020/12/31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97744C-F2EA-4BC9-857A-1E40B5FEACF0}" type="slidenum">
              <a:rPr lang="zh-CN" altLang="en-US" smtClean="0"/>
              <a:t>‹#›</a:t>
            </a:fld>
            <a:endParaRPr lang="zh-CN" altLang="en-US"/>
          </a:p>
        </p:txBody>
      </p:sp>
    </p:spTree>
    <p:extLst>
      <p:ext uri="{BB962C8B-B14F-4D97-AF65-F5344CB8AC3E}">
        <p14:creationId xmlns:p14="http://schemas.microsoft.com/office/powerpoint/2010/main" val="248940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6464794-1983-4119-83D5-C9B0BCD44747}" type="datetimeFigureOut">
              <a:rPr lang="zh-CN" altLang="en-US" smtClean="0"/>
              <a:t>2020/12/31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97744C-F2EA-4BC9-857A-1E40B5FEACF0}" type="slidenum">
              <a:rPr lang="zh-CN" altLang="en-US" smtClean="0"/>
              <a:t>‹#›</a:t>
            </a:fld>
            <a:endParaRPr lang="zh-CN" altLang="en-US"/>
          </a:p>
        </p:txBody>
      </p:sp>
    </p:spTree>
    <p:extLst>
      <p:ext uri="{BB962C8B-B14F-4D97-AF65-F5344CB8AC3E}">
        <p14:creationId xmlns:p14="http://schemas.microsoft.com/office/powerpoint/2010/main" val="161242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6464794-1983-4119-83D5-C9B0BCD44747}" type="datetimeFigureOut">
              <a:rPr lang="zh-CN" altLang="en-US" smtClean="0"/>
              <a:t>2020/12/31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97744C-F2EA-4BC9-857A-1E40B5FEACF0}" type="slidenum">
              <a:rPr lang="zh-CN" altLang="en-US" smtClean="0"/>
              <a:t>‹#›</a:t>
            </a:fld>
            <a:endParaRPr lang="zh-CN" altLang="en-US"/>
          </a:p>
        </p:txBody>
      </p:sp>
    </p:spTree>
    <p:extLst>
      <p:ext uri="{BB962C8B-B14F-4D97-AF65-F5344CB8AC3E}">
        <p14:creationId xmlns:p14="http://schemas.microsoft.com/office/powerpoint/2010/main" val="1113974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6464794-1983-4119-83D5-C9B0BCD44747}" type="datetimeFigureOut">
              <a:rPr lang="zh-CN" altLang="en-US" smtClean="0"/>
              <a:t>2020/12/31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97744C-F2EA-4BC9-857A-1E40B5FEACF0}" type="slidenum">
              <a:rPr lang="zh-CN" altLang="en-US" smtClean="0"/>
              <a:t>‹#›</a:t>
            </a:fld>
            <a:endParaRPr lang="zh-CN" altLang="en-US"/>
          </a:p>
        </p:txBody>
      </p:sp>
    </p:spTree>
    <p:extLst>
      <p:ext uri="{BB962C8B-B14F-4D97-AF65-F5344CB8AC3E}">
        <p14:creationId xmlns:p14="http://schemas.microsoft.com/office/powerpoint/2010/main" val="139182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464794-1983-4119-83D5-C9B0BCD44747}" type="datetimeFigureOut">
              <a:rPr lang="zh-CN" altLang="en-US" smtClean="0"/>
              <a:t>2020/12/31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97744C-F2EA-4BC9-857A-1E40B5FEACF0}" type="slidenum">
              <a:rPr lang="zh-CN" altLang="en-US" smtClean="0"/>
              <a:t>‹#›</a:t>
            </a:fld>
            <a:endParaRPr lang="zh-CN" altLang="en-US"/>
          </a:p>
        </p:txBody>
      </p:sp>
      <p:grpSp>
        <p:nvGrpSpPr>
          <p:cNvPr id="7" name="组合 6"/>
          <p:cNvGrpSpPr/>
          <p:nvPr userDrawn="1"/>
        </p:nvGrpSpPr>
        <p:grpSpPr>
          <a:xfrm>
            <a:off x="438670" y="357808"/>
            <a:ext cx="598882" cy="617287"/>
            <a:chOff x="4138893" y="828000"/>
            <a:chExt cx="2423907" cy="2498400"/>
          </a:xfrm>
        </p:grpSpPr>
        <p:sp>
          <p:nvSpPr>
            <p:cNvPr id="8" name="椭圆 7"/>
            <p:cNvSpPr/>
            <p:nvPr/>
          </p:nvSpPr>
          <p:spPr>
            <a:xfrm>
              <a:off x="5122800" y="1885904"/>
              <a:ext cx="1440000" cy="1440000"/>
            </a:xfrm>
            <a:prstGeom prst="ellipse">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u="sng" dirty="0">
                <a:ea typeface="华文楷体" panose="02010600040101010101" pitchFamily="2" charset="-122"/>
              </a:endParaRPr>
            </a:p>
          </p:txBody>
        </p:sp>
        <p:sp>
          <p:nvSpPr>
            <p:cNvPr id="9" name="椭圆 8"/>
            <p:cNvSpPr/>
            <p:nvPr/>
          </p:nvSpPr>
          <p:spPr>
            <a:xfrm>
              <a:off x="4140000" y="843256"/>
              <a:ext cx="1440000" cy="1440000"/>
            </a:xfrm>
            <a:prstGeom prst="ellipse">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u="sng" dirty="0">
                <a:ea typeface="华文楷体" panose="02010600040101010101" pitchFamily="2" charset="-122"/>
              </a:endParaRPr>
            </a:p>
          </p:txBody>
        </p:sp>
        <p:sp>
          <p:nvSpPr>
            <p:cNvPr id="10" name="椭圆 9"/>
            <p:cNvSpPr/>
            <p:nvPr/>
          </p:nvSpPr>
          <p:spPr>
            <a:xfrm>
              <a:off x="5122800" y="828000"/>
              <a:ext cx="1440000" cy="1440000"/>
            </a:xfrm>
            <a:prstGeom prst="ellipse">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u="sng" dirty="0">
                <a:ea typeface="华文楷体" panose="02010600040101010101" pitchFamily="2" charset="-122"/>
              </a:endParaRPr>
            </a:p>
          </p:txBody>
        </p:sp>
        <p:sp>
          <p:nvSpPr>
            <p:cNvPr id="11" name="椭圆 10"/>
            <p:cNvSpPr/>
            <p:nvPr/>
          </p:nvSpPr>
          <p:spPr>
            <a:xfrm>
              <a:off x="4138893" y="1886400"/>
              <a:ext cx="1440000" cy="1440000"/>
            </a:xfrm>
            <a:prstGeom prst="ellipse">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u="sng" dirty="0">
                <a:ea typeface="华文楷体" panose="02010600040101010101" pitchFamily="2" charset="-122"/>
              </a:endParaRPr>
            </a:p>
          </p:txBody>
        </p:sp>
      </p:grpSp>
      <p:cxnSp>
        <p:nvCxnSpPr>
          <p:cNvPr id="12" name="直接连接符 11"/>
          <p:cNvCxnSpPr/>
          <p:nvPr userDrawn="1"/>
        </p:nvCxnSpPr>
        <p:spPr>
          <a:xfrm>
            <a:off x="1262270" y="895319"/>
            <a:ext cx="3846443" cy="0"/>
          </a:xfrm>
          <a:prstGeom prst="line">
            <a:avLst/>
          </a:prstGeom>
          <a:ln w="88900" cap="rnd">
            <a:gradFill flip="none" rotWithShape="1">
              <a:gsLst>
                <a:gs pos="0">
                  <a:schemeClr val="bg1">
                    <a:lumMod val="85000"/>
                  </a:schemeClr>
                </a:gs>
                <a:gs pos="48000">
                  <a:schemeClr val="tx1">
                    <a:lumMod val="50000"/>
                    <a:lumOff val="50000"/>
                  </a:schemeClr>
                </a:gs>
                <a:gs pos="100000">
                  <a:schemeClr val="bg1">
                    <a:lumMod val="85000"/>
                  </a:schemeClr>
                </a:gs>
              </a:gsLst>
              <a:lin ang="10800000" scaled="0"/>
              <a:tileRect/>
            </a:gra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29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6464794-1983-4119-83D5-C9B0BCD44747}" type="datetimeFigureOut">
              <a:rPr lang="zh-CN" altLang="en-US" smtClean="0"/>
              <a:t>2020/12/31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97744C-F2EA-4BC9-857A-1E40B5FEACF0}" type="slidenum">
              <a:rPr lang="zh-CN" altLang="en-US" smtClean="0"/>
              <a:t>‹#›</a:t>
            </a:fld>
            <a:endParaRPr lang="zh-CN" altLang="en-US"/>
          </a:p>
        </p:txBody>
      </p:sp>
    </p:spTree>
    <p:extLst>
      <p:ext uri="{BB962C8B-B14F-4D97-AF65-F5344CB8AC3E}">
        <p14:creationId xmlns:p14="http://schemas.microsoft.com/office/powerpoint/2010/main" val="894508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6464794-1983-4119-83D5-C9B0BCD44747}" type="datetimeFigureOut">
              <a:rPr lang="zh-CN" altLang="en-US" smtClean="0"/>
              <a:t>2020/12/31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7744C-F2EA-4BC9-857A-1E40B5FEACF0}" type="slidenum">
              <a:rPr lang="zh-CN" altLang="en-US" smtClean="0"/>
              <a:t>‹#›</a:t>
            </a:fld>
            <a:endParaRPr lang="zh-CN" altLang="en-US"/>
          </a:p>
        </p:txBody>
      </p:sp>
    </p:spTree>
    <p:extLst>
      <p:ext uri="{BB962C8B-B14F-4D97-AF65-F5344CB8AC3E}">
        <p14:creationId xmlns:p14="http://schemas.microsoft.com/office/powerpoint/2010/main" val="259560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6464794-1983-4119-83D5-C9B0BCD44747}" type="datetimeFigureOut">
              <a:rPr lang="zh-CN" altLang="en-US" smtClean="0"/>
              <a:t>2020/12/31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97744C-F2EA-4BC9-857A-1E40B5FEACF0}" type="slidenum">
              <a:rPr lang="zh-CN" altLang="en-US" smtClean="0"/>
              <a:t>‹#›</a:t>
            </a:fld>
            <a:endParaRPr lang="zh-CN" altLang="en-US"/>
          </a:p>
        </p:txBody>
      </p:sp>
    </p:spTree>
    <p:extLst>
      <p:ext uri="{BB962C8B-B14F-4D97-AF65-F5344CB8AC3E}">
        <p14:creationId xmlns:p14="http://schemas.microsoft.com/office/powerpoint/2010/main" val="367365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6464794-1983-4119-83D5-C9B0BCD44747}" type="datetimeFigureOut">
              <a:rPr lang="zh-CN" altLang="en-US" smtClean="0"/>
              <a:t>2020/12/31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97744C-F2EA-4BC9-857A-1E40B5FEACF0}" type="slidenum">
              <a:rPr lang="zh-CN" altLang="en-US" smtClean="0"/>
              <a:t>‹#›</a:t>
            </a:fld>
            <a:endParaRPr lang="zh-CN" altLang="en-US"/>
          </a:p>
        </p:txBody>
      </p:sp>
    </p:spTree>
    <p:extLst>
      <p:ext uri="{BB962C8B-B14F-4D97-AF65-F5344CB8AC3E}">
        <p14:creationId xmlns:p14="http://schemas.microsoft.com/office/powerpoint/2010/main" val="37548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64794-1983-4119-83D5-C9B0BCD44747}" type="datetimeFigureOut">
              <a:rPr lang="zh-CN" altLang="en-US" smtClean="0"/>
              <a:t>2020/12/31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597744C-F2EA-4BC9-857A-1E40B5FEACF0}" type="slidenum">
              <a:rPr lang="zh-CN" altLang="en-US" smtClean="0"/>
              <a:t>‹#›</a:t>
            </a:fld>
            <a:endParaRPr lang="zh-CN" altLang="en-US"/>
          </a:p>
        </p:txBody>
      </p:sp>
    </p:spTree>
    <p:extLst>
      <p:ext uri="{BB962C8B-B14F-4D97-AF65-F5344CB8AC3E}">
        <p14:creationId xmlns:p14="http://schemas.microsoft.com/office/powerpoint/2010/main" val="170884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6464794-1983-4119-83D5-C9B0BCD44747}" type="datetimeFigureOut">
              <a:rPr lang="zh-CN" altLang="en-US" smtClean="0"/>
              <a:t>2020/12/31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7744C-F2EA-4BC9-857A-1E40B5FEACF0}" type="slidenum">
              <a:rPr lang="zh-CN" altLang="en-US" smtClean="0"/>
              <a:t>‹#›</a:t>
            </a:fld>
            <a:endParaRPr lang="zh-CN" altLang="en-US"/>
          </a:p>
        </p:txBody>
      </p:sp>
    </p:spTree>
    <p:extLst>
      <p:ext uri="{BB962C8B-B14F-4D97-AF65-F5344CB8AC3E}">
        <p14:creationId xmlns:p14="http://schemas.microsoft.com/office/powerpoint/2010/main" val="357606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6464794-1983-4119-83D5-C9B0BCD44747}" type="datetimeFigureOut">
              <a:rPr lang="zh-CN" altLang="en-US" smtClean="0"/>
              <a:t>2020/12/31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7744C-F2EA-4BC9-857A-1E40B5FEACF0}" type="slidenum">
              <a:rPr lang="zh-CN" altLang="en-US" smtClean="0"/>
              <a:t>‹#›</a:t>
            </a:fld>
            <a:endParaRPr lang="zh-CN" altLang="en-US"/>
          </a:p>
        </p:txBody>
      </p:sp>
    </p:spTree>
    <p:extLst>
      <p:ext uri="{BB962C8B-B14F-4D97-AF65-F5344CB8AC3E}">
        <p14:creationId xmlns:p14="http://schemas.microsoft.com/office/powerpoint/2010/main" val="2154367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华文楷体" panose="02010600040101010101" pitchFamily="2" charset="-122"/>
              </a:defRPr>
            </a:lvl1pPr>
          </a:lstStyle>
          <a:p>
            <a:fld id="{06464794-1983-4119-83D5-C9B0BCD44747}" type="datetimeFigureOut">
              <a:rPr lang="zh-CN" altLang="en-US" smtClean="0"/>
              <a:pPr/>
              <a:t>2020/12/31</a:t>
            </a:fld>
            <a:endParaRPr lang="zh-CN"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华文楷体" panose="02010600040101010101" pitchFamily="2" charset="-122"/>
              </a:defRPr>
            </a:lvl1pPr>
          </a:lstStyle>
          <a:p>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华文楷体" panose="02010600040101010101" pitchFamily="2" charset="-122"/>
              </a:defRPr>
            </a:lvl1pPr>
          </a:lstStyle>
          <a:p>
            <a:fld id="{B597744C-F2EA-4BC9-857A-1E40B5FEACF0}" type="slidenum">
              <a:rPr lang="zh-CN" altLang="en-US" smtClean="0"/>
              <a:pPr/>
              <a:t>‹#›</a:t>
            </a:fld>
            <a:endParaRPr lang="zh-CN" altLang="en-US" dirty="0"/>
          </a:p>
        </p:txBody>
      </p:sp>
    </p:spTree>
    <p:extLst>
      <p:ext uri="{BB962C8B-B14F-4D97-AF65-F5344CB8AC3E}">
        <p14:creationId xmlns:p14="http://schemas.microsoft.com/office/powerpoint/2010/main" val="9913847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4"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5330118" y="1105786"/>
            <a:ext cx="1531765" cy="1578840"/>
            <a:chOff x="4138893" y="828000"/>
            <a:chExt cx="2423907" cy="2498400"/>
          </a:xfrm>
        </p:grpSpPr>
        <p:sp>
          <p:nvSpPr>
            <p:cNvPr id="7" name="椭圆 6"/>
            <p:cNvSpPr/>
            <p:nvPr/>
          </p:nvSpPr>
          <p:spPr>
            <a:xfrm>
              <a:off x="5122800" y="1885904"/>
              <a:ext cx="1440000" cy="1440000"/>
            </a:xfrm>
            <a:prstGeom prst="ellipse">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u="sng" dirty="0">
                <a:ea typeface="华文楷体" panose="02010600040101010101" pitchFamily="2" charset="-122"/>
              </a:endParaRPr>
            </a:p>
          </p:txBody>
        </p:sp>
        <p:sp>
          <p:nvSpPr>
            <p:cNvPr id="4" name="椭圆 3"/>
            <p:cNvSpPr/>
            <p:nvPr/>
          </p:nvSpPr>
          <p:spPr>
            <a:xfrm>
              <a:off x="4140000" y="843256"/>
              <a:ext cx="1440000" cy="1440000"/>
            </a:xfrm>
            <a:prstGeom prst="ellipse">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u="sng" dirty="0">
                <a:ea typeface="华文楷体" panose="02010600040101010101" pitchFamily="2" charset="-122"/>
              </a:endParaRPr>
            </a:p>
          </p:txBody>
        </p:sp>
        <p:sp>
          <p:nvSpPr>
            <p:cNvPr id="5" name="椭圆 4"/>
            <p:cNvSpPr/>
            <p:nvPr/>
          </p:nvSpPr>
          <p:spPr>
            <a:xfrm>
              <a:off x="5122800" y="828000"/>
              <a:ext cx="1440000" cy="1440000"/>
            </a:xfrm>
            <a:prstGeom prst="ellipse">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u="sng" dirty="0">
                <a:ea typeface="华文楷体" panose="02010600040101010101" pitchFamily="2" charset="-122"/>
              </a:endParaRPr>
            </a:p>
          </p:txBody>
        </p:sp>
        <p:sp>
          <p:nvSpPr>
            <p:cNvPr id="6" name="椭圆 5"/>
            <p:cNvSpPr/>
            <p:nvPr/>
          </p:nvSpPr>
          <p:spPr>
            <a:xfrm>
              <a:off x="4138893" y="1886400"/>
              <a:ext cx="1440000" cy="1440000"/>
            </a:xfrm>
            <a:prstGeom prst="ellipse">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u="sng" dirty="0">
                <a:ea typeface="华文楷体" panose="02010600040101010101" pitchFamily="2" charset="-122"/>
              </a:endParaRPr>
            </a:p>
          </p:txBody>
        </p:sp>
      </p:grpSp>
      <p:cxnSp>
        <p:nvCxnSpPr>
          <p:cNvPr id="16" name="直接连接符 15"/>
          <p:cNvCxnSpPr>
            <a:cxnSpLocks/>
          </p:cNvCxnSpPr>
          <p:nvPr/>
        </p:nvCxnSpPr>
        <p:spPr>
          <a:xfrm>
            <a:off x="3036000" y="3857180"/>
            <a:ext cx="6120000" cy="0"/>
          </a:xfrm>
          <a:prstGeom prst="line">
            <a:avLst/>
          </a:prstGeom>
          <a:ln w="127000" cap="rnd">
            <a:gradFill flip="none" rotWithShape="1">
              <a:gsLst>
                <a:gs pos="0">
                  <a:schemeClr val="bg1">
                    <a:lumMod val="85000"/>
                  </a:schemeClr>
                </a:gs>
                <a:gs pos="48000">
                  <a:schemeClr val="tx1">
                    <a:lumMod val="50000"/>
                    <a:lumOff val="50000"/>
                  </a:schemeClr>
                </a:gs>
                <a:gs pos="100000">
                  <a:schemeClr val="bg1">
                    <a:lumMod val="85000"/>
                  </a:schemeClr>
                </a:gs>
              </a:gsLst>
              <a:lin ang="10800000" scaled="0"/>
              <a:tileRect/>
            </a:gradFill>
            <a:prstDash val="sysDot"/>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042646" y="3116427"/>
            <a:ext cx="6106708" cy="523220"/>
          </a:xfrm>
          <a:prstGeom prst="rect">
            <a:avLst/>
          </a:prstGeom>
          <a:noFill/>
        </p:spPr>
        <p:txBody>
          <a:bodyPr wrap="square" rtlCol="0">
            <a:spAutoFit/>
          </a:bodyPr>
          <a:lstStyle/>
          <a:p>
            <a:r>
              <a:rPr lang="en-US" altLang="zh-CN" sz="2800" kern="0" spc="100" dirty="0">
                <a:solidFill>
                  <a:schemeClr val="tx1">
                    <a:lumMod val="50000"/>
                    <a:lumOff val="50000"/>
                  </a:schemeClr>
                </a:solidFill>
                <a:latin typeface="Arial Rounded MT Bold" panose="020F0704030504030204" pitchFamily="34" charset="0"/>
                <a:ea typeface="微软雅黑" panose="020B0503020204020204" pitchFamily="34" charset="-122"/>
              </a:rPr>
              <a:t>Concurrency &amp; Synchronization</a:t>
            </a:r>
            <a:endParaRPr lang="zh-CN" altLang="en-US" sz="2800" kern="0" spc="100" dirty="0">
              <a:solidFill>
                <a:schemeClr val="tx1">
                  <a:lumMod val="50000"/>
                  <a:lumOff val="50000"/>
                </a:schemeClr>
              </a:solidFill>
              <a:latin typeface="Arial Rounded MT Bold" panose="020F0704030504030204" pitchFamily="34" charset="0"/>
              <a:ea typeface="微软雅黑" panose="020B0503020204020204" pitchFamily="34" charset="-122"/>
            </a:endParaRPr>
          </a:p>
        </p:txBody>
      </p:sp>
    </p:spTree>
    <p:extLst>
      <p:ext uri="{BB962C8B-B14F-4D97-AF65-F5344CB8AC3E}">
        <p14:creationId xmlns:p14="http://schemas.microsoft.com/office/powerpoint/2010/main" val="1571810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3122" y="387626"/>
            <a:ext cx="4373438" cy="461665"/>
          </a:xfrm>
          <a:prstGeom prst="rect">
            <a:avLst/>
          </a:prstGeom>
          <a:noFill/>
        </p:spPr>
        <p:txBody>
          <a:bodyPr wrap="square" rtlCol="0">
            <a:spAutoFit/>
          </a:bodyPr>
          <a:lstStyle/>
          <a:p>
            <a:r>
              <a:rPr lang="en-US" altLang="zh-CN"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Semaphores</a:t>
            </a:r>
          </a:p>
        </p:txBody>
      </p:sp>
      <p:sp>
        <p:nvSpPr>
          <p:cNvPr id="9" name="文本框 8">
            <a:extLst>
              <a:ext uri="{FF2B5EF4-FFF2-40B4-BE49-F238E27FC236}">
                <a16:creationId xmlns:a16="http://schemas.microsoft.com/office/drawing/2014/main" id="{E0F7C611-BF12-43ED-A4D7-1B5F7A537CB1}"/>
              </a:ext>
            </a:extLst>
          </p:cNvPr>
          <p:cNvSpPr txBox="1"/>
          <p:nvPr/>
        </p:nvSpPr>
        <p:spPr>
          <a:xfrm>
            <a:off x="1123122" y="1273827"/>
            <a:ext cx="10063038" cy="224773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常见的信号量使用方法</a:t>
            </a: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互斥</a:t>
            </a: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加锁</a:t>
            </a: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流程：拿锁</a:t>
            </a: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访问共享数据</a:t>
            </a: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还锁</a:t>
            </a: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可以使用</a:t>
            </a:r>
            <a:r>
              <a:rPr lang="en-US" altLang="zh-CN" sz="2400" dirty="0" err="1">
                <a:solidFill>
                  <a:schemeClr val="tx1">
                    <a:lumMod val="50000"/>
                    <a:lumOff val="50000"/>
                  </a:schemeClr>
                </a:solidFill>
                <a:latin typeface="Consolas" panose="020B0609020204030204" pitchFamily="49" charset="0"/>
                <a:ea typeface="微软雅黑" panose="020B0503020204020204" pitchFamily="34" charset="-122"/>
              </a:rPr>
              <a:t>pthread_mutex_t</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的互斥变量，效率更高</a:t>
            </a: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p:txBody>
      </p:sp>
      <p:pic>
        <p:nvPicPr>
          <p:cNvPr id="3" name="图片 2">
            <a:extLst>
              <a:ext uri="{FF2B5EF4-FFF2-40B4-BE49-F238E27FC236}">
                <a16:creationId xmlns:a16="http://schemas.microsoft.com/office/drawing/2014/main" id="{4F3A31CF-C71F-47FA-BD0E-E84731A40D99}"/>
              </a:ext>
            </a:extLst>
          </p:cNvPr>
          <p:cNvPicPr>
            <a:picLocks noChangeAspect="1"/>
          </p:cNvPicPr>
          <p:nvPr/>
        </p:nvPicPr>
        <p:blipFill>
          <a:blip r:embed="rId3"/>
          <a:stretch>
            <a:fillRect/>
          </a:stretch>
        </p:blipFill>
        <p:spPr>
          <a:xfrm>
            <a:off x="1638521" y="3628446"/>
            <a:ext cx="7716078" cy="2944121"/>
          </a:xfrm>
          <a:prstGeom prst="rect">
            <a:avLst/>
          </a:prstGeom>
        </p:spPr>
      </p:pic>
      <p:sp>
        <p:nvSpPr>
          <p:cNvPr id="4" name="矩形 3">
            <a:extLst>
              <a:ext uri="{FF2B5EF4-FFF2-40B4-BE49-F238E27FC236}">
                <a16:creationId xmlns:a16="http://schemas.microsoft.com/office/drawing/2014/main" id="{BB69BA27-ECB7-4E53-A091-E08F1DC300FC}"/>
              </a:ext>
            </a:extLst>
          </p:cNvPr>
          <p:cNvSpPr/>
          <p:nvPr/>
        </p:nvSpPr>
        <p:spPr>
          <a:xfrm>
            <a:off x="2143760" y="4653280"/>
            <a:ext cx="1788160" cy="23368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DC1BFD2D-AD16-480C-B9F5-3C03DF3E8D6E}"/>
              </a:ext>
            </a:extLst>
          </p:cNvPr>
          <p:cNvSpPr/>
          <p:nvPr/>
        </p:nvSpPr>
        <p:spPr>
          <a:xfrm>
            <a:off x="2143760" y="5584173"/>
            <a:ext cx="1788160" cy="23368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22051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3122" y="387626"/>
            <a:ext cx="4373438" cy="461665"/>
          </a:xfrm>
          <a:prstGeom prst="rect">
            <a:avLst/>
          </a:prstGeom>
          <a:noFill/>
        </p:spPr>
        <p:txBody>
          <a:bodyPr wrap="square" rtlCol="0">
            <a:spAutoFit/>
          </a:bodyPr>
          <a:lstStyle/>
          <a:p>
            <a:r>
              <a:rPr lang="en-US" altLang="zh-CN"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Semaphores</a:t>
            </a:r>
          </a:p>
        </p:txBody>
      </p:sp>
      <p:sp>
        <p:nvSpPr>
          <p:cNvPr id="9" name="文本框 8">
            <a:extLst>
              <a:ext uri="{FF2B5EF4-FFF2-40B4-BE49-F238E27FC236}">
                <a16:creationId xmlns:a16="http://schemas.microsoft.com/office/drawing/2014/main" id="{E0F7C611-BF12-43ED-A4D7-1B5F7A537CB1}"/>
              </a:ext>
            </a:extLst>
          </p:cNvPr>
          <p:cNvSpPr txBox="1"/>
          <p:nvPr/>
        </p:nvSpPr>
        <p:spPr>
          <a:xfrm>
            <a:off x="1123122" y="1273827"/>
            <a:ext cx="10063038" cy="335572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常见的信号量使用方法</a:t>
            </a: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同步（当满足</a:t>
            </a: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xxx</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条件时，某段代码才能继续运行）</a:t>
            </a: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比较难实现</a:t>
            </a: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生产者</a:t>
            </a: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消费者问题（当缓冲区满</a:t>
            </a: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空时，生产者</a:t>
            </a: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消费者不能继续）</a:t>
            </a: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读者</a:t>
            </a: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写者问题（当读者</a:t>
            </a: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or</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写者在访问时，写者不能继续；当写者在访问时，读者不能继续）</a:t>
            </a: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531615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3122" y="387626"/>
            <a:ext cx="4373438" cy="461665"/>
          </a:xfrm>
          <a:prstGeom prst="rect">
            <a:avLst/>
          </a:prstGeom>
          <a:noFill/>
        </p:spPr>
        <p:txBody>
          <a:bodyPr wrap="square" rtlCol="0">
            <a:spAutoFit/>
          </a:bodyPr>
          <a:lstStyle/>
          <a:p>
            <a:r>
              <a:rPr lang="en-US" altLang="zh-CN"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Semaphores</a:t>
            </a:r>
          </a:p>
        </p:txBody>
      </p:sp>
      <p:sp>
        <p:nvSpPr>
          <p:cNvPr id="9" name="文本框 8">
            <a:extLst>
              <a:ext uri="{FF2B5EF4-FFF2-40B4-BE49-F238E27FC236}">
                <a16:creationId xmlns:a16="http://schemas.microsoft.com/office/drawing/2014/main" id="{E0F7C611-BF12-43ED-A4D7-1B5F7A537CB1}"/>
              </a:ext>
            </a:extLst>
          </p:cNvPr>
          <p:cNvSpPr txBox="1"/>
          <p:nvPr/>
        </p:nvSpPr>
        <p:spPr>
          <a:xfrm>
            <a:off x="1123122" y="1273827"/>
            <a:ext cx="10063038" cy="335700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常见的信号量使用方法</a:t>
            </a: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同步（当满足</a:t>
            </a: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xxx</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条件时，某段代码才能继续运行）</a:t>
            </a: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常见设计方法：</a:t>
            </a: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写出代码逻辑，转换成</a:t>
            </a: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P</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语句的逻辑 </a:t>
            </a: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while(xxx) wait</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，根据条件设计信号量</a:t>
            </a: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把复杂问题转化成已经学过的两个问题</a:t>
            </a: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871343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3122" y="387626"/>
            <a:ext cx="4373438" cy="461665"/>
          </a:xfrm>
          <a:prstGeom prst="rect">
            <a:avLst/>
          </a:prstGeom>
          <a:noFill/>
        </p:spPr>
        <p:txBody>
          <a:bodyPr wrap="square" rtlCol="0">
            <a:spAutoFit/>
          </a:bodyPr>
          <a:lstStyle/>
          <a:p>
            <a:r>
              <a:rPr lang="en-US" altLang="zh-CN"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Examples</a:t>
            </a:r>
            <a:endParaRPr lang="zh-CN" altLang="en-US" sz="2400" kern="0" spc="100" dirty="0">
              <a:solidFill>
                <a:schemeClr val="tx1">
                  <a:lumMod val="50000"/>
                  <a:lumOff val="50000"/>
                </a:schemeClr>
              </a:solidFill>
              <a:latin typeface="Arial Rounded MT Bold" panose="020F0704030504030204" pitchFamily="34" charset="0"/>
              <a:ea typeface="微软雅黑" panose="020B0503020204020204" pitchFamily="34" charset="-122"/>
            </a:endParaRPr>
          </a:p>
        </p:txBody>
      </p:sp>
      <p:sp>
        <p:nvSpPr>
          <p:cNvPr id="9" name="文本框 8">
            <a:extLst>
              <a:ext uri="{FF2B5EF4-FFF2-40B4-BE49-F238E27FC236}">
                <a16:creationId xmlns:a16="http://schemas.microsoft.com/office/drawing/2014/main" id="{E0F7C611-BF12-43ED-A4D7-1B5F7A537CB1}"/>
              </a:ext>
            </a:extLst>
          </p:cNvPr>
          <p:cNvSpPr txBox="1"/>
          <p:nvPr/>
        </p:nvSpPr>
        <p:spPr>
          <a:xfrm>
            <a:off x="1123122" y="1273827"/>
            <a:ext cx="10063038" cy="501303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一个主修人类学、辅修计算机科学的学生参加了一个研究课题，调查是否可以教会非洲狒狒理解死锁。他找到一处很深的峡谷，在上边固定了一根横跨峡谷的绳索，这样狒狒就可以攀住绳索越过峡谷。</a:t>
            </a:r>
            <a:r>
              <a:rPr lang="zh-CN" altLang="en-US" sz="2400" dirty="0">
                <a:solidFill>
                  <a:srgbClr val="FF0000"/>
                </a:solidFill>
                <a:latin typeface="微软雅黑" panose="020B0503020204020204" pitchFamily="34" charset="-122"/>
                <a:ea typeface="微软雅黑" panose="020B0503020204020204" pitchFamily="34" charset="-122"/>
              </a:rPr>
              <a:t>同一时刻，只要朝着相同的方向就可以有几只狒狒通过。但如果向东和向西的狒狒同时攀在绳索上那么会产生死锁（狒狒会被卡在中间），由于它们无法在绳索上从另一只的背上翻过去。如果一只狒狒想越过峡谷， 它必须看当前是否有别的狒狒正在逆向通行</a:t>
            </a: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。利用信号量编写一个避免死锁的程序来解决该问题。不考虑连续东行的狒狒会使得西行的狒狒无限制地等待的情况。 </a:t>
            </a:r>
          </a:p>
        </p:txBody>
      </p:sp>
    </p:spTree>
    <p:extLst>
      <p:ext uri="{BB962C8B-B14F-4D97-AF65-F5344CB8AC3E}">
        <p14:creationId xmlns:p14="http://schemas.microsoft.com/office/powerpoint/2010/main" val="408079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3122" y="387626"/>
            <a:ext cx="4373438" cy="461665"/>
          </a:xfrm>
          <a:prstGeom prst="rect">
            <a:avLst/>
          </a:prstGeom>
          <a:noFill/>
        </p:spPr>
        <p:txBody>
          <a:bodyPr wrap="square" rtlCol="0">
            <a:spAutoFit/>
          </a:bodyPr>
          <a:lstStyle/>
          <a:p>
            <a:r>
              <a:rPr lang="zh-CN" altLang="en-US"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什么是人类学？</a:t>
            </a:r>
          </a:p>
        </p:txBody>
      </p:sp>
      <p:sp>
        <p:nvSpPr>
          <p:cNvPr id="9" name="文本框 8">
            <a:extLst>
              <a:ext uri="{FF2B5EF4-FFF2-40B4-BE49-F238E27FC236}">
                <a16:creationId xmlns:a16="http://schemas.microsoft.com/office/drawing/2014/main" id="{E0F7C611-BF12-43ED-A4D7-1B5F7A537CB1}"/>
              </a:ext>
            </a:extLst>
          </p:cNvPr>
          <p:cNvSpPr txBox="1"/>
          <p:nvPr/>
        </p:nvSpPr>
        <p:spPr>
          <a:xfrm>
            <a:off x="1123122" y="1273827"/>
            <a:ext cx="10063038" cy="603953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一门对人类过去和现在所有的生物复杂性和文化复杂性研究的学问。（</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人类学的邀请</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p.4)</a:t>
            </a:r>
          </a:p>
          <a:p>
            <a:pPr marL="342900" indent="-342900">
              <a:lnSpc>
                <a:spcPct val="150000"/>
              </a:lnSpc>
              <a:buFont typeface="Arial" panose="020B0604020202020204" pitchFamily="34" charset="0"/>
              <a:buChar char="•"/>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“人类学是对时空中人类多样性的探索。它研究整个人类状况：过去、现在和将来；生物性、社会、语言和文化。它特别关注通过人类适应性表现出来的多样性。（科塔克：</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人类学：人类多样性的探索</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》,p.3</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“人类学以作为社会创造物的人类为其研究对象。它将注意力集中于体质特征，工艺技术，习俗，价值观念等方面，这些东西使一个社区（共同体）与所有其他属于一个不同传统的社区区别开来。”</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 (Ruth Benedict 1935, Patterns of Culture. p1.)</a:t>
            </a:r>
          </a:p>
          <a:p>
            <a:pPr marL="342900" indent="-342900">
              <a:lnSpc>
                <a:spcPct val="150000"/>
              </a:lnSpc>
              <a:buFont typeface="Arial" panose="020B0604020202020204" pitchFamily="34" charset="0"/>
              <a:buChar char="•"/>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克洛德</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列维</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斯特劳斯（</a:t>
            </a:r>
            <a:r>
              <a:rPr lang="en-US" altLang="zh-CN" sz="2000" dirty="0" err="1">
                <a:solidFill>
                  <a:schemeClr val="tx1">
                    <a:lumMod val="50000"/>
                    <a:lumOff val="50000"/>
                  </a:schemeClr>
                </a:solidFill>
                <a:latin typeface="微软雅黑" panose="020B0503020204020204" pitchFamily="34" charset="-122"/>
                <a:ea typeface="微软雅黑" panose="020B0503020204020204" pitchFamily="34" charset="-122"/>
              </a:rPr>
              <a:t>Lèvi</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-Strauss</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）：“人类学以人作为其研究对象。但是与其他研究人的科学之不同在于，它试图通过其研究对象最多样的表显来理解这一对象。”（</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1983</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p.49</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a:t>
            </a:r>
          </a:p>
          <a:p>
            <a:pPr marL="342900" indent="-342900">
              <a:lnSpc>
                <a:spcPct val="150000"/>
              </a:lnSpc>
              <a:buFont typeface="Arial" panose="020B0604020202020204" pitchFamily="34" charset="0"/>
              <a:buChar char="•"/>
            </a:pP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B467B2A5-03CB-F34F-BF67-9D18FF52834D}"/>
              </a:ext>
            </a:extLst>
          </p:cNvPr>
          <p:cNvSpPr txBox="1"/>
          <p:nvPr/>
        </p:nvSpPr>
        <p:spPr>
          <a:xfrm>
            <a:off x="0" y="6581302"/>
            <a:ext cx="1764586" cy="276999"/>
          </a:xfrm>
          <a:prstGeom prst="rect">
            <a:avLst/>
          </a:prstGeom>
          <a:noFill/>
        </p:spPr>
        <p:txBody>
          <a:bodyPr wrap="none" rtlCol="0">
            <a:spAutoFit/>
          </a:bodyPr>
          <a:lstStyle/>
          <a:p>
            <a:r>
              <a:rPr kumimoji="1" lang="en-US" altLang="zh-CN" sz="1200" dirty="0">
                <a:solidFill>
                  <a:schemeClr val="tx1">
                    <a:lumMod val="65000"/>
                    <a:lumOff val="35000"/>
                  </a:schemeClr>
                </a:solidFill>
              </a:rPr>
              <a:t>Source: </a:t>
            </a:r>
            <a:r>
              <a:rPr kumimoji="1" lang="zh-CN" altLang="en-US" sz="1200" dirty="0">
                <a:solidFill>
                  <a:schemeClr val="tx1">
                    <a:lumMod val="65000"/>
                    <a:lumOff val="35000"/>
                  </a:schemeClr>
                </a:solidFill>
              </a:rPr>
              <a:t>人类学导论课件</a:t>
            </a:r>
          </a:p>
        </p:txBody>
      </p:sp>
    </p:spTree>
    <p:extLst>
      <p:ext uri="{BB962C8B-B14F-4D97-AF65-F5344CB8AC3E}">
        <p14:creationId xmlns:p14="http://schemas.microsoft.com/office/powerpoint/2010/main" val="319412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3121" y="387626"/>
            <a:ext cx="7481863" cy="461665"/>
          </a:xfrm>
          <a:prstGeom prst="rect">
            <a:avLst/>
          </a:prstGeom>
          <a:noFill/>
        </p:spPr>
        <p:txBody>
          <a:bodyPr wrap="square" rtlCol="0">
            <a:spAutoFit/>
          </a:bodyPr>
          <a:lstStyle/>
          <a:p>
            <a:r>
              <a:rPr lang="zh-CN" altLang="en-US"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人类学为什么要关心狒狒能不能理解死锁的问题？</a:t>
            </a:r>
          </a:p>
        </p:txBody>
      </p:sp>
      <p:sp>
        <p:nvSpPr>
          <p:cNvPr id="9" name="文本框 8">
            <a:extLst>
              <a:ext uri="{FF2B5EF4-FFF2-40B4-BE49-F238E27FC236}">
                <a16:creationId xmlns:a16="http://schemas.microsoft.com/office/drawing/2014/main" id="{E0F7C611-BF12-43ED-A4D7-1B5F7A537CB1}"/>
              </a:ext>
            </a:extLst>
          </p:cNvPr>
          <p:cNvSpPr txBox="1"/>
          <p:nvPr/>
        </p:nvSpPr>
        <p:spPr>
          <a:xfrm>
            <a:off x="1123122" y="1273827"/>
            <a:ext cx="10063038" cy="465454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人（文化）与自然的研究是社会文化人类学的重要课题</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人类学预设人与自然的两个差别是文化和能动性</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列维－斯特劳斯：自然与文化是人类心智设定的一个二元对立</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也有其他的观点：</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“我们对倭黑猩猩和黑猩猩知道得越多，我们就越意识到至今所没有料到的任何非人灵长目动物的智力程度和概念思维能力。“</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文化人类学</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71</a:t>
            </a:r>
          </a:p>
          <a:p>
            <a:pPr marL="800100" lvl="1" indent="-342900">
              <a:lnSpc>
                <a:spcPct val="150000"/>
              </a:lnSpc>
              <a:buFont typeface="Arial" panose="020B0604020202020204" pitchFamily="34" charset="0"/>
              <a:buChar char="•"/>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制造工具</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语言</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4" name="内容占位符 4">
            <a:extLst>
              <a:ext uri="{FF2B5EF4-FFF2-40B4-BE49-F238E27FC236}">
                <a16:creationId xmlns:a16="http://schemas.microsoft.com/office/drawing/2014/main" id="{D77E3EE9-627C-F24C-B2C7-C3B2B5943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6516" y="1402408"/>
            <a:ext cx="5065121" cy="4525963"/>
          </a:xfrm>
          <a:prstGeom prst="rect">
            <a:avLst/>
          </a:prstGeom>
        </p:spPr>
      </p:pic>
      <p:sp>
        <p:nvSpPr>
          <p:cNvPr id="5" name="文本框 4">
            <a:extLst>
              <a:ext uri="{FF2B5EF4-FFF2-40B4-BE49-F238E27FC236}">
                <a16:creationId xmlns:a16="http://schemas.microsoft.com/office/drawing/2014/main" id="{9C876820-20EE-D049-9D00-C3E6788CD999}"/>
              </a:ext>
            </a:extLst>
          </p:cNvPr>
          <p:cNvSpPr txBox="1"/>
          <p:nvPr/>
        </p:nvSpPr>
        <p:spPr>
          <a:xfrm>
            <a:off x="8396534" y="4451043"/>
            <a:ext cx="2991901" cy="646331"/>
          </a:xfrm>
          <a:prstGeom prst="rect">
            <a:avLst/>
          </a:prstGeom>
          <a:noFill/>
        </p:spPr>
        <p:txBody>
          <a:bodyPr wrap="square" rtlCol="0">
            <a:spAutoFit/>
          </a:bodyPr>
          <a:lstStyle/>
          <a:p>
            <a:r>
              <a:rPr kumimoji="1" lang="zh-CN" altLang="en-US" dirty="0"/>
              <a:t>托马斯</a:t>
            </a:r>
            <a:r>
              <a:rPr kumimoji="1" lang="en-US" altLang="zh-CN" dirty="0"/>
              <a:t>.</a:t>
            </a:r>
            <a:r>
              <a:rPr kumimoji="1" lang="zh-CN" altLang="en-US" dirty="0"/>
              <a:t>萨顿多夫：</a:t>
            </a:r>
            <a:r>
              <a:rPr kumimoji="1" lang="en-US" altLang="zh-CN" dirty="0"/>
              <a:t>《</a:t>
            </a:r>
            <a:r>
              <a:rPr kumimoji="1" lang="zh-CN" altLang="en-US" dirty="0"/>
              <a:t>鸿沟</a:t>
            </a:r>
            <a:r>
              <a:rPr kumimoji="1" lang="en-US" altLang="zh-CN" dirty="0"/>
              <a:t>》</a:t>
            </a:r>
            <a:r>
              <a:rPr kumimoji="1" lang="zh-CN" altLang="en-US" dirty="0"/>
              <a:t>，上海文艺出版社，</a:t>
            </a:r>
            <a:r>
              <a:rPr kumimoji="1" lang="en-US" altLang="zh-CN" dirty="0"/>
              <a:t>2018</a:t>
            </a:r>
            <a:endParaRPr kumimoji="1" lang="zh-CN" altLang="en-US" dirty="0"/>
          </a:p>
        </p:txBody>
      </p:sp>
      <p:sp>
        <p:nvSpPr>
          <p:cNvPr id="3" name="文本框 2">
            <a:extLst>
              <a:ext uri="{FF2B5EF4-FFF2-40B4-BE49-F238E27FC236}">
                <a16:creationId xmlns:a16="http://schemas.microsoft.com/office/drawing/2014/main" id="{F1E82019-48B4-7246-A5F8-B0B15070DAC8}"/>
              </a:ext>
            </a:extLst>
          </p:cNvPr>
          <p:cNvSpPr txBox="1"/>
          <p:nvPr/>
        </p:nvSpPr>
        <p:spPr>
          <a:xfrm>
            <a:off x="0" y="6581001"/>
            <a:ext cx="1764586" cy="276999"/>
          </a:xfrm>
          <a:prstGeom prst="rect">
            <a:avLst/>
          </a:prstGeom>
          <a:noFill/>
        </p:spPr>
        <p:txBody>
          <a:bodyPr wrap="none" rtlCol="0">
            <a:spAutoFit/>
          </a:bodyPr>
          <a:lstStyle/>
          <a:p>
            <a:r>
              <a:rPr kumimoji="1" lang="en-US" altLang="zh-CN" sz="1200" dirty="0">
                <a:solidFill>
                  <a:schemeClr val="tx1">
                    <a:lumMod val="65000"/>
                    <a:lumOff val="35000"/>
                  </a:schemeClr>
                </a:solidFill>
              </a:rPr>
              <a:t>Source: </a:t>
            </a:r>
            <a:r>
              <a:rPr kumimoji="1" lang="zh-CN" altLang="en-US" sz="1200" dirty="0">
                <a:solidFill>
                  <a:schemeClr val="tx1">
                    <a:lumMod val="65000"/>
                    <a:lumOff val="35000"/>
                  </a:schemeClr>
                </a:solidFill>
              </a:rPr>
              <a:t>人类学导论课件</a:t>
            </a:r>
          </a:p>
        </p:txBody>
      </p:sp>
    </p:spTree>
    <p:extLst>
      <p:ext uri="{BB962C8B-B14F-4D97-AF65-F5344CB8AC3E}">
        <p14:creationId xmlns:p14="http://schemas.microsoft.com/office/powerpoint/2010/main" val="399842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3122" y="387626"/>
            <a:ext cx="4373438" cy="461665"/>
          </a:xfrm>
          <a:prstGeom prst="rect">
            <a:avLst/>
          </a:prstGeom>
          <a:noFill/>
        </p:spPr>
        <p:txBody>
          <a:bodyPr wrap="square" rtlCol="0">
            <a:spAutoFit/>
          </a:bodyPr>
          <a:lstStyle/>
          <a:p>
            <a:r>
              <a:rPr lang="en-US" altLang="zh-CN"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Examples</a:t>
            </a:r>
            <a:endParaRPr lang="zh-CN" altLang="en-US" sz="2400" kern="0" spc="100" dirty="0">
              <a:solidFill>
                <a:schemeClr val="tx1">
                  <a:lumMod val="50000"/>
                  <a:lumOff val="50000"/>
                </a:schemeClr>
              </a:solidFill>
              <a:latin typeface="Arial Rounded MT Bold" panose="020F0704030504030204" pitchFamily="34" charset="0"/>
              <a:ea typeface="微软雅黑" panose="020B0503020204020204" pitchFamily="34" charset="-122"/>
            </a:endParaRPr>
          </a:p>
        </p:txBody>
      </p:sp>
      <p:sp>
        <p:nvSpPr>
          <p:cNvPr id="9" name="文本框 8">
            <a:extLst>
              <a:ext uri="{FF2B5EF4-FFF2-40B4-BE49-F238E27FC236}">
                <a16:creationId xmlns:a16="http://schemas.microsoft.com/office/drawing/2014/main" id="{E0F7C611-BF12-43ED-A4D7-1B5F7A537CB1}"/>
              </a:ext>
            </a:extLst>
          </p:cNvPr>
          <p:cNvSpPr txBox="1"/>
          <p:nvPr/>
        </p:nvSpPr>
        <p:spPr>
          <a:xfrm>
            <a:off x="1123122" y="1273827"/>
            <a:ext cx="10063038" cy="445904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读者</a:t>
            </a:r>
            <a:r>
              <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写者问题</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读者共享</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写者互斥</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读者写者之间互斥</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狒狒过峡谷</a:t>
            </a:r>
            <a:r>
              <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北大学生过校门闸机</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同向共享</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异向互斥</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可以看作两拨读者</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1867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3122" y="387626"/>
            <a:ext cx="4373438" cy="461665"/>
          </a:xfrm>
          <a:prstGeom prst="rect">
            <a:avLst/>
          </a:prstGeom>
          <a:noFill/>
        </p:spPr>
        <p:txBody>
          <a:bodyPr wrap="square" rtlCol="0">
            <a:spAutoFit/>
          </a:bodyPr>
          <a:lstStyle/>
          <a:p>
            <a:r>
              <a:rPr lang="en-US" altLang="zh-CN"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Examples</a:t>
            </a:r>
            <a:endParaRPr lang="zh-CN" altLang="en-US" sz="2400" kern="0" spc="100" dirty="0">
              <a:solidFill>
                <a:schemeClr val="tx1">
                  <a:lumMod val="50000"/>
                  <a:lumOff val="50000"/>
                </a:schemeClr>
              </a:solidFill>
              <a:latin typeface="Arial Rounded MT Bold" panose="020F0704030504030204" pitchFamily="34" charset="0"/>
              <a:ea typeface="微软雅黑" panose="020B0503020204020204" pitchFamily="34" charset="-122"/>
            </a:endParaRPr>
          </a:p>
        </p:txBody>
      </p:sp>
      <p:sp>
        <p:nvSpPr>
          <p:cNvPr id="4" name="矩形 3">
            <a:extLst>
              <a:ext uri="{FF2B5EF4-FFF2-40B4-BE49-F238E27FC236}">
                <a16:creationId xmlns:a16="http://schemas.microsoft.com/office/drawing/2014/main" id="{F6B8707F-4C7C-499C-847E-88180AD03E30}"/>
              </a:ext>
            </a:extLst>
          </p:cNvPr>
          <p:cNvSpPr/>
          <p:nvPr/>
        </p:nvSpPr>
        <p:spPr>
          <a:xfrm>
            <a:off x="1168400" y="1452880"/>
            <a:ext cx="4277360" cy="503999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altLang="zh-CN" dirty="0">
              <a:solidFill>
                <a:srgbClr val="A626A4"/>
              </a:solidFill>
              <a:latin typeface="Consolas" panose="020B0609020204030204" pitchFamily="49" charset="0"/>
            </a:endParaRPr>
          </a:p>
          <a:p>
            <a:r>
              <a:rPr lang="en-US" altLang="zh-CN" dirty="0">
                <a:solidFill>
                  <a:srgbClr val="A626A4"/>
                </a:solidFill>
                <a:latin typeface="Consolas" panose="020B0609020204030204" pitchFamily="49" charset="0"/>
              </a:rPr>
              <a:t>void</a:t>
            </a:r>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reader</a:t>
            </a:r>
            <a:r>
              <a:rPr lang="en-US" altLang="zh-CN" dirty="0">
                <a:solidFill>
                  <a:srgbClr val="333333"/>
                </a:solidFill>
                <a:latin typeface="Consolas" panose="020B0609020204030204" pitchFamily="49" charset="0"/>
              </a:rPr>
              <a:t>() </a:t>
            </a:r>
          </a:p>
          <a:p>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while</a:t>
            </a:r>
            <a:r>
              <a:rPr lang="en-US" altLang="zh-CN" dirty="0">
                <a:solidFill>
                  <a:srgbClr val="333333"/>
                </a:solidFill>
                <a:latin typeface="Consolas" panose="020B0609020204030204" pitchFamily="49" charset="0"/>
              </a:rPr>
              <a:t>(</a:t>
            </a:r>
            <a:r>
              <a:rPr lang="en-US" altLang="zh-CN" dirty="0">
                <a:solidFill>
                  <a:srgbClr val="986801"/>
                </a:solidFill>
                <a:latin typeface="Consolas" panose="020B0609020204030204" pitchFamily="49" charset="0"/>
              </a:rPr>
              <a:t>true</a:t>
            </a:r>
            <a:r>
              <a:rPr lang="en-US" altLang="zh-CN" dirty="0">
                <a:solidFill>
                  <a:srgbClr val="333333"/>
                </a:solidFill>
                <a:latin typeface="Consolas" panose="020B0609020204030204" pitchFamily="49" charset="0"/>
              </a:rPr>
              <a:t>) </a:t>
            </a:r>
          </a:p>
          <a:p>
            <a:r>
              <a:rPr lang="en-US" altLang="zh-CN" dirty="0">
                <a:solidFill>
                  <a:srgbClr val="333333"/>
                </a:solidFill>
                <a:latin typeface="Consolas" panose="020B0609020204030204" pitchFamily="49" charset="0"/>
              </a:rPr>
              <a:t>    {</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P</a:t>
            </a:r>
            <a:r>
              <a:rPr lang="en-US" altLang="zh-CN" dirty="0">
                <a:solidFill>
                  <a:srgbClr val="333333"/>
                </a:solidFill>
                <a:latin typeface="Consolas" panose="020B0609020204030204" pitchFamily="49" charset="0"/>
              </a:rPr>
              <a:t>(mutex);</a:t>
            </a:r>
          </a:p>
          <a:p>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rc</a:t>
            </a:r>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rc</a:t>
            </a:r>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1</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if</a:t>
            </a:r>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rc</a:t>
            </a:r>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1</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P</a:t>
            </a:r>
            <a:r>
              <a:rPr lang="en-US" altLang="zh-CN" dirty="0">
                <a:solidFill>
                  <a:srgbClr val="333333"/>
                </a:solidFill>
                <a:latin typeface="Consolas" panose="020B0609020204030204" pitchFamily="49" charset="0"/>
              </a:rPr>
              <a:t>(w);</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V</a:t>
            </a:r>
            <a:r>
              <a:rPr lang="en-US" altLang="zh-CN" dirty="0">
                <a:solidFill>
                  <a:srgbClr val="333333"/>
                </a:solidFill>
                <a:latin typeface="Consolas" panose="020B0609020204030204" pitchFamily="49" charset="0"/>
              </a:rPr>
              <a:t>(mutex);</a:t>
            </a:r>
          </a:p>
          <a:p>
            <a:r>
              <a:rPr lang="en-US" altLang="zh-CN" dirty="0">
                <a:solidFill>
                  <a:srgbClr val="333333"/>
                </a:solidFill>
                <a:latin typeface="Consolas" panose="020B0609020204030204" pitchFamily="49" charset="0"/>
              </a:rPr>
              <a:t>        </a:t>
            </a:r>
            <a:r>
              <a:rPr lang="en-US" altLang="zh-CN" i="1" dirty="0">
                <a:solidFill>
                  <a:srgbClr val="A0A1A7"/>
                </a:solidFill>
                <a:latin typeface="Consolas" panose="020B0609020204030204" pitchFamily="49" charset="0"/>
              </a:rPr>
              <a:t>/* reading... */</a:t>
            </a:r>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P</a:t>
            </a:r>
            <a:r>
              <a:rPr lang="en-US" altLang="zh-CN" dirty="0">
                <a:solidFill>
                  <a:srgbClr val="333333"/>
                </a:solidFill>
                <a:latin typeface="Consolas" panose="020B0609020204030204" pitchFamily="49" charset="0"/>
              </a:rPr>
              <a:t>(mutex);</a:t>
            </a:r>
          </a:p>
          <a:p>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rc</a:t>
            </a:r>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rc</a:t>
            </a:r>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1</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if</a:t>
            </a:r>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rc</a:t>
            </a:r>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0</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V</a:t>
            </a:r>
            <a:r>
              <a:rPr lang="en-US" altLang="zh-CN" dirty="0">
                <a:solidFill>
                  <a:srgbClr val="333333"/>
                </a:solidFill>
                <a:latin typeface="Consolas" panose="020B0609020204030204" pitchFamily="49" charset="0"/>
              </a:rPr>
              <a:t>(w);</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V</a:t>
            </a:r>
            <a:r>
              <a:rPr lang="en-US" altLang="zh-CN" dirty="0">
                <a:solidFill>
                  <a:srgbClr val="333333"/>
                </a:solidFill>
                <a:latin typeface="Consolas" panose="020B0609020204030204" pitchFamily="49" charset="0"/>
              </a:rPr>
              <a:t>(mutex);</a:t>
            </a:r>
          </a:p>
          <a:p>
            <a:r>
              <a:rPr lang="en-US" altLang="zh-CN" dirty="0">
                <a:solidFill>
                  <a:srgbClr val="333333"/>
                </a:solidFill>
                <a:latin typeface="Consolas" panose="020B0609020204030204" pitchFamily="49" charset="0"/>
              </a:rPr>
              <a:t>    }</a:t>
            </a:r>
          </a:p>
          <a:p>
            <a:r>
              <a:rPr lang="en-US" altLang="zh-CN" dirty="0">
                <a:solidFill>
                  <a:srgbClr val="333333"/>
                </a:solidFill>
                <a:latin typeface="Consolas" panose="020B0609020204030204" pitchFamily="49" charset="0"/>
              </a:rPr>
              <a:t>}</a:t>
            </a:r>
          </a:p>
          <a:p>
            <a:pPr algn="ctr"/>
            <a:endParaRPr lang="zh-CN" altLang="en-US" dirty="0"/>
          </a:p>
        </p:txBody>
      </p:sp>
      <p:sp>
        <p:nvSpPr>
          <p:cNvPr id="5" name="矩形 4">
            <a:extLst>
              <a:ext uri="{FF2B5EF4-FFF2-40B4-BE49-F238E27FC236}">
                <a16:creationId xmlns:a16="http://schemas.microsoft.com/office/drawing/2014/main" id="{54B6063D-4EEB-4947-9300-8D1CB5E1533E}"/>
              </a:ext>
            </a:extLst>
          </p:cNvPr>
          <p:cNvSpPr/>
          <p:nvPr/>
        </p:nvSpPr>
        <p:spPr>
          <a:xfrm>
            <a:off x="6261100" y="1452880"/>
            <a:ext cx="4277360" cy="503999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altLang="zh-CN" dirty="0">
              <a:solidFill>
                <a:srgbClr val="A626A4"/>
              </a:solidFill>
              <a:latin typeface="Consolas" panose="020B0609020204030204" pitchFamily="49" charset="0"/>
            </a:endParaRPr>
          </a:p>
          <a:p>
            <a:r>
              <a:rPr lang="en-US" altLang="zh-CN" dirty="0">
                <a:solidFill>
                  <a:srgbClr val="A626A4"/>
                </a:solidFill>
                <a:latin typeface="Consolas" panose="020B0609020204030204" pitchFamily="49" charset="0"/>
              </a:rPr>
              <a:t>void</a:t>
            </a:r>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writer</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while</a:t>
            </a:r>
            <a:r>
              <a:rPr lang="en-US" altLang="zh-CN" dirty="0">
                <a:solidFill>
                  <a:srgbClr val="333333"/>
                </a:solidFill>
                <a:latin typeface="Consolas" panose="020B0609020204030204" pitchFamily="49" charset="0"/>
              </a:rPr>
              <a:t>(</a:t>
            </a:r>
            <a:r>
              <a:rPr lang="en-US" altLang="zh-CN" dirty="0">
                <a:solidFill>
                  <a:srgbClr val="986801"/>
                </a:solidFill>
                <a:latin typeface="Consolas" panose="020B0609020204030204" pitchFamily="49" charset="0"/>
              </a:rPr>
              <a:t>true</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P</a:t>
            </a:r>
            <a:r>
              <a:rPr lang="en-US" altLang="zh-CN" dirty="0">
                <a:solidFill>
                  <a:srgbClr val="333333"/>
                </a:solidFill>
                <a:latin typeface="Consolas" panose="020B0609020204030204" pitchFamily="49" charset="0"/>
              </a:rPr>
              <a:t>(w);</a:t>
            </a:r>
          </a:p>
          <a:p>
            <a:r>
              <a:rPr lang="en-US" altLang="zh-CN" dirty="0">
                <a:solidFill>
                  <a:srgbClr val="333333"/>
                </a:solidFill>
                <a:latin typeface="Consolas" panose="020B0609020204030204" pitchFamily="49" charset="0"/>
              </a:rPr>
              <a:t>        </a:t>
            </a:r>
            <a:r>
              <a:rPr lang="en-US" altLang="zh-CN" i="1" dirty="0">
                <a:solidFill>
                  <a:srgbClr val="A0A1A7"/>
                </a:solidFill>
                <a:latin typeface="Consolas" panose="020B0609020204030204" pitchFamily="49" charset="0"/>
              </a:rPr>
              <a:t>/* writing... */</a:t>
            </a:r>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V</a:t>
            </a:r>
            <a:r>
              <a:rPr lang="en-US" altLang="zh-CN" dirty="0">
                <a:solidFill>
                  <a:srgbClr val="333333"/>
                </a:solidFill>
                <a:latin typeface="Consolas" panose="020B0609020204030204" pitchFamily="49" charset="0"/>
              </a:rPr>
              <a:t>(w);</a:t>
            </a:r>
          </a:p>
          <a:p>
            <a:r>
              <a:rPr lang="en-US" altLang="zh-CN" dirty="0">
                <a:solidFill>
                  <a:srgbClr val="333333"/>
                </a:solidFill>
                <a:latin typeface="Consolas" panose="020B0609020204030204" pitchFamily="49" charset="0"/>
              </a:rPr>
              <a:t>    }</a:t>
            </a:r>
          </a:p>
          <a:p>
            <a:r>
              <a:rPr lang="en-US" altLang="zh-CN" dirty="0">
                <a:solidFill>
                  <a:srgbClr val="333333"/>
                </a:solidFill>
                <a:latin typeface="Consolas" panose="020B0609020204030204" pitchFamily="49" charset="0"/>
              </a:rPr>
              <a:t>}</a:t>
            </a:r>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zh-CN" altLang="en-US" dirty="0"/>
          </a:p>
        </p:txBody>
      </p:sp>
      <p:grpSp>
        <p:nvGrpSpPr>
          <p:cNvPr id="6" name="组合 5">
            <a:extLst>
              <a:ext uri="{FF2B5EF4-FFF2-40B4-BE49-F238E27FC236}">
                <a16:creationId xmlns:a16="http://schemas.microsoft.com/office/drawing/2014/main" id="{09BEED9E-B8E2-4D28-84CA-9800F406AB51}"/>
              </a:ext>
            </a:extLst>
          </p:cNvPr>
          <p:cNvGrpSpPr/>
          <p:nvPr/>
        </p:nvGrpSpPr>
        <p:grpSpPr>
          <a:xfrm>
            <a:off x="2688590" y="3370421"/>
            <a:ext cx="6565316" cy="2696885"/>
            <a:chOff x="2688590" y="3370421"/>
            <a:chExt cx="6565316" cy="2696885"/>
          </a:xfrm>
        </p:grpSpPr>
        <p:sp>
          <p:nvSpPr>
            <p:cNvPr id="7" name="椭圆 6">
              <a:extLst>
                <a:ext uri="{FF2B5EF4-FFF2-40B4-BE49-F238E27FC236}">
                  <a16:creationId xmlns:a16="http://schemas.microsoft.com/office/drawing/2014/main" id="{A95E4504-80ED-41D3-B86E-6B85F8C69DE0}"/>
                </a:ext>
              </a:extLst>
            </p:cNvPr>
            <p:cNvSpPr/>
            <p:nvPr/>
          </p:nvSpPr>
          <p:spPr>
            <a:xfrm>
              <a:off x="2688590" y="3370421"/>
              <a:ext cx="721360" cy="721360"/>
            </a:xfrm>
            <a:prstGeom prst="ellipse">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6C036CC7-8AE6-4AF2-A254-8E25B4F034AD}"/>
                </a:ext>
              </a:extLst>
            </p:cNvPr>
            <p:cNvCxnSpPr>
              <a:cxnSpLocks/>
              <a:endCxn id="7" idx="5"/>
            </p:cNvCxnSpPr>
            <p:nvPr/>
          </p:nvCxnSpPr>
          <p:spPr>
            <a:xfrm flipH="1" flipV="1">
              <a:off x="3304309" y="3986140"/>
              <a:ext cx="1552172" cy="12501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F16BBF71-7D7E-4B6E-A8F8-4A46AFB0D877}"/>
                </a:ext>
              </a:extLst>
            </p:cNvPr>
            <p:cNvSpPr/>
            <p:nvPr/>
          </p:nvSpPr>
          <p:spPr>
            <a:xfrm>
              <a:off x="4080695" y="5236309"/>
              <a:ext cx="5173211" cy="830997"/>
            </a:xfrm>
            <a:prstGeom prst="rect">
              <a:avLst/>
            </a:prstGeom>
          </p:spPr>
          <p:txBody>
            <a:bodyPr wrap="none">
              <a:spAutoFit/>
            </a:bodyPr>
            <a:lstStyle/>
            <a:p>
              <a:r>
                <a:rPr lang="en-US" altLang="zh-CN" sz="2400" dirty="0">
                  <a:solidFill>
                    <a:srgbClr val="FF0000"/>
                  </a:solidFill>
                  <a:latin typeface="Consolas" panose="020B0609020204030204" pitchFamily="49" charset="0"/>
                </a:rPr>
                <a:t>w</a:t>
              </a:r>
              <a:r>
                <a:rPr lang="zh-CN" altLang="en-US" sz="2400" dirty="0">
                  <a:solidFill>
                    <a:srgbClr val="FF0000"/>
                  </a:solidFill>
                  <a:latin typeface="Consolas" panose="020B0609020204030204" pitchFamily="49" charset="0"/>
                </a:rPr>
                <a:t>作为</a:t>
              </a:r>
              <a:r>
                <a:rPr lang="en-US" altLang="zh-CN" sz="2400" dirty="0">
                  <a:solidFill>
                    <a:srgbClr val="FF0000"/>
                  </a:solidFill>
                  <a:latin typeface="Consolas" panose="020B0609020204030204" pitchFamily="49" charset="0"/>
                </a:rPr>
                <a:t>0-1</a:t>
              </a:r>
              <a:r>
                <a:rPr lang="zh-CN" altLang="en-US" sz="2400" dirty="0">
                  <a:solidFill>
                    <a:srgbClr val="FF0000"/>
                  </a:solidFill>
                  <a:latin typeface="Consolas" panose="020B0609020204030204" pitchFamily="49" charset="0"/>
                </a:rPr>
                <a:t>互斥信号量来实现读写互斥</a:t>
              </a:r>
              <a:endParaRPr lang="en-US" altLang="zh-CN" sz="2400" dirty="0">
                <a:solidFill>
                  <a:srgbClr val="FF0000"/>
                </a:solidFill>
                <a:latin typeface="Consolas" panose="020B0609020204030204" pitchFamily="49" charset="0"/>
              </a:endParaRPr>
            </a:p>
            <a:p>
              <a:r>
                <a:rPr lang="zh-CN" altLang="en-US" sz="2400" dirty="0">
                  <a:solidFill>
                    <a:srgbClr val="FF0000"/>
                  </a:solidFill>
                  <a:latin typeface="Consolas" panose="020B0609020204030204" pitchFamily="49" charset="0"/>
                </a:rPr>
                <a:t>第一个读者和写者竞争这个信号量</a:t>
              </a:r>
            </a:p>
          </p:txBody>
        </p:sp>
      </p:grpSp>
    </p:spTree>
    <p:extLst>
      <p:ext uri="{BB962C8B-B14F-4D97-AF65-F5344CB8AC3E}">
        <p14:creationId xmlns:p14="http://schemas.microsoft.com/office/powerpoint/2010/main" val="275982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3122" y="387626"/>
            <a:ext cx="4373438" cy="461665"/>
          </a:xfrm>
          <a:prstGeom prst="rect">
            <a:avLst/>
          </a:prstGeom>
          <a:noFill/>
        </p:spPr>
        <p:txBody>
          <a:bodyPr wrap="square" rtlCol="0">
            <a:spAutoFit/>
          </a:bodyPr>
          <a:lstStyle/>
          <a:p>
            <a:r>
              <a:rPr lang="en-US" altLang="zh-CN"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Examples</a:t>
            </a:r>
            <a:endParaRPr lang="zh-CN" altLang="en-US" sz="2400" kern="0" spc="100" dirty="0">
              <a:solidFill>
                <a:schemeClr val="tx1">
                  <a:lumMod val="50000"/>
                  <a:lumOff val="50000"/>
                </a:schemeClr>
              </a:solidFill>
              <a:latin typeface="Arial Rounded MT Bold" panose="020F0704030504030204" pitchFamily="34" charset="0"/>
              <a:ea typeface="微软雅黑" panose="020B0503020204020204" pitchFamily="34" charset="-122"/>
            </a:endParaRPr>
          </a:p>
        </p:txBody>
      </p:sp>
      <p:sp>
        <p:nvSpPr>
          <p:cNvPr id="9" name="矩形 8">
            <a:extLst>
              <a:ext uri="{FF2B5EF4-FFF2-40B4-BE49-F238E27FC236}">
                <a16:creationId xmlns:a16="http://schemas.microsoft.com/office/drawing/2014/main" id="{2A2A234D-F626-42B8-BEC7-B78A4F840680}"/>
              </a:ext>
            </a:extLst>
          </p:cNvPr>
          <p:cNvSpPr/>
          <p:nvPr/>
        </p:nvSpPr>
        <p:spPr>
          <a:xfrm>
            <a:off x="1168400" y="1452880"/>
            <a:ext cx="4277360" cy="503999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altLang="zh-CN" dirty="0">
              <a:solidFill>
                <a:srgbClr val="A626A4"/>
              </a:solidFill>
              <a:latin typeface="Consolas" panose="020B0609020204030204" pitchFamily="49" charset="0"/>
            </a:endParaRPr>
          </a:p>
          <a:p>
            <a:r>
              <a:rPr lang="en-US" altLang="zh-CN" dirty="0">
                <a:solidFill>
                  <a:srgbClr val="A626A4"/>
                </a:solidFill>
                <a:latin typeface="Consolas" panose="020B0609020204030204" pitchFamily="49" charset="0"/>
              </a:rPr>
              <a:t>void</a:t>
            </a:r>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Westward</a:t>
            </a:r>
            <a:r>
              <a:rPr lang="en-US" altLang="zh-CN" dirty="0">
                <a:solidFill>
                  <a:srgbClr val="333333"/>
                </a:solidFill>
                <a:latin typeface="Consolas" panose="020B0609020204030204" pitchFamily="49" charset="0"/>
              </a:rPr>
              <a:t>() </a:t>
            </a:r>
          </a:p>
          <a:p>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P</a:t>
            </a:r>
            <a:r>
              <a:rPr lang="en-US" altLang="zh-CN" dirty="0">
                <a:solidFill>
                  <a:srgbClr val="333333"/>
                </a:solidFill>
                <a:latin typeface="Consolas" panose="020B0609020204030204" pitchFamily="49" charset="0"/>
              </a:rPr>
              <a:t>(W);</a:t>
            </a:r>
          </a:p>
          <a:p>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if</a:t>
            </a:r>
            <a:r>
              <a:rPr lang="en-US" altLang="zh-CN" dirty="0">
                <a:solidFill>
                  <a:srgbClr val="333333"/>
                </a:solidFill>
                <a:latin typeface="Consolas" panose="020B0609020204030204" pitchFamily="49" charset="0"/>
              </a:rPr>
              <a:t> (CW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0</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P</a:t>
            </a:r>
            <a:r>
              <a:rPr lang="en-US" altLang="zh-CN" dirty="0">
                <a:solidFill>
                  <a:srgbClr val="333333"/>
                </a:solidFill>
                <a:latin typeface="Consolas" panose="020B0609020204030204" pitchFamily="49" charset="0"/>
              </a:rPr>
              <a:t>(mutex);</a:t>
            </a:r>
          </a:p>
          <a:p>
            <a:r>
              <a:rPr lang="en-US" altLang="zh-CN" dirty="0">
                <a:solidFill>
                  <a:srgbClr val="333333"/>
                </a:solidFill>
                <a:latin typeface="Consolas" panose="020B0609020204030204" pitchFamily="49" charset="0"/>
              </a:rPr>
              <a:t>    CW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CW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1</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V</a:t>
            </a:r>
            <a:r>
              <a:rPr lang="en-US" altLang="zh-CN" dirty="0">
                <a:solidFill>
                  <a:srgbClr val="333333"/>
                </a:solidFill>
                <a:latin typeface="Consolas" panose="020B0609020204030204" pitchFamily="49" charset="0"/>
              </a:rPr>
              <a:t>(W);</a:t>
            </a:r>
          </a:p>
          <a:p>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cross</a:t>
            </a:r>
            <a:r>
              <a:rPr lang="en-US" altLang="zh-CN" dirty="0">
                <a:solidFill>
                  <a:srgbClr val="333333"/>
                </a:solidFill>
                <a:latin typeface="Consolas" panose="020B0609020204030204" pitchFamily="49" charset="0"/>
              </a:rPr>
              <a:t>();</a:t>
            </a:r>
          </a:p>
          <a:p>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P</a:t>
            </a:r>
            <a:r>
              <a:rPr lang="en-US" altLang="zh-CN" dirty="0">
                <a:solidFill>
                  <a:srgbClr val="333333"/>
                </a:solidFill>
                <a:latin typeface="Consolas" panose="020B0609020204030204" pitchFamily="49" charset="0"/>
              </a:rPr>
              <a:t>(W);</a:t>
            </a:r>
          </a:p>
          <a:p>
            <a:r>
              <a:rPr lang="en-US" altLang="zh-CN" dirty="0">
                <a:solidFill>
                  <a:srgbClr val="333333"/>
                </a:solidFill>
                <a:latin typeface="Consolas" panose="020B0609020204030204" pitchFamily="49" charset="0"/>
              </a:rPr>
              <a:t>    CW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CW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1</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if</a:t>
            </a:r>
            <a:r>
              <a:rPr lang="en-US" altLang="zh-CN" dirty="0">
                <a:solidFill>
                  <a:srgbClr val="333333"/>
                </a:solidFill>
                <a:latin typeface="Consolas" panose="020B0609020204030204" pitchFamily="49" charset="0"/>
              </a:rPr>
              <a:t> (CW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0</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V</a:t>
            </a:r>
            <a:r>
              <a:rPr lang="en-US" altLang="zh-CN" dirty="0">
                <a:solidFill>
                  <a:srgbClr val="333333"/>
                </a:solidFill>
                <a:latin typeface="Consolas" panose="020B0609020204030204" pitchFamily="49" charset="0"/>
              </a:rPr>
              <a:t>(mutex);</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V</a:t>
            </a:r>
            <a:r>
              <a:rPr lang="en-US" altLang="zh-CN" dirty="0">
                <a:solidFill>
                  <a:srgbClr val="333333"/>
                </a:solidFill>
                <a:latin typeface="Consolas" panose="020B0609020204030204" pitchFamily="49" charset="0"/>
              </a:rPr>
              <a:t>(W);</a:t>
            </a:r>
          </a:p>
          <a:p>
            <a:r>
              <a:rPr lang="en-US" altLang="zh-CN" dirty="0">
                <a:solidFill>
                  <a:srgbClr val="333333"/>
                </a:solidFill>
                <a:latin typeface="Consolas" panose="020B0609020204030204" pitchFamily="49" charset="0"/>
              </a:rPr>
              <a:t>}</a:t>
            </a:r>
          </a:p>
          <a:p>
            <a:pPr algn="ctr"/>
            <a:endParaRPr lang="zh-CN" altLang="en-US" dirty="0"/>
          </a:p>
        </p:txBody>
      </p:sp>
      <p:sp>
        <p:nvSpPr>
          <p:cNvPr id="11" name="矩形 10">
            <a:extLst>
              <a:ext uri="{FF2B5EF4-FFF2-40B4-BE49-F238E27FC236}">
                <a16:creationId xmlns:a16="http://schemas.microsoft.com/office/drawing/2014/main" id="{739C8D8E-5FA1-49ED-A51F-5AF7168E8B85}"/>
              </a:ext>
            </a:extLst>
          </p:cNvPr>
          <p:cNvSpPr/>
          <p:nvPr/>
        </p:nvSpPr>
        <p:spPr>
          <a:xfrm>
            <a:off x="6502400" y="1452880"/>
            <a:ext cx="4277360" cy="503999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altLang="zh-CN" dirty="0">
              <a:solidFill>
                <a:srgbClr val="A626A4"/>
              </a:solidFill>
              <a:latin typeface="Consolas" panose="020B0609020204030204" pitchFamily="49" charset="0"/>
            </a:endParaRPr>
          </a:p>
          <a:p>
            <a:r>
              <a:rPr lang="en-US" altLang="zh-CN" dirty="0">
                <a:solidFill>
                  <a:srgbClr val="A626A4"/>
                </a:solidFill>
                <a:latin typeface="Consolas" panose="020B0609020204030204" pitchFamily="49" charset="0"/>
              </a:rPr>
              <a:t>void</a:t>
            </a:r>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Eastward</a:t>
            </a:r>
            <a:r>
              <a:rPr lang="en-US" altLang="zh-CN" dirty="0">
                <a:solidFill>
                  <a:srgbClr val="333333"/>
                </a:solidFill>
                <a:latin typeface="Consolas" panose="020B0609020204030204" pitchFamily="49" charset="0"/>
              </a:rPr>
              <a:t>() </a:t>
            </a:r>
          </a:p>
          <a:p>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P</a:t>
            </a:r>
            <a:r>
              <a:rPr lang="en-US" altLang="zh-CN" dirty="0">
                <a:solidFill>
                  <a:srgbClr val="333333"/>
                </a:solidFill>
                <a:latin typeface="Consolas" panose="020B0609020204030204" pitchFamily="49" charset="0"/>
              </a:rPr>
              <a:t>(E);</a:t>
            </a:r>
          </a:p>
          <a:p>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if</a:t>
            </a:r>
            <a:r>
              <a:rPr lang="en-US" altLang="zh-CN" dirty="0">
                <a:solidFill>
                  <a:srgbClr val="333333"/>
                </a:solidFill>
                <a:latin typeface="Consolas" panose="020B0609020204030204" pitchFamily="49" charset="0"/>
              </a:rPr>
              <a:t> (CE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0</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P</a:t>
            </a:r>
            <a:r>
              <a:rPr lang="en-US" altLang="zh-CN" dirty="0">
                <a:solidFill>
                  <a:srgbClr val="333333"/>
                </a:solidFill>
                <a:latin typeface="Consolas" panose="020B0609020204030204" pitchFamily="49" charset="0"/>
              </a:rPr>
              <a:t>(mutex);</a:t>
            </a:r>
          </a:p>
          <a:p>
            <a:r>
              <a:rPr lang="en-US" altLang="zh-CN" dirty="0">
                <a:solidFill>
                  <a:srgbClr val="333333"/>
                </a:solidFill>
                <a:latin typeface="Consolas" panose="020B0609020204030204" pitchFamily="49" charset="0"/>
              </a:rPr>
              <a:t>    CE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CE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1</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V</a:t>
            </a:r>
            <a:r>
              <a:rPr lang="en-US" altLang="zh-CN" dirty="0">
                <a:solidFill>
                  <a:srgbClr val="333333"/>
                </a:solidFill>
                <a:latin typeface="Consolas" panose="020B0609020204030204" pitchFamily="49" charset="0"/>
              </a:rPr>
              <a:t>(E);</a:t>
            </a:r>
          </a:p>
          <a:p>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cross</a:t>
            </a:r>
            <a:r>
              <a:rPr lang="en-US" altLang="zh-CN" dirty="0">
                <a:solidFill>
                  <a:srgbClr val="333333"/>
                </a:solidFill>
                <a:latin typeface="Consolas" panose="020B0609020204030204" pitchFamily="49" charset="0"/>
              </a:rPr>
              <a:t>();</a:t>
            </a:r>
          </a:p>
          <a:p>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P</a:t>
            </a:r>
            <a:r>
              <a:rPr lang="en-US" altLang="zh-CN" dirty="0">
                <a:solidFill>
                  <a:srgbClr val="333333"/>
                </a:solidFill>
                <a:latin typeface="Consolas" panose="020B0609020204030204" pitchFamily="49" charset="0"/>
              </a:rPr>
              <a:t>(E);</a:t>
            </a:r>
          </a:p>
          <a:p>
            <a:r>
              <a:rPr lang="en-US" altLang="zh-CN" dirty="0">
                <a:solidFill>
                  <a:srgbClr val="333333"/>
                </a:solidFill>
                <a:latin typeface="Consolas" panose="020B0609020204030204" pitchFamily="49" charset="0"/>
              </a:rPr>
              <a:t>    CE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CE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1</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if</a:t>
            </a:r>
            <a:r>
              <a:rPr lang="en-US" altLang="zh-CN" dirty="0">
                <a:solidFill>
                  <a:srgbClr val="333333"/>
                </a:solidFill>
                <a:latin typeface="Consolas" panose="020B0609020204030204" pitchFamily="49" charset="0"/>
              </a:rPr>
              <a:t> (CE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0</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V</a:t>
            </a:r>
            <a:r>
              <a:rPr lang="en-US" altLang="zh-CN" dirty="0">
                <a:solidFill>
                  <a:srgbClr val="333333"/>
                </a:solidFill>
                <a:latin typeface="Consolas" panose="020B0609020204030204" pitchFamily="49" charset="0"/>
              </a:rPr>
              <a:t>(mutex);</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V</a:t>
            </a:r>
            <a:r>
              <a:rPr lang="en-US" altLang="zh-CN" dirty="0">
                <a:solidFill>
                  <a:srgbClr val="333333"/>
                </a:solidFill>
                <a:latin typeface="Consolas" panose="020B0609020204030204" pitchFamily="49" charset="0"/>
              </a:rPr>
              <a:t>(E);</a:t>
            </a:r>
          </a:p>
          <a:p>
            <a:r>
              <a:rPr lang="en-US" altLang="zh-CN" dirty="0">
                <a:solidFill>
                  <a:srgbClr val="333333"/>
                </a:solidFill>
                <a:latin typeface="Consolas" panose="020B0609020204030204" pitchFamily="49" charset="0"/>
              </a:rPr>
              <a:t>}</a:t>
            </a:r>
          </a:p>
          <a:p>
            <a:pPr algn="ctr"/>
            <a:endParaRPr lang="zh-CN" altLang="en-US" dirty="0"/>
          </a:p>
        </p:txBody>
      </p:sp>
    </p:spTree>
    <p:extLst>
      <p:ext uri="{BB962C8B-B14F-4D97-AF65-F5344CB8AC3E}">
        <p14:creationId xmlns:p14="http://schemas.microsoft.com/office/powerpoint/2010/main" val="618963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3122" y="387626"/>
            <a:ext cx="4373438" cy="461665"/>
          </a:xfrm>
          <a:prstGeom prst="rect">
            <a:avLst/>
          </a:prstGeom>
          <a:noFill/>
        </p:spPr>
        <p:txBody>
          <a:bodyPr wrap="square" rtlCol="0">
            <a:spAutoFit/>
          </a:bodyPr>
          <a:lstStyle/>
          <a:p>
            <a:r>
              <a:rPr lang="en-US" altLang="zh-CN"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Examples</a:t>
            </a:r>
            <a:endParaRPr lang="zh-CN" altLang="en-US" sz="2400" kern="0" spc="100" dirty="0">
              <a:solidFill>
                <a:schemeClr val="tx1">
                  <a:lumMod val="50000"/>
                  <a:lumOff val="50000"/>
                </a:schemeClr>
              </a:solidFill>
              <a:latin typeface="Arial Rounded MT Bold" panose="020F0704030504030204" pitchFamily="34" charset="0"/>
              <a:ea typeface="微软雅黑" panose="020B0503020204020204" pitchFamily="34" charset="-122"/>
            </a:endParaRPr>
          </a:p>
        </p:txBody>
      </p:sp>
      <p:sp>
        <p:nvSpPr>
          <p:cNvPr id="9" name="文本框 8">
            <a:extLst>
              <a:ext uri="{FF2B5EF4-FFF2-40B4-BE49-F238E27FC236}">
                <a16:creationId xmlns:a16="http://schemas.microsoft.com/office/drawing/2014/main" id="{E0F7C611-BF12-43ED-A4D7-1B5F7A537CB1}"/>
              </a:ext>
            </a:extLst>
          </p:cNvPr>
          <p:cNvSpPr txBox="1"/>
          <p:nvPr/>
        </p:nvSpPr>
        <p:spPr>
          <a:xfrm>
            <a:off x="1123122" y="1273827"/>
            <a:ext cx="10063038" cy="501303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读者</a:t>
            </a:r>
            <a:r>
              <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写者问题</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读者共享</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写者互斥</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读者写者之间互斥</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rgbClr val="FF0000"/>
                </a:solidFill>
                <a:latin typeface="微软雅黑" panose="020B0503020204020204" pitchFamily="34" charset="-122"/>
                <a:ea typeface="微软雅黑" panose="020B0503020204020204" pitchFamily="34" charset="-122"/>
              </a:rPr>
              <a:t>写者饥饿</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第二类读者写者问题</a:t>
            </a:r>
            <a:endParaRPr lang="en-US" altLang="zh-CN" sz="2400"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狒狒过峡谷</a:t>
            </a:r>
            <a:r>
              <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北大学生过校门闸机</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同向共享</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异向互斥</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rgbClr val="FF0000"/>
                </a:solidFill>
                <a:latin typeface="微软雅黑" panose="020B0503020204020204" pitchFamily="34" charset="-122"/>
                <a:ea typeface="微软雅黑" panose="020B0503020204020204" pitchFamily="34" charset="-122"/>
              </a:rPr>
              <a:t>可以看作两拨读者</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也存在饥饿问题，参考第二类读者写者</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6436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3122" y="387626"/>
            <a:ext cx="4373438" cy="461665"/>
          </a:xfrm>
          <a:prstGeom prst="rect">
            <a:avLst/>
          </a:prstGeom>
          <a:noFill/>
        </p:spPr>
        <p:txBody>
          <a:bodyPr wrap="square" rtlCol="0">
            <a:spAutoFit/>
          </a:bodyPr>
          <a:lstStyle/>
          <a:p>
            <a:r>
              <a:rPr lang="en-US" altLang="zh-CN"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Thread &amp; Process</a:t>
            </a:r>
            <a:endParaRPr lang="zh-CN" altLang="en-US" sz="2400" kern="0" spc="100" dirty="0">
              <a:solidFill>
                <a:schemeClr val="tx1">
                  <a:lumMod val="50000"/>
                  <a:lumOff val="50000"/>
                </a:schemeClr>
              </a:solidFill>
              <a:latin typeface="Arial Rounded MT Bold" panose="020F0704030504030204" pitchFamily="34" charset="0"/>
              <a:ea typeface="微软雅黑" panose="020B0503020204020204" pitchFamily="34" charset="-122"/>
            </a:endParaRPr>
          </a:p>
        </p:txBody>
      </p:sp>
      <p:sp>
        <p:nvSpPr>
          <p:cNvPr id="9" name="文本框 8">
            <a:extLst>
              <a:ext uri="{FF2B5EF4-FFF2-40B4-BE49-F238E27FC236}">
                <a16:creationId xmlns:a16="http://schemas.microsoft.com/office/drawing/2014/main" id="{E0F7C611-BF12-43ED-A4D7-1B5F7A537CB1}"/>
              </a:ext>
            </a:extLst>
          </p:cNvPr>
          <p:cNvSpPr txBox="1"/>
          <p:nvPr/>
        </p:nvSpPr>
        <p:spPr>
          <a:xfrm>
            <a:off x="1123122" y="1273827"/>
            <a:ext cx="10063038" cy="556703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进程：运行中的程序实例</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rPr>
              <a:t>CPU, VM, Kernel</a:t>
            </a: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维护的打开文件表等等</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基于进程的并发：地址空间相互独立，难以实现共享，切换开销大</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线程：“轻量级”进程，某个进程上下文的一组控制流</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线程</a:t>
            </a:r>
            <a:r>
              <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rPr>
              <a:t>ID</a:t>
            </a: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，寄存器（包括</a:t>
            </a:r>
            <a:r>
              <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rPr>
              <a:t>pc</a:t>
            </a: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400" dirty="0" err="1">
                <a:solidFill>
                  <a:schemeClr val="tx1">
                    <a:lumMod val="50000"/>
                    <a:lumOff val="50000"/>
                  </a:schemeClr>
                </a:solidFill>
                <a:latin typeface="微软雅黑" panose="020B0503020204020204" pitchFamily="34" charset="-122"/>
                <a:ea typeface="微软雅黑" panose="020B0503020204020204" pitchFamily="34" charset="-122"/>
              </a:rPr>
              <a:t>rsp</a:t>
            </a: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），栈</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基于线程的并发：共享地址空间等进程上下文，切换开销小</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高度的共享引起竞争、饥饿、死锁等问题，在线程模型中这个问题比进程的时候要更多更大。</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pPr lvl="1">
              <a:lnSpc>
                <a:spcPct val="150000"/>
              </a:lnSpc>
            </a:pP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8164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5330117" y="1105786"/>
            <a:ext cx="1531765" cy="1578840"/>
            <a:chOff x="4138893" y="828000"/>
            <a:chExt cx="2423907" cy="2498400"/>
          </a:xfrm>
        </p:grpSpPr>
        <p:sp>
          <p:nvSpPr>
            <p:cNvPr id="7" name="椭圆 6"/>
            <p:cNvSpPr/>
            <p:nvPr/>
          </p:nvSpPr>
          <p:spPr>
            <a:xfrm>
              <a:off x="5122800" y="1885904"/>
              <a:ext cx="1440000" cy="1440000"/>
            </a:xfrm>
            <a:prstGeom prst="ellipse">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u="sng" dirty="0">
                <a:ea typeface="华文楷体" panose="02010600040101010101" pitchFamily="2" charset="-122"/>
              </a:endParaRPr>
            </a:p>
          </p:txBody>
        </p:sp>
        <p:sp>
          <p:nvSpPr>
            <p:cNvPr id="4" name="椭圆 3"/>
            <p:cNvSpPr/>
            <p:nvPr/>
          </p:nvSpPr>
          <p:spPr>
            <a:xfrm>
              <a:off x="4140000" y="843256"/>
              <a:ext cx="1440000" cy="1440000"/>
            </a:xfrm>
            <a:prstGeom prst="ellipse">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u="sng" dirty="0">
                <a:ea typeface="华文楷体" panose="02010600040101010101" pitchFamily="2" charset="-122"/>
              </a:endParaRPr>
            </a:p>
          </p:txBody>
        </p:sp>
        <p:sp>
          <p:nvSpPr>
            <p:cNvPr id="5" name="椭圆 4"/>
            <p:cNvSpPr/>
            <p:nvPr/>
          </p:nvSpPr>
          <p:spPr>
            <a:xfrm>
              <a:off x="5122800" y="828000"/>
              <a:ext cx="1440000" cy="1440000"/>
            </a:xfrm>
            <a:prstGeom prst="ellipse">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u="sng" dirty="0">
                <a:ea typeface="华文楷体" panose="02010600040101010101" pitchFamily="2" charset="-122"/>
              </a:endParaRPr>
            </a:p>
          </p:txBody>
        </p:sp>
        <p:sp>
          <p:nvSpPr>
            <p:cNvPr id="6" name="椭圆 5"/>
            <p:cNvSpPr/>
            <p:nvPr/>
          </p:nvSpPr>
          <p:spPr>
            <a:xfrm>
              <a:off x="4138893" y="1886400"/>
              <a:ext cx="1440000" cy="1440000"/>
            </a:xfrm>
            <a:prstGeom prst="ellipse">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u="sng" dirty="0">
                <a:ea typeface="华文楷体" panose="02010600040101010101" pitchFamily="2" charset="-122"/>
              </a:endParaRPr>
            </a:p>
          </p:txBody>
        </p:sp>
      </p:grpSp>
      <p:cxnSp>
        <p:nvCxnSpPr>
          <p:cNvPr id="16" name="直接连接符 15"/>
          <p:cNvCxnSpPr/>
          <p:nvPr/>
        </p:nvCxnSpPr>
        <p:spPr>
          <a:xfrm>
            <a:off x="3657600" y="3857180"/>
            <a:ext cx="4876800" cy="0"/>
          </a:xfrm>
          <a:prstGeom prst="line">
            <a:avLst/>
          </a:prstGeom>
          <a:ln w="127000" cap="rnd">
            <a:gradFill flip="none" rotWithShape="1">
              <a:gsLst>
                <a:gs pos="0">
                  <a:schemeClr val="bg1">
                    <a:lumMod val="85000"/>
                  </a:schemeClr>
                </a:gs>
                <a:gs pos="48000">
                  <a:schemeClr val="tx1">
                    <a:lumMod val="50000"/>
                    <a:lumOff val="50000"/>
                  </a:schemeClr>
                </a:gs>
                <a:gs pos="100000">
                  <a:schemeClr val="bg1">
                    <a:lumMod val="85000"/>
                  </a:schemeClr>
                </a:gs>
              </a:gsLst>
              <a:lin ang="10800000" scaled="0"/>
              <a:tileRect/>
            </a:gradFill>
            <a:prstDash val="sysDot"/>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768812" y="3116427"/>
            <a:ext cx="4654376" cy="584775"/>
          </a:xfrm>
          <a:prstGeom prst="rect">
            <a:avLst/>
          </a:prstGeom>
          <a:noFill/>
        </p:spPr>
        <p:txBody>
          <a:bodyPr wrap="square" rtlCol="0">
            <a:spAutoFit/>
          </a:bodyPr>
          <a:lstStyle/>
          <a:p>
            <a:r>
              <a:rPr lang="en-US" altLang="zh-CN" sz="3200" kern="0" spc="100" dirty="0">
                <a:solidFill>
                  <a:schemeClr val="tx1">
                    <a:lumMod val="50000"/>
                    <a:lumOff val="50000"/>
                  </a:schemeClr>
                </a:solidFill>
                <a:latin typeface="Arial Rounded MT Bold" panose="020F0704030504030204" pitchFamily="34" charset="0"/>
                <a:ea typeface="微软雅黑" panose="020B0503020204020204" pitchFamily="34" charset="-122"/>
              </a:rPr>
              <a:t>Thanks for listening</a:t>
            </a:r>
            <a:endParaRPr lang="zh-CN" altLang="en-US" sz="3200" kern="0" spc="100" dirty="0">
              <a:solidFill>
                <a:schemeClr val="tx1">
                  <a:lumMod val="50000"/>
                  <a:lumOff val="50000"/>
                </a:schemeClr>
              </a:solidFill>
              <a:latin typeface="Arial Rounded MT Bold" panose="020F0704030504030204" pitchFamily="34" charset="0"/>
              <a:ea typeface="微软雅黑" panose="020B0503020204020204" pitchFamily="34" charset="-122"/>
            </a:endParaRPr>
          </a:p>
        </p:txBody>
      </p:sp>
    </p:spTree>
    <p:extLst>
      <p:ext uri="{BB962C8B-B14F-4D97-AF65-F5344CB8AC3E}">
        <p14:creationId xmlns:p14="http://schemas.microsoft.com/office/powerpoint/2010/main" val="3756646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3122" y="387626"/>
            <a:ext cx="4373438" cy="461665"/>
          </a:xfrm>
          <a:prstGeom prst="rect">
            <a:avLst/>
          </a:prstGeom>
          <a:noFill/>
        </p:spPr>
        <p:txBody>
          <a:bodyPr wrap="square" rtlCol="0">
            <a:spAutoFit/>
          </a:bodyPr>
          <a:lstStyle/>
          <a:p>
            <a:r>
              <a:rPr lang="en-US" altLang="zh-CN"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Thread &amp; Process</a:t>
            </a:r>
            <a:endParaRPr lang="zh-CN" altLang="en-US" sz="2400" kern="0" spc="100" dirty="0">
              <a:solidFill>
                <a:schemeClr val="tx1">
                  <a:lumMod val="50000"/>
                  <a:lumOff val="50000"/>
                </a:schemeClr>
              </a:solidFill>
              <a:latin typeface="Arial Rounded MT Bold" panose="020F0704030504030204" pitchFamily="34" charset="0"/>
              <a:ea typeface="微软雅黑" panose="020B0503020204020204" pitchFamily="34" charset="-122"/>
            </a:endParaRPr>
          </a:p>
        </p:txBody>
      </p:sp>
      <p:pic>
        <p:nvPicPr>
          <p:cNvPr id="3" name="图片 2">
            <a:extLst>
              <a:ext uri="{FF2B5EF4-FFF2-40B4-BE49-F238E27FC236}">
                <a16:creationId xmlns:a16="http://schemas.microsoft.com/office/drawing/2014/main" id="{6407E076-7721-426E-8B82-3BA28C53B60F}"/>
              </a:ext>
            </a:extLst>
          </p:cNvPr>
          <p:cNvPicPr>
            <a:picLocks noChangeAspect="1"/>
          </p:cNvPicPr>
          <p:nvPr/>
        </p:nvPicPr>
        <p:blipFill>
          <a:blip r:embed="rId3"/>
          <a:stretch>
            <a:fillRect/>
          </a:stretch>
        </p:blipFill>
        <p:spPr>
          <a:xfrm>
            <a:off x="1259840" y="1501092"/>
            <a:ext cx="9672320" cy="4362290"/>
          </a:xfrm>
          <a:prstGeom prst="rect">
            <a:avLst/>
          </a:prstGeom>
        </p:spPr>
      </p:pic>
    </p:spTree>
    <p:extLst>
      <p:ext uri="{BB962C8B-B14F-4D97-AF65-F5344CB8AC3E}">
        <p14:creationId xmlns:p14="http://schemas.microsoft.com/office/powerpoint/2010/main" val="1916929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3122" y="387626"/>
            <a:ext cx="4373438" cy="461665"/>
          </a:xfrm>
          <a:prstGeom prst="rect">
            <a:avLst/>
          </a:prstGeom>
          <a:noFill/>
        </p:spPr>
        <p:txBody>
          <a:bodyPr wrap="square" rtlCol="0">
            <a:spAutoFit/>
          </a:bodyPr>
          <a:lstStyle/>
          <a:p>
            <a:r>
              <a:rPr lang="en-US" altLang="zh-CN" sz="2400" kern="0" spc="100" dirty="0" err="1">
                <a:solidFill>
                  <a:schemeClr val="tx1">
                    <a:lumMod val="50000"/>
                    <a:lumOff val="50000"/>
                  </a:schemeClr>
                </a:solidFill>
                <a:latin typeface="Arial Rounded MT Bold" panose="020F0704030504030204" pitchFamily="34" charset="0"/>
                <a:ea typeface="微软雅黑" panose="020B0503020204020204" pitchFamily="34" charset="-122"/>
              </a:rPr>
              <a:t>Posix</a:t>
            </a:r>
            <a:r>
              <a:rPr lang="en-US" altLang="zh-CN"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 Threads (</a:t>
            </a:r>
            <a:r>
              <a:rPr lang="en-US" altLang="zh-CN" sz="2400" kern="0" spc="100" dirty="0" err="1">
                <a:solidFill>
                  <a:schemeClr val="tx1">
                    <a:lumMod val="50000"/>
                    <a:lumOff val="50000"/>
                  </a:schemeClr>
                </a:solidFill>
                <a:latin typeface="Arial Rounded MT Bold" panose="020F0704030504030204" pitchFamily="34" charset="0"/>
                <a:ea typeface="微软雅黑" panose="020B0503020204020204" pitchFamily="34" charset="-122"/>
              </a:rPr>
              <a:t>Pthreads</a:t>
            </a:r>
            <a:r>
              <a:rPr lang="en-US" altLang="zh-CN"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a:t>
            </a:r>
            <a:endParaRPr lang="zh-CN" altLang="en-US" sz="2400" kern="0" spc="100" dirty="0">
              <a:solidFill>
                <a:schemeClr val="tx1">
                  <a:lumMod val="50000"/>
                  <a:lumOff val="50000"/>
                </a:schemeClr>
              </a:solidFill>
              <a:latin typeface="Arial Rounded MT Bold" panose="020F0704030504030204" pitchFamily="34" charset="0"/>
              <a:ea typeface="微软雅黑" panose="020B0503020204020204" pitchFamily="34" charset="-122"/>
            </a:endParaRPr>
          </a:p>
        </p:txBody>
      </p:sp>
      <p:sp>
        <p:nvSpPr>
          <p:cNvPr id="9" name="文本框 8">
            <a:extLst>
              <a:ext uri="{FF2B5EF4-FFF2-40B4-BE49-F238E27FC236}">
                <a16:creationId xmlns:a16="http://schemas.microsoft.com/office/drawing/2014/main" id="{E0F7C611-BF12-43ED-A4D7-1B5F7A537CB1}"/>
              </a:ext>
            </a:extLst>
          </p:cNvPr>
          <p:cNvSpPr txBox="1"/>
          <p:nvPr/>
        </p:nvSpPr>
        <p:spPr>
          <a:xfrm>
            <a:off x="1123122" y="1273827"/>
            <a:ext cx="10063038" cy="224773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#include &lt;</a:t>
            </a:r>
            <a:r>
              <a:rPr lang="en-US" altLang="zh-CN" sz="2400" dirty="0" err="1">
                <a:solidFill>
                  <a:schemeClr val="tx1">
                    <a:lumMod val="50000"/>
                    <a:lumOff val="50000"/>
                  </a:schemeClr>
                </a:solidFill>
                <a:latin typeface="Consolas" panose="020B0609020204030204" pitchFamily="49" charset="0"/>
                <a:ea typeface="微软雅黑" panose="020B0503020204020204" pitchFamily="34" charset="-122"/>
              </a:rPr>
              <a:t>pthread.h</a:t>
            </a: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&gt;</a:t>
            </a:r>
          </a:p>
          <a:p>
            <a:pPr marL="342900" indent="-342900">
              <a:lnSpc>
                <a:spcPct val="150000"/>
              </a:lnSpc>
              <a:buFont typeface="Arial" panose="020B0604020202020204" pitchFamily="34" charset="0"/>
              <a:buChar char="•"/>
            </a:pP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线程的大多数接口功能和进程系统调用相似</a:t>
            </a: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最关键的区别在于所有的线程都是</a:t>
            </a:r>
            <a:r>
              <a:rPr lang="zh-CN" altLang="en-US" sz="2400" b="1" dirty="0">
                <a:solidFill>
                  <a:schemeClr val="tx1">
                    <a:lumMod val="50000"/>
                    <a:lumOff val="50000"/>
                  </a:schemeClr>
                </a:solidFill>
                <a:latin typeface="Consolas" panose="020B0609020204030204" pitchFamily="49" charset="0"/>
                <a:ea typeface="微软雅黑" panose="020B0503020204020204" pitchFamily="34" charset="-122"/>
              </a:rPr>
              <a:t>同级关系</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，因此它们彼此之间都能互相创建、互相回收</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79E5CB6-F123-4DD8-AB31-1E3600EAC377}"/>
              </a:ext>
            </a:extLst>
          </p:cNvPr>
          <p:cNvPicPr>
            <a:picLocks noChangeAspect="1"/>
          </p:cNvPicPr>
          <p:nvPr/>
        </p:nvPicPr>
        <p:blipFill>
          <a:blip r:embed="rId3"/>
          <a:stretch>
            <a:fillRect/>
          </a:stretch>
        </p:blipFill>
        <p:spPr>
          <a:xfrm>
            <a:off x="5094798" y="3189393"/>
            <a:ext cx="5974080" cy="3194505"/>
          </a:xfrm>
          <a:prstGeom prst="rect">
            <a:avLst/>
          </a:prstGeom>
        </p:spPr>
      </p:pic>
    </p:spTree>
    <p:extLst>
      <p:ext uri="{BB962C8B-B14F-4D97-AF65-F5344CB8AC3E}">
        <p14:creationId xmlns:p14="http://schemas.microsoft.com/office/powerpoint/2010/main" val="466401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3122" y="387626"/>
            <a:ext cx="4373438" cy="461665"/>
          </a:xfrm>
          <a:prstGeom prst="rect">
            <a:avLst/>
          </a:prstGeom>
          <a:noFill/>
        </p:spPr>
        <p:txBody>
          <a:bodyPr wrap="square" rtlCol="0">
            <a:spAutoFit/>
          </a:bodyPr>
          <a:lstStyle/>
          <a:p>
            <a:r>
              <a:rPr lang="en-US" altLang="zh-CN" sz="2400" kern="0" spc="100" dirty="0" err="1">
                <a:solidFill>
                  <a:schemeClr val="tx1">
                    <a:lumMod val="50000"/>
                    <a:lumOff val="50000"/>
                  </a:schemeClr>
                </a:solidFill>
                <a:latin typeface="Arial Rounded MT Bold" panose="020F0704030504030204" pitchFamily="34" charset="0"/>
                <a:ea typeface="微软雅黑" panose="020B0503020204020204" pitchFamily="34" charset="-122"/>
              </a:rPr>
              <a:t>Posix</a:t>
            </a:r>
            <a:r>
              <a:rPr lang="en-US" altLang="zh-CN"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 Threads (</a:t>
            </a:r>
            <a:r>
              <a:rPr lang="en-US" altLang="zh-CN" sz="2400" kern="0" spc="100" dirty="0" err="1">
                <a:solidFill>
                  <a:schemeClr val="tx1">
                    <a:lumMod val="50000"/>
                    <a:lumOff val="50000"/>
                  </a:schemeClr>
                </a:solidFill>
                <a:latin typeface="Arial Rounded MT Bold" panose="020F0704030504030204" pitchFamily="34" charset="0"/>
                <a:ea typeface="微软雅黑" panose="020B0503020204020204" pitchFamily="34" charset="-122"/>
              </a:rPr>
              <a:t>Pthreads</a:t>
            </a:r>
            <a:r>
              <a:rPr lang="en-US" altLang="zh-CN"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a:t>
            </a:r>
            <a:endParaRPr lang="zh-CN" altLang="en-US" sz="2400" kern="0" spc="100" dirty="0">
              <a:solidFill>
                <a:schemeClr val="tx1">
                  <a:lumMod val="50000"/>
                  <a:lumOff val="50000"/>
                </a:schemeClr>
              </a:solidFill>
              <a:latin typeface="Arial Rounded MT Bold" panose="020F0704030504030204" pitchFamily="34" charset="0"/>
              <a:ea typeface="微软雅黑" panose="020B0503020204020204" pitchFamily="34" charset="-122"/>
            </a:endParaRPr>
          </a:p>
        </p:txBody>
      </p:sp>
      <p:graphicFrame>
        <p:nvGraphicFramePr>
          <p:cNvPr id="4" name="表格 3">
            <a:extLst>
              <a:ext uri="{FF2B5EF4-FFF2-40B4-BE49-F238E27FC236}">
                <a16:creationId xmlns:a16="http://schemas.microsoft.com/office/drawing/2014/main" id="{F86ABDF1-F89D-40BE-A58B-363E753FB15F}"/>
              </a:ext>
            </a:extLst>
          </p:cNvPr>
          <p:cNvGraphicFramePr>
            <a:graphicFrameLocks noGrp="1"/>
          </p:cNvGraphicFramePr>
          <p:nvPr>
            <p:extLst>
              <p:ext uri="{D42A27DB-BD31-4B8C-83A1-F6EECF244321}">
                <p14:modId xmlns:p14="http://schemas.microsoft.com/office/powerpoint/2010/main" val="3674367644"/>
              </p:ext>
            </p:extLst>
          </p:nvPr>
        </p:nvGraphicFramePr>
        <p:xfrm>
          <a:off x="1084721" y="1273827"/>
          <a:ext cx="10022559" cy="4404360"/>
        </p:xfrm>
        <a:graphic>
          <a:graphicData uri="http://schemas.openxmlformats.org/drawingml/2006/table">
            <a:tbl>
              <a:tblPr firstRow="1" bandRow="1">
                <a:tableStyleId>{0505E3EF-67EA-436B-97B2-0124C06EBD24}</a:tableStyleId>
              </a:tblPr>
              <a:tblGrid>
                <a:gridCol w="865505">
                  <a:extLst>
                    <a:ext uri="{9D8B030D-6E8A-4147-A177-3AD203B41FA5}">
                      <a16:colId xmlns:a16="http://schemas.microsoft.com/office/drawing/2014/main" val="2749932139"/>
                    </a:ext>
                  </a:extLst>
                </a:gridCol>
                <a:gridCol w="3694430">
                  <a:extLst>
                    <a:ext uri="{9D8B030D-6E8A-4147-A177-3AD203B41FA5}">
                      <a16:colId xmlns:a16="http://schemas.microsoft.com/office/drawing/2014/main" val="711261615"/>
                    </a:ext>
                  </a:extLst>
                </a:gridCol>
                <a:gridCol w="1813243">
                  <a:extLst>
                    <a:ext uri="{9D8B030D-6E8A-4147-A177-3AD203B41FA5}">
                      <a16:colId xmlns:a16="http://schemas.microsoft.com/office/drawing/2014/main" val="622297105"/>
                    </a:ext>
                  </a:extLst>
                </a:gridCol>
                <a:gridCol w="3649381">
                  <a:extLst>
                    <a:ext uri="{9D8B030D-6E8A-4147-A177-3AD203B41FA5}">
                      <a16:colId xmlns:a16="http://schemas.microsoft.com/office/drawing/2014/main" val="2025212852"/>
                    </a:ext>
                  </a:extLst>
                </a:gridCol>
              </a:tblGrid>
              <a:tr h="370840">
                <a:tc>
                  <a:txBody>
                    <a:bodyPr/>
                    <a:lstStyle/>
                    <a:p>
                      <a:pPr algn="ctr"/>
                      <a:r>
                        <a:rPr lang="zh-CN" altLang="en-US" b="0" dirty="0"/>
                        <a:t>功能</a:t>
                      </a:r>
                    </a:p>
                  </a:txBody>
                  <a:tcPr anchor="ctr"/>
                </a:tc>
                <a:tc>
                  <a:txBody>
                    <a:bodyPr/>
                    <a:lstStyle/>
                    <a:p>
                      <a:pPr algn="ctr"/>
                      <a:r>
                        <a:rPr lang="zh-CN" altLang="en-US" b="0" dirty="0"/>
                        <a:t>线程</a:t>
                      </a:r>
                    </a:p>
                  </a:txBody>
                  <a:tcPr anchor="ctr"/>
                </a:tc>
                <a:tc>
                  <a:txBody>
                    <a:bodyPr/>
                    <a:lstStyle/>
                    <a:p>
                      <a:pPr algn="ctr"/>
                      <a:r>
                        <a:rPr lang="zh-CN" altLang="en-US" b="0" dirty="0"/>
                        <a:t>进程</a:t>
                      </a:r>
                    </a:p>
                  </a:txBody>
                  <a:tcPr anchor="ctr"/>
                </a:tc>
                <a:tc>
                  <a:txBody>
                    <a:bodyPr/>
                    <a:lstStyle/>
                    <a:p>
                      <a:pPr algn="ctr"/>
                      <a:r>
                        <a:rPr lang="zh-CN" altLang="en-US" b="0" dirty="0"/>
                        <a:t>区别</a:t>
                      </a:r>
                    </a:p>
                  </a:txBody>
                  <a:tcPr anchor="ctr"/>
                </a:tc>
                <a:extLst>
                  <a:ext uri="{0D108BD9-81ED-4DB2-BD59-A6C34878D82A}">
                    <a16:rowId xmlns:a16="http://schemas.microsoft.com/office/drawing/2014/main" val="2586526429"/>
                  </a:ext>
                </a:extLst>
              </a:tr>
              <a:tr h="370840">
                <a:tc>
                  <a:txBody>
                    <a:bodyPr/>
                    <a:lstStyle/>
                    <a:p>
                      <a:pPr algn="ctr"/>
                      <a:r>
                        <a:rPr lang="zh-CN" altLang="en-US" dirty="0"/>
                        <a:t>创建</a:t>
                      </a:r>
                    </a:p>
                  </a:txBody>
                  <a:tcPr anchor="ctr"/>
                </a:tc>
                <a:tc>
                  <a:txBody>
                    <a:bodyPr/>
                    <a:lstStyle/>
                    <a:p>
                      <a:pPr algn="ctr"/>
                      <a:r>
                        <a:rPr lang="en-US" altLang="zh-CN" dirty="0" err="1">
                          <a:latin typeface="Consolas" panose="020B0609020204030204" pitchFamily="49" charset="0"/>
                        </a:rPr>
                        <a:t>pthread_create</a:t>
                      </a:r>
                      <a:endParaRPr lang="zh-CN" altLang="en-US" dirty="0">
                        <a:latin typeface="Consolas" panose="020B0609020204030204" pitchFamily="49" charset="0"/>
                      </a:endParaRPr>
                    </a:p>
                  </a:txBody>
                  <a:tcPr anchor="ctr"/>
                </a:tc>
                <a:tc>
                  <a:txBody>
                    <a:bodyPr/>
                    <a:lstStyle/>
                    <a:p>
                      <a:pPr algn="ctr"/>
                      <a:r>
                        <a:rPr lang="en-US" altLang="zh-CN" dirty="0">
                          <a:latin typeface="Consolas" panose="020B0609020204030204" pitchFamily="49" charset="0"/>
                        </a:rPr>
                        <a:t>fork</a:t>
                      </a:r>
                      <a:endParaRPr lang="zh-CN" altLang="en-US" dirty="0">
                        <a:latin typeface="Consolas" panose="020B0609020204030204" pitchFamily="49" charset="0"/>
                      </a:endParaRPr>
                    </a:p>
                  </a:txBody>
                  <a:tcPr anchor="ctr"/>
                </a:tc>
                <a:tc>
                  <a:txBody>
                    <a:bodyPr/>
                    <a:lstStyle/>
                    <a:p>
                      <a:pPr algn="ctr"/>
                      <a:r>
                        <a:rPr lang="zh-CN" altLang="en-US" dirty="0"/>
                        <a:t>创建者和被创建的关系；线程可以通过参数指定逻辑流的入口，进程需要根据返回值进行设定</a:t>
                      </a:r>
                    </a:p>
                  </a:txBody>
                  <a:tcPr anchor="ctr"/>
                </a:tc>
                <a:extLst>
                  <a:ext uri="{0D108BD9-81ED-4DB2-BD59-A6C34878D82A}">
                    <a16:rowId xmlns:a16="http://schemas.microsoft.com/office/drawing/2014/main" val="3785925580"/>
                  </a:ext>
                </a:extLst>
              </a:tr>
              <a:tr h="370840">
                <a:tc>
                  <a:txBody>
                    <a:bodyPr/>
                    <a:lstStyle/>
                    <a:p>
                      <a:pPr algn="ctr"/>
                      <a:r>
                        <a:rPr lang="zh-CN" altLang="en-US" dirty="0"/>
                        <a:t>获取</a:t>
                      </a:r>
                      <a:r>
                        <a:rPr lang="en-US" altLang="zh-CN" dirty="0"/>
                        <a:t>id</a:t>
                      </a:r>
                      <a:endParaRPr lang="zh-CN" altLang="en-US" dirty="0"/>
                    </a:p>
                  </a:txBody>
                  <a:tcPr anchor="ctr"/>
                </a:tc>
                <a:tc>
                  <a:txBody>
                    <a:bodyPr/>
                    <a:lstStyle/>
                    <a:p>
                      <a:pPr algn="ctr"/>
                      <a:r>
                        <a:rPr lang="en-US" altLang="zh-CN" dirty="0" err="1">
                          <a:latin typeface="Consolas" panose="020B0609020204030204" pitchFamily="49" charset="0"/>
                        </a:rPr>
                        <a:t>pthread_self</a:t>
                      </a:r>
                      <a:endParaRPr lang="zh-CN" altLang="en-US" dirty="0">
                        <a:latin typeface="Consolas" panose="020B0609020204030204" pitchFamily="49" charset="0"/>
                      </a:endParaRPr>
                    </a:p>
                  </a:txBody>
                  <a:tcPr anchor="ctr"/>
                </a:tc>
                <a:tc>
                  <a:txBody>
                    <a:bodyPr/>
                    <a:lstStyle/>
                    <a:p>
                      <a:pPr algn="ctr"/>
                      <a:r>
                        <a:rPr lang="en-US" altLang="zh-CN" dirty="0" err="1">
                          <a:latin typeface="Consolas" panose="020B0609020204030204" pitchFamily="49" charset="0"/>
                        </a:rPr>
                        <a:t>getpid</a:t>
                      </a:r>
                      <a:endParaRPr lang="zh-CN" altLang="en-US" dirty="0">
                        <a:latin typeface="Consolas" panose="020B0609020204030204" pitchFamily="49" charset="0"/>
                      </a:endParaRPr>
                    </a:p>
                  </a:txBody>
                  <a:tcPr anchor="ctr"/>
                </a:tc>
                <a:tc>
                  <a:txBody>
                    <a:bodyPr/>
                    <a:lstStyle/>
                    <a:p>
                      <a:pPr algn="ctr"/>
                      <a:endParaRPr lang="zh-CN" altLang="en-US" dirty="0"/>
                    </a:p>
                  </a:txBody>
                  <a:tcPr anchor="ctr"/>
                </a:tc>
                <a:extLst>
                  <a:ext uri="{0D108BD9-81ED-4DB2-BD59-A6C34878D82A}">
                    <a16:rowId xmlns:a16="http://schemas.microsoft.com/office/drawing/2014/main" val="414436605"/>
                  </a:ext>
                </a:extLst>
              </a:tr>
              <a:tr h="370840">
                <a:tc>
                  <a:txBody>
                    <a:bodyPr/>
                    <a:lstStyle/>
                    <a:p>
                      <a:pPr algn="ctr"/>
                      <a:r>
                        <a:rPr lang="zh-CN" altLang="en-US" dirty="0"/>
                        <a:t>终止</a:t>
                      </a:r>
                    </a:p>
                  </a:txBody>
                  <a:tcPr anchor="ctr"/>
                </a:tc>
                <a:tc>
                  <a:txBody>
                    <a:bodyPr/>
                    <a:lstStyle/>
                    <a:p>
                      <a:pPr algn="ctr"/>
                      <a:r>
                        <a:rPr lang="en-US" altLang="zh-CN" dirty="0" err="1">
                          <a:latin typeface="Consolas" panose="020B0609020204030204" pitchFamily="49" charset="0"/>
                        </a:rPr>
                        <a:t>pthread_exit</a:t>
                      </a:r>
                      <a:r>
                        <a:rPr lang="en-US" altLang="zh-CN" dirty="0">
                          <a:latin typeface="Consolas" panose="020B0609020204030204" pitchFamily="49" charset="0"/>
                        </a:rPr>
                        <a:t>/</a:t>
                      </a:r>
                      <a:r>
                        <a:rPr lang="en-US" altLang="zh-CN" dirty="0" err="1">
                          <a:latin typeface="Consolas" panose="020B0609020204030204" pitchFamily="49" charset="0"/>
                        </a:rPr>
                        <a:t>pthread_cancel</a:t>
                      </a:r>
                      <a:endParaRPr lang="zh-CN" altLang="en-US" dirty="0">
                        <a:latin typeface="Consolas" panose="020B0609020204030204" pitchFamily="49" charset="0"/>
                      </a:endParaRPr>
                    </a:p>
                  </a:txBody>
                  <a:tcPr anchor="ctr"/>
                </a:tc>
                <a:tc>
                  <a:txBody>
                    <a:bodyPr/>
                    <a:lstStyle/>
                    <a:p>
                      <a:pPr algn="ctr"/>
                      <a:r>
                        <a:rPr lang="en-US" altLang="zh-CN" dirty="0">
                          <a:latin typeface="Consolas" panose="020B0609020204030204" pitchFamily="49" charset="0"/>
                        </a:rPr>
                        <a:t>exit</a:t>
                      </a:r>
                      <a:endParaRPr lang="zh-CN" altLang="en-US" dirty="0">
                        <a:latin typeface="Consolas" panose="020B0609020204030204" pitchFamily="49" charset="0"/>
                      </a:endParaRPr>
                    </a:p>
                  </a:txBody>
                  <a:tcPr anchor="ctr"/>
                </a:tc>
                <a:tc>
                  <a:txBody>
                    <a:bodyPr/>
                    <a:lstStyle/>
                    <a:p>
                      <a:pPr algn="ctr"/>
                      <a:r>
                        <a:rPr lang="zh-CN" altLang="en-US" b="1" dirty="0">
                          <a:solidFill>
                            <a:srgbClr val="FF0000"/>
                          </a:solidFill>
                        </a:rPr>
                        <a:t>任一线程执行</a:t>
                      </a:r>
                      <a:r>
                        <a:rPr lang="en-US" altLang="zh-CN" b="1" dirty="0">
                          <a:solidFill>
                            <a:srgbClr val="FF0000"/>
                          </a:solidFill>
                        </a:rPr>
                        <a:t>exit</a:t>
                      </a:r>
                      <a:r>
                        <a:rPr lang="zh-CN" altLang="en-US" b="1" dirty="0">
                          <a:solidFill>
                            <a:srgbClr val="FF0000"/>
                          </a:solidFill>
                        </a:rPr>
                        <a:t>会终止所有对等线程</a:t>
                      </a:r>
                      <a:r>
                        <a:rPr lang="zh-CN" altLang="en-US" dirty="0"/>
                        <a:t>；线程间提供了直接终止某个对等线程的接口，而进程需要通过信号机制</a:t>
                      </a:r>
                    </a:p>
                  </a:txBody>
                  <a:tcPr anchor="ctr"/>
                </a:tc>
                <a:extLst>
                  <a:ext uri="{0D108BD9-81ED-4DB2-BD59-A6C34878D82A}">
                    <a16:rowId xmlns:a16="http://schemas.microsoft.com/office/drawing/2014/main" val="2536251789"/>
                  </a:ext>
                </a:extLst>
              </a:tr>
              <a:tr h="370840">
                <a:tc>
                  <a:txBody>
                    <a:bodyPr/>
                    <a:lstStyle/>
                    <a:p>
                      <a:pPr algn="ctr"/>
                      <a:r>
                        <a:rPr lang="zh-CN" altLang="en-US" dirty="0"/>
                        <a:t>回收</a:t>
                      </a:r>
                    </a:p>
                  </a:txBody>
                  <a:tcPr anchor="ctr"/>
                </a:tc>
                <a:tc>
                  <a:txBody>
                    <a:bodyPr/>
                    <a:lstStyle/>
                    <a:p>
                      <a:pPr algn="ctr"/>
                      <a:r>
                        <a:rPr lang="en-US" altLang="zh-CN" dirty="0" err="1">
                          <a:latin typeface="Consolas" panose="020B0609020204030204" pitchFamily="49" charset="0"/>
                        </a:rPr>
                        <a:t>pthread_join</a:t>
                      </a:r>
                      <a:endParaRPr lang="zh-CN" altLang="en-US" dirty="0">
                        <a:latin typeface="Consolas" panose="020B0609020204030204" pitchFamily="49" charset="0"/>
                      </a:endParaRPr>
                    </a:p>
                  </a:txBody>
                  <a:tcPr anchor="ctr"/>
                </a:tc>
                <a:tc>
                  <a:txBody>
                    <a:bodyPr/>
                    <a:lstStyle/>
                    <a:p>
                      <a:pPr algn="ctr"/>
                      <a:r>
                        <a:rPr lang="en-US" altLang="zh-CN" dirty="0">
                          <a:latin typeface="Consolas" panose="020B0609020204030204" pitchFamily="49" charset="0"/>
                        </a:rPr>
                        <a:t>Wait/</a:t>
                      </a:r>
                      <a:r>
                        <a:rPr lang="en-US" altLang="zh-CN" dirty="0" err="1">
                          <a:latin typeface="Consolas" panose="020B0609020204030204" pitchFamily="49" charset="0"/>
                        </a:rPr>
                        <a:t>waitpid</a:t>
                      </a:r>
                      <a:endParaRPr lang="zh-CN" altLang="en-US" dirty="0">
                        <a:latin typeface="Consolas" panose="020B0609020204030204" pitchFamily="49" charset="0"/>
                      </a:endParaRPr>
                    </a:p>
                  </a:txBody>
                  <a:tcPr anchor="ctr"/>
                </a:tc>
                <a:tc>
                  <a:txBody>
                    <a:bodyPr/>
                    <a:lstStyle/>
                    <a:p>
                      <a:pPr algn="ctr"/>
                      <a:r>
                        <a:rPr lang="zh-CN" altLang="en-US" dirty="0"/>
                        <a:t>前者只能等待特定的线程终止</a:t>
                      </a:r>
                    </a:p>
                  </a:txBody>
                  <a:tcPr anchor="ctr"/>
                </a:tc>
                <a:extLst>
                  <a:ext uri="{0D108BD9-81ED-4DB2-BD59-A6C34878D82A}">
                    <a16:rowId xmlns:a16="http://schemas.microsoft.com/office/drawing/2014/main" val="3582103497"/>
                  </a:ext>
                </a:extLst>
              </a:tr>
              <a:tr h="370840">
                <a:tc>
                  <a:txBody>
                    <a:bodyPr/>
                    <a:lstStyle/>
                    <a:p>
                      <a:pPr algn="ctr"/>
                      <a:r>
                        <a:rPr lang="zh-CN" altLang="en-US" dirty="0"/>
                        <a:t>分离</a:t>
                      </a:r>
                    </a:p>
                  </a:txBody>
                  <a:tcPr anchor="ctr"/>
                </a:tc>
                <a:tc>
                  <a:txBody>
                    <a:bodyPr/>
                    <a:lstStyle/>
                    <a:p>
                      <a:pPr algn="ctr"/>
                      <a:r>
                        <a:rPr lang="en-US" altLang="zh-CN" dirty="0" err="1">
                          <a:latin typeface="Consolas" panose="020B0609020204030204" pitchFamily="49" charset="0"/>
                        </a:rPr>
                        <a:t>pthread_detach</a:t>
                      </a:r>
                      <a:endParaRPr lang="zh-CN" altLang="en-US" dirty="0">
                        <a:latin typeface="Consolas" panose="020B0609020204030204" pitchFamily="49" charset="0"/>
                      </a:endParaRPr>
                    </a:p>
                  </a:txBody>
                  <a:tcPr anchor="ctr"/>
                </a:tc>
                <a:tc>
                  <a:txBody>
                    <a:bodyPr/>
                    <a:lstStyle/>
                    <a:p>
                      <a:pPr algn="ctr"/>
                      <a:endParaRPr lang="zh-CN" altLang="en-US" dirty="0">
                        <a:latin typeface="Consolas" panose="020B0609020204030204" pitchFamily="49" charset="0"/>
                      </a:endParaRPr>
                    </a:p>
                  </a:txBody>
                  <a:tcPr anchor="ctr"/>
                </a:tc>
                <a:tc>
                  <a:txBody>
                    <a:bodyPr/>
                    <a:lstStyle/>
                    <a:p>
                      <a:pPr algn="ctr"/>
                      <a:r>
                        <a:rPr lang="zh-CN" altLang="en-US" dirty="0"/>
                        <a:t>结束时能自动释放资源，不用专门阻塞其它某个线程；如果我们不在乎某个线程的终止状态和返回值，就可以没有负担地分离它</a:t>
                      </a:r>
                    </a:p>
                  </a:txBody>
                  <a:tcPr anchor="ctr"/>
                </a:tc>
                <a:extLst>
                  <a:ext uri="{0D108BD9-81ED-4DB2-BD59-A6C34878D82A}">
                    <a16:rowId xmlns:a16="http://schemas.microsoft.com/office/drawing/2014/main" val="3201191449"/>
                  </a:ext>
                </a:extLst>
              </a:tr>
            </a:tbl>
          </a:graphicData>
        </a:graphic>
      </p:graphicFrame>
      <p:sp>
        <p:nvSpPr>
          <p:cNvPr id="3" name="文本框 2">
            <a:extLst>
              <a:ext uri="{FF2B5EF4-FFF2-40B4-BE49-F238E27FC236}">
                <a16:creationId xmlns:a16="http://schemas.microsoft.com/office/drawing/2014/main" id="{7955220A-DFFD-634C-9BC2-17C049C81591}"/>
              </a:ext>
            </a:extLst>
          </p:cNvPr>
          <p:cNvSpPr txBox="1"/>
          <p:nvPr/>
        </p:nvSpPr>
        <p:spPr>
          <a:xfrm>
            <a:off x="764733" y="6015790"/>
            <a:ext cx="11156196" cy="369332"/>
          </a:xfrm>
          <a:prstGeom prst="rect">
            <a:avLst/>
          </a:prstGeom>
          <a:noFill/>
        </p:spPr>
        <p:txBody>
          <a:bodyPr wrap="none" rtlCol="0">
            <a:spAutoFit/>
          </a:bodyPr>
          <a:lstStyle/>
          <a:p>
            <a:r>
              <a:rPr kumimoji="1" lang="zh-CN" altLang="en-US" b="1" dirty="0">
                <a:solidFill>
                  <a:srgbClr val="FF0000"/>
                </a:solidFill>
              </a:rPr>
              <a:t>注意：主线程无论是</a:t>
            </a:r>
            <a:r>
              <a:rPr kumimoji="1" lang="en-US" altLang="zh-CN" b="1" dirty="0">
                <a:solidFill>
                  <a:srgbClr val="FF0000"/>
                </a:solidFill>
              </a:rPr>
              <a:t>return</a:t>
            </a:r>
            <a:r>
              <a:rPr kumimoji="1" lang="zh-CN" altLang="en-US" b="1" dirty="0">
                <a:solidFill>
                  <a:srgbClr val="FF0000"/>
                </a:solidFill>
              </a:rPr>
              <a:t>还是</a:t>
            </a:r>
            <a:r>
              <a:rPr kumimoji="1" lang="en-US" altLang="zh-CN" b="1" dirty="0">
                <a:solidFill>
                  <a:srgbClr val="FF0000"/>
                </a:solidFill>
              </a:rPr>
              <a:t>exit</a:t>
            </a:r>
            <a:r>
              <a:rPr kumimoji="1" lang="zh-CN" altLang="en-US" b="1" dirty="0">
                <a:solidFill>
                  <a:srgbClr val="FF0000"/>
                </a:solidFill>
              </a:rPr>
              <a:t>，进程会立刻终止，即使</a:t>
            </a:r>
            <a:r>
              <a:rPr kumimoji="1" lang="en-US" altLang="zh-CN" b="1" dirty="0">
                <a:solidFill>
                  <a:srgbClr val="FF0000"/>
                </a:solidFill>
              </a:rPr>
              <a:t>detach</a:t>
            </a:r>
            <a:r>
              <a:rPr kumimoji="1" lang="zh-CN" altLang="en-US" b="1" dirty="0">
                <a:solidFill>
                  <a:srgbClr val="FF0000"/>
                </a:solidFill>
              </a:rPr>
              <a:t>也不行。所以主线程应该使用</a:t>
            </a:r>
            <a:r>
              <a:rPr kumimoji="1" lang="en-US" altLang="zh-CN" b="1" dirty="0" err="1">
                <a:solidFill>
                  <a:srgbClr val="FF0000"/>
                </a:solidFill>
              </a:rPr>
              <a:t>pthread_exit</a:t>
            </a:r>
            <a:r>
              <a:rPr kumimoji="1" lang="en-US" altLang="zh-CN" b="1" dirty="0">
                <a:solidFill>
                  <a:srgbClr val="FF0000"/>
                </a:solidFill>
              </a:rPr>
              <a:t>.</a:t>
            </a:r>
            <a:endParaRPr kumimoji="1" lang="zh-CN" altLang="en-US" b="1" dirty="0">
              <a:solidFill>
                <a:srgbClr val="FF0000"/>
              </a:solidFill>
            </a:endParaRPr>
          </a:p>
        </p:txBody>
      </p:sp>
    </p:spTree>
    <p:extLst>
      <p:ext uri="{BB962C8B-B14F-4D97-AF65-F5344CB8AC3E}">
        <p14:creationId xmlns:p14="http://schemas.microsoft.com/office/powerpoint/2010/main" val="3943765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3122" y="387626"/>
            <a:ext cx="4373438" cy="461665"/>
          </a:xfrm>
          <a:prstGeom prst="rect">
            <a:avLst/>
          </a:prstGeom>
          <a:noFill/>
        </p:spPr>
        <p:txBody>
          <a:bodyPr wrap="square" rtlCol="0">
            <a:spAutoFit/>
          </a:bodyPr>
          <a:lstStyle/>
          <a:p>
            <a:r>
              <a:rPr lang="en-US" altLang="zh-CN"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User-Level</a:t>
            </a:r>
            <a:r>
              <a:rPr lang="zh-CN" altLang="en-US"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 </a:t>
            </a:r>
            <a:r>
              <a:rPr lang="en-US" altLang="zh-CN"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Threads</a:t>
            </a:r>
            <a:endParaRPr lang="zh-CN" altLang="en-US" sz="2400" kern="0" spc="100" dirty="0">
              <a:solidFill>
                <a:schemeClr val="tx1">
                  <a:lumMod val="50000"/>
                  <a:lumOff val="50000"/>
                </a:schemeClr>
              </a:solidFill>
              <a:latin typeface="Arial Rounded MT Bold" panose="020F0704030504030204" pitchFamily="34" charset="0"/>
              <a:ea typeface="微软雅黑" panose="020B0503020204020204" pitchFamily="34" charset="-122"/>
            </a:endParaRPr>
          </a:p>
        </p:txBody>
      </p:sp>
      <p:sp>
        <p:nvSpPr>
          <p:cNvPr id="9" name="文本框 8">
            <a:extLst>
              <a:ext uri="{FF2B5EF4-FFF2-40B4-BE49-F238E27FC236}">
                <a16:creationId xmlns:a16="http://schemas.microsoft.com/office/drawing/2014/main" id="{E0F7C611-BF12-43ED-A4D7-1B5F7A537CB1}"/>
              </a:ext>
            </a:extLst>
          </p:cNvPr>
          <p:cNvSpPr txBox="1"/>
          <p:nvPr/>
        </p:nvSpPr>
        <p:spPr>
          <a:xfrm>
            <a:off x="1123122" y="1273827"/>
            <a:ext cx="10063038" cy="224305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线程切换时仍然需要</a:t>
            </a: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Kernel</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管理，</a:t>
            </a: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user</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 </a:t>
            </a: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mode</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和</a:t>
            </a: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kernel</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 </a:t>
            </a: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mode</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的切换很慢</a:t>
            </a: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a:p>
            <a:pPr marL="342900" indent="-342900">
              <a:lnSpc>
                <a:spcPct val="150000"/>
              </a:lnSpc>
              <a:buFont typeface="Arial" panose="020B0604020202020204" pitchFamily="34" charset="0"/>
              <a:buChar char="•"/>
            </a:pP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 在用户级模拟线层</a:t>
            </a:r>
            <a:endParaRPr lang="en-US" altLang="zh-CN" sz="2400">
              <a:solidFill>
                <a:schemeClr val="tx1">
                  <a:lumMod val="50000"/>
                  <a:lumOff val="50000"/>
                </a:schemeClr>
              </a:solidFill>
              <a:latin typeface="Consolas" panose="020B0609020204030204" pitchFamily="49" charset="0"/>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2288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3122" y="387626"/>
            <a:ext cx="4373438" cy="461665"/>
          </a:xfrm>
          <a:prstGeom prst="rect">
            <a:avLst/>
          </a:prstGeom>
          <a:noFill/>
        </p:spPr>
        <p:txBody>
          <a:bodyPr wrap="square" rtlCol="0">
            <a:spAutoFit/>
          </a:bodyPr>
          <a:lstStyle/>
          <a:p>
            <a:r>
              <a:rPr lang="en-US" altLang="zh-CN"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Why Synchronization?</a:t>
            </a:r>
          </a:p>
        </p:txBody>
      </p:sp>
      <p:sp>
        <p:nvSpPr>
          <p:cNvPr id="9" name="文本框 8">
            <a:extLst>
              <a:ext uri="{FF2B5EF4-FFF2-40B4-BE49-F238E27FC236}">
                <a16:creationId xmlns:a16="http://schemas.microsoft.com/office/drawing/2014/main" id="{E0F7C611-BF12-43ED-A4D7-1B5F7A537CB1}"/>
              </a:ext>
            </a:extLst>
          </p:cNvPr>
          <p:cNvSpPr txBox="1"/>
          <p:nvPr/>
        </p:nvSpPr>
        <p:spPr>
          <a:xfrm>
            <a:off x="1123122" y="1273827"/>
            <a:ext cx="10063038" cy="113505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虽然每个线程都有自己独立的栈，但是整个地址空间都被它们共享，其他线程栈内的变量也可以因为传递指针的形式访问</a:t>
            </a:r>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4B580D5-FCEC-4A22-8FD9-8A039FF72726}"/>
              </a:ext>
            </a:extLst>
          </p:cNvPr>
          <p:cNvPicPr>
            <a:picLocks noChangeAspect="1"/>
          </p:cNvPicPr>
          <p:nvPr/>
        </p:nvPicPr>
        <p:blipFill>
          <a:blip r:embed="rId3"/>
          <a:stretch>
            <a:fillRect/>
          </a:stretch>
        </p:blipFill>
        <p:spPr>
          <a:xfrm>
            <a:off x="1371600" y="2640585"/>
            <a:ext cx="9448800" cy="3617069"/>
          </a:xfrm>
          <a:prstGeom prst="rect">
            <a:avLst/>
          </a:prstGeom>
        </p:spPr>
      </p:pic>
    </p:spTree>
    <p:extLst>
      <p:ext uri="{BB962C8B-B14F-4D97-AF65-F5344CB8AC3E}">
        <p14:creationId xmlns:p14="http://schemas.microsoft.com/office/powerpoint/2010/main" val="43589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3122" y="387626"/>
            <a:ext cx="4373438" cy="461665"/>
          </a:xfrm>
          <a:prstGeom prst="rect">
            <a:avLst/>
          </a:prstGeom>
          <a:noFill/>
        </p:spPr>
        <p:txBody>
          <a:bodyPr wrap="square" rtlCol="0">
            <a:spAutoFit/>
          </a:bodyPr>
          <a:lstStyle/>
          <a:p>
            <a:r>
              <a:rPr lang="en-US" altLang="zh-CN"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Why Synchronization?</a:t>
            </a:r>
          </a:p>
        </p:txBody>
      </p:sp>
      <p:sp>
        <p:nvSpPr>
          <p:cNvPr id="9" name="文本框 8">
            <a:extLst>
              <a:ext uri="{FF2B5EF4-FFF2-40B4-BE49-F238E27FC236}">
                <a16:creationId xmlns:a16="http://schemas.microsoft.com/office/drawing/2014/main" id="{E0F7C611-BF12-43ED-A4D7-1B5F7A537CB1}"/>
              </a:ext>
            </a:extLst>
          </p:cNvPr>
          <p:cNvSpPr txBox="1"/>
          <p:nvPr/>
        </p:nvSpPr>
        <p:spPr>
          <a:xfrm>
            <a:off x="1123122" y="1273827"/>
            <a:ext cx="10063038" cy="16890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竞争频繁存在的另一个原因是因为绝大多数的操作都不是原子性的</a:t>
            </a:r>
            <a:r>
              <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rPr>
              <a:t>(atomic)</a:t>
            </a:r>
          </a:p>
          <a:p>
            <a:pPr marL="342900" indent="-342900">
              <a:lnSpc>
                <a:spcPct val="150000"/>
              </a:lnSpc>
              <a:buFont typeface="Arial" panose="020B0604020202020204" pitchFamily="34" charset="0"/>
              <a:buChar char="•"/>
            </a:pP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x++;   -&gt;  mov(load), add(use), mov(store)</a:t>
            </a:r>
          </a:p>
        </p:txBody>
      </p:sp>
      <p:pic>
        <p:nvPicPr>
          <p:cNvPr id="4" name="图片 3">
            <a:extLst>
              <a:ext uri="{FF2B5EF4-FFF2-40B4-BE49-F238E27FC236}">
                <a16:creationId xmlns:a16="http://schemas.microsoft.com/office/drawing/2014/main" id="{70EB7F8B-AA38-418B-A01F-A0EFB744CBFF}"/>
              </a:ext>
            </a:extLst>
          </p:cNvPr>
          <p:cNvPicPr>
            <a:picLocks noChangeAspect="1"/>
          </p:cNvPicPr>
          <p:nvPr/>
        </p:nvPicPr>
        <p:blipFill>
          <a:blip r:embed="rId3"/>
          <a:stretch>
            <a:fillRect/>
          </a:stretch>
        </p:blipFill>
        <p:spPr>
          <a:xfrm>
            <a:off x="2667000" y="3220202"/>
            <a:ext cx="6858000" cy="3342218"/>
          </a:xfrm>
          <a:prstGeom prst="rect">
            <a:avLst/>
          </a:prstGeom>
        </p:spPr>
      </p:pic>
    </p:spTree>
    <p:extLst>
      <p:ext uri="{BB962C8B-B14F-4D97-AF65-F5344CB8AC3E}">
        <p14:creationId xmlns:p14="http://schemas.microsoft.com/office/powerpoint/2010/main" val="242276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3122" y="387626"/>
            <a:ext cx="4373438" cy="461665"/>
          </a:xfrm>
          <a:prstGeom prst="rect">
            <a:avLst/>
          </a:prstGeom>
          <a:noFill/>
        </p:spPr>
        <p:txBody>
          <a:bodyPr wrap="square" rtlCol="0">
            <a:spAutoFit/>
          </a:bodyPr>
          <a:lstStyle/>
          <a:p>
            <a:r>
              <a:rPr lang="en-US" altLang="zh-CN" sz="2400" kern="0" spc="100" dirty="0">
                <a:solidFill>
                  <a:schemeClr val="tx1">
                    <a:lumMod val="50000"/>
                    <a:lumOff val="50000"/>
                  </a:schemeClr>
                </a:solidFill>
                <a:latin typeface="Arial Rounded MT Bold" panose="020F0704030504030204" pitchFamily="34" charset="0"/>
                <a:ea typeface="微软雅黑" panose="020B0503020204020204" pitchFamily="34" charset="-122"/>
              </a:rPr>
              <a:t>Semaphores</a:t>
            </a:r>
          </a:p>
        </p:txBody>
      </p:sp>
      <p:sp>
        <p:nvSpPr>
          <p:cNvPr id="9" name="文本框 8">
            <a:extLst>
              <a:ext uri="{FF2B5EF4-FFF2-40B4-BE49-F238E27FC236}">
                <a16:creationId xmlns:a16="http://schemas.microsoft.com/office/drawing/2014/main" id="{E0F7C611-BF12-43ED-A4D7-1B5F7A537CB1}"/>
              </a:ext>
            </a:extLst>
          </p:cNvPr>
          <p:cNvSpPr txBox="1"/>
          <p:nvPr/>
        </p:nvSpPr>
        <p:spPr>
          <a:xfrm>
            <a:off x="1123122" y="1273827"/>
            <a:ext cx="10063038" cy="280301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P(&amp;s) while(s == 0) {wait() }s--; </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等待直到我可以运行</a:t>
            </a: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a:p>
            <a:pPr marL="342900" indent="-342900">
              <a:lnSpc>
                <a:spcPct val="150000"/>
              </a:lnSpc>
              <a:buFont typeface="Arial" panose="020B0604020202020204" pitchFamily="34" charset="0"/>
              <a:buChar char="•"/>
            </a:pP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V(&amp;s) s++; </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我好了</a:t>
            </a: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a:p>
            <a:pPr marL="342900" indent="-342900">
              <a:lnSpc>
                <a:spcPct val="150000"/>
              </a:lnSpc>
              <a:buFont typeface="Arial" panose="020B0604020202020204" pitchFamily="34" charset="0"/>
              <a:buChar char="•"/>
            </a:pPr>
            <a:r>
              <a:rPr lang="en-US" altLang="zh-CN" sz="2400" dirty="0">
                <a:solidFill>
                  <a:schemeClr val="tx1">
                    <a:lumMod val="50000"/>
                    <a:lumOff val="50000"/>
                  </a:schemeClr>
                </a:solidFill>
                <a:latin typeface="Consolas" panose="020B0609020204030204" pitchFamily="49" charset="0"/>
                <a:ea typeface="微软雅黑" panose="020B0503020204020204" pitchFamily="34" charset="-122"/>
              </a:rPr>
              <a:t>P,V</a:t>
            </a: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都是原子操作</a:t>
            </a: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schemeClr val="tx1">
                    <a:lumMod val="50000"/>
                    <a:lumOff val="50000"/>
                  </a:schemeClr>
                </a:solidFill>
                <a:latin typeface="Consolas" panose="020B0609020204030204" pitchFamily="49" charset="0"/>
                <a:ea typeface="微软雅黑" panose="020B0503020204020204" pitchFamily="34" charset="-122"/>
              </a:rPr>
              <a:t>同步不是廉价的操作，但是在并发编程中是不可缺少的一部分。</a:t>
            </a: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400" dirty="0">
              <a:solidFill>
                <a:schemeClr val="tx1">
                  <a:lumMod val="50000"/>
                  <a:lumOff val="50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89950667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2091</TotalTime>
  <Words>1759</Words>
  <Application>Microsoft Macintosh PowerPoint</Application>
  <PresentationFormat>宽屏</PresentationFormat>
  <Paragraphs>199</Paragraphs>
  <Slides>20</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华文楷体</vt:lpstr>
      <vt:lpstr>微软雅黑</vt:lpstr>
      <vt:lpstr>Arial</vt:lpstr>
      <vt:lpstr>Arial Rounded MT Bold</vt:lpstr>
      <vt:lpstr>Calibri</vt:lpstr>
      <vt:lpstr>Calibri Light</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Ce Zheng</dc:creator>
  <cp:lastModifiedBy>thwfhk@163.com</cp:lastModifiedBy>
  <cp:revision>167</cp:revision>
  <dcterms:created xsi:type="dcterms:W3CDTF">2018-05-03T05:29:32Z</dcterms:created>
  <dcterms:modified xsi:type="dcterms:W3CDTF">2020-12-31T11:34:42Z</dcterms:modified>
</cp:coreProperties>
</file>