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C6093-37D3-4ACA-A311-3C3C4B59D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Sync Advanced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71708-2B41-4076-93CD-DE2C3E280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彭伟桀</a:t>
            </a:r>
          </a:p>
        </p:txBody>
      </p:sp>
    </p:spTree>
    <p:extLst>
      <p:ext uri="{BB962C8B-B14F-4D97-AF65-F5344CB8AC3E}">
        <p14:creationId xmlns:p14="http://schemas.microsoft.com/office/powerpoint/2010/main" val="47897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7998D-9B07-48AF-BC25-D7041A7B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3AF406-06A6-4FE0-9737-42868661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664652"/>
            <a:ext cx="4237087" cy="32845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B8B97B-8D27-4F9C-86FD-F6824A83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21" y="1664652"/>
            <a:ext cx="5707875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C6A9-F86C-45F3-9A44-4F569E1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7F041E-D90E-4262-A664-72BA6D04D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816" y="1074140"/>
            <a:ext cx="3533861" cy="47097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2D30F2-449A-4DEC-BE80-32B97C9E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8" y="346443"/>
            <a:ext cx="4214225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DF89B-A72A-49E7-9364-736591E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其他并发问题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88C8-8CB8-487D-8C12-EC2EC040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竞争</a:t>
            </a:r>
            <a:endParaRPr lang="en-US" altLang="zh-CN" dirty="0"/>
          </a:p>
          <a:p>
            <a:r>
              <a:rPr lang="zh-CN" altLang="en-US" dirty="0"/>
              <a:t>死锁</a:t>
            </a:r>
            <a:endParaRPr lang="en-US" altLang="zh-CN" dirty="0"/>
          </a:p>
          <a:p>
            <a:r>
              <a:rPr lang="zh-CN" altLang="en-US" dirty="0"/>
              <a:t>线程安全</a:t>
            </a:r>
            <a:endParaRPr lang="en-US" altLang="zh-CN" dirty="0"/>
          </a:p>
          <a:p>
            <a:r>
              <a:rPr lang="zh-CN" altLang="en-US" dirty="0"/>
              <a:t>信号处理相关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31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062B-60EE-4397-8AC7-39866775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2A851-86ED-4AA1-8F2D-44D692BE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程序的正确性依赖于线程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线程</a:t>
            </a:r>
            <a:r>
              <a:rPr lang="en-US" altLang="zh-CN" dirty="0"/>
              <a:t>B</a:t>
            </a:r>
            <a:r>
              <a:rPr lang="zh-CN" altLang="en-US" dirty="0"/>
              <a:t>到达</a:t>
            </a:r>
            <a:r>
              <a:rPr lang="en-US" altLang="zh-CN" dirty="0"/>
              <a:t>y】</a:t>
            </a:r>
            <a:r>
              <a:rPr lang="zh-CN" altLang="en-US" dirty="0"/>
              <a:t>前到达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就，程序在某种特定执行轨迹下是正确的，但是多线程程序必须要保证每条执行轨迹都正确</a:t>
            </a:r>
            <a:endParaRPr lang="en-US" altLang="zh-CN" dirty="0"/>
          </a:p>
          <a:p>
            <a:r>
              <a:rPr lang="zh-CN" altLang="en-US" dirty="0"/>
              <a:t>数据竞争：两个线程想同时使用同一资源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不要共享状态，用</a:t>
            </a:r>
            <a:r>
              <a:rPr lang="en-US" altLang="zh-CN" dirty="0"/>
              <a:t>malloc</a:t>
            </a:r>
            <a:r>
              <a:rPr lang="zh-CN" altLang="en-US" dirty="0"/>
              <a:t>创建一份单独的拷贝</a:t>
            </a:r>
            <a:endParaRPr lang="en-US" altLang="zh-CN" dirty="0"/>
          </a:p>
          <a:p>
            <a:pPr lvl="1"/>
            <a:r>
              <a:rPr lang="zh-CN" altLang="en-US" dirty="0"/>
              <a:t>用同步方法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2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B8F92-B087-4D6B-BA74-92166739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9A081-B57B-475D-8EF4-04D6B610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进程在等待一个永远无法为真的条件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zh-CN" altLang="en-US" dirty="0"/>
              <a:t>线程</a:t>
            </a:r>
            <a:r>
              <a:rPr lang="en-US" altLang="zh-CN" dirty="0"/>
              <a:t>0 </a:t>
            </a:r>
            <a:r>
              <a:rPr lang="zh-CN" altLang="en-US" dirty="0"/>
              <a:t>锁了锁 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，请求锁 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</a:p>
          <a:p>
            <a:pPr lvl="1"/>
            <a:r>
              <a:rPr lang="zh-CN" altLang="en-US" dirty="0"/>
              <a:t>线程</a:t>
            </a:r>
            <a:r>
              <a:rPr lang="en-US" altLang="zh-CN" dirty="0"/>
              <a:t>1 </a:t>
            </a:r>
            <a:r>
              <a:rPr lang="zh-CN" altLang="en-US" dirty="0"/>
              <a:t>锁了锁</a:t>
            </a:r>
            <a:r>
              <a:rPr lang="en-US" altLang="zh-CN" dirty="0"/>
              <a:t> s</a:t>
            </a:r>
            <a:r>
              <a:rPr lang="en-US" altLang="zh-CN" baseline="-25000" dirty="0"/>
              <a:t>1</a:t>
            </a:r>
            <a:r>
              <a:rPr lang="zh-CN" altLang="en-US" dirty="0"/>
              <a:t>，请求锁 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</a:p>
          <a:p>
            <a:pPr lvl="1"/>
            <a:endParaRPr lang="en-US" altLang="zh-CN" baseline="-25000" dirty="0"/>
          </a:p>
          <a:p>
            <a:r>
              <a:rPr lang="zh-CN" altLang="en-US" dirty="0"/>
              <a:t>互斥锁死锁：</a:t>
            </a:r>
            <a:endParaRPr lang="en-US" altLang="zh-CN" dirty="0"/>
          </a:p>
          <a:p>
            <a:pPr lvl="1"/>
            <a:r>
              <a:rPr lang="zh-CN" altLang="en-US" dirty="0"/>
              <a:t>两个线程以不同的顺序请求锁</a:t>
            </a:r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pPr lvl="1"/>
            <a:r>
              <a:rPr lang="zh-CN" altLang="en-US" dirty="0"/>
              <a:t>以相同的顺序请求锁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CA20F0-092A-4348-81C0-6FBB2A76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97" y="609600"/>
            <a:ext cx="5662151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5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F46D-69C8-41FA-A5BE-D2505157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EFF6-5B29-4BFC-A14F-D9B68C50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线程不安全函数类及解决方案</a:t>
            </a:r>
            <a:endParaRPr lang="en-US" altLang="zh-CN" dirty="0"/>
          </a:p>
          <a:p>
            <a:pPr lvl="1"/>
            <a:r>
              <a:rPr lang="zh-CN" altLang="en-US" dirty="0"/>
              <a:t>不保护共享变量的函数：加锁</a:t>
            </a:r>
            <a:endParaRPr lang="en-US" altLang="zh-CN" dirty="0"/>
          </a:p>
          <a:p>
            <a:pPr lvl="1"/>
            <a:r>
              <a:rPr lang="zh-CN" altLang="en-US" dirty="0"/>
              <a:t>保持跨越多个调用的状态的函数（伪随机数生成器）：每个线程保存自己的状态</a:t>
            </a:r>
            <a:endParaRPr lang="en-US" altLang="zh-CN" dirty="0"/>
          </a:p>
          <a:p>
            <a:pPr lvl="1"/>
            <a:r>
              <a:rPr lang="zh-CN" altLang="en-US" dirty="0"/>
              <a:t>返回指向静态变量指针的函数：重写函数将结果存到调用者传入的地址里去 </a:t>
            </a:r>
            <a:r>
              <a:rPr lang="en-US" altLang="zh-CN" dirty="0"/>
              <a:t>or </a:t>
            </a:r>
            <a:r>
              <a:rPr lang="zh-CN" altLang="en-US" dirty="0"/>
              <a:t>包装函数加锁复制</a:t>
            </a:r>
            <a:endParaRPr lang="en-US" altLang="zh-CN" dirty="0"/>
          </a:p>
          <a:p>
            <a:pPr lvl="1"/>
            <a:r>
              <a:rPr lang="zh-CN" altLang="en-US" dirty="0"/>
              <a:t>调用线程不安全函数的函数</a:t>
            </a:r>
            <a:r>
              <a:rPr lang="zh-CN" altLang="en-US" strike="sngStrike" dirty="0"/>
              <a:t>（套娃）</a:t>
            </a:r>
            <a:r>
              <a:rPr lang="zh-CN" altLang="en-US" dirty="0"/>
              <a:t>：</a:t>
            </a:r>
            <a:r>
              <a:rPr lang="zh-CN" altLang="en-US" strike="sngStrike" dirty="0"/>
              <a:t>禁止套娃</a:t>
            </a:r>
            <a:endParaRPr lang="en-US" altLang="zh-CN" strike="sngStrike" dirty="0"/>
          </a:p>
          <a:p>
            <a:r>
              <a:rPr lang="zh-CN" altLang="en-US" dirty="0"/>
              <a:t>可重入函数</a:t>
            </a:r>
            <a:endParaRPr lang="en-US" altLang="zh-CN" dirty="0"/>
          </a:p>
          <a:p>
            <a:pPr lvl="1"/>
            <a:r>
              <a:rPr lang="zh-CN" altLang="en-US" dirty="0"/>
              <a:t>多线程调用时不会访问任何共享变量的函数</a:t>
            </a:r>
            <a:endParaRPr lang="en-US" altLang="zh-CN" dirty="0"/>
          </a:p>
          <a:p>
            <a:pPr lvl="1"/>
            <a:r>
              <a:rPr lang="zh-CN" altLang="en-US" dirty="0"/>
              <a:t>可重入函数是线程安全的，而且不需要同步</a:t>
            </a:r>
            <a:endParaRPr lang="en-US" altLang="zh-CN" dirty="0"/>
          </a:p>
          <a:p>
            <a:pPr lvl="1"/>
            <a:r>
              <a:rPr lang="zh-CN" altLang="en-US" dirty="0"/>
              <a:t>要使第二类线程不安全函数变得线程安全，必须把它变成可重入的（加锁无用）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4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F133A-7E8F-4993-9069-7BBE53C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线程安全的库函数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26384-E122-4D35-A234-9DB34DCD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C</a:t>
            </a:r>
            <a:r>
              <a:rPr lang="zh-CN" altLang="en-US" dirty="0"/>
              <a:t>库里的函数都是线程安全的</a:t>
            </a:r>
            <a:endParaRPr lang="en-US" altLang="zh-CN" dirty="0"/>
          </a:p>
          <a:p>
            <a:r>
              <a:rPr lang="en-US" altLang="zh-CN" dirty="0"/>
              <a:t>Unix </a:t>
            </a:r>
            <a:r>
              <a:rPr lang="zh-CN" altLang="en-US" dirty="0"/>
              <a:t>系统调用多数是线程安全的，除了：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类：</a:t>
            </a:r>
            <a:r>
              <a:rPr lang="en-US" altLang="zh-CN" dirty="0" err="1"/>
              <a:t>asctime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gethostbyaddr</a:t>
            </a:r>
            <a:r>
              <a:rPr lang="en-US" altLang="zh-CN" dirty="0"/>
              <a:t>, </a:t>
            </a:r>
            <a:r>
              <a:rPr lang="en-US" altLang="zh-CN" dirty="0" err="1"/>
              <a:t>gethostbyname</a:t>
            </a:r>
            <a:r>
              <a:rPr lang="en-US" altLang="zh-CN" dirty="0"/>
              <a:t>, </a:t>
            </a:r>
            <a:r>
              <a:rPr lang="en-US" altLang="zh-CN" dirty="0" err="1"/>
              <a:t>inet_ntoa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localtime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类：</a:t>
            </a:r>
            <a:r>
              <a:rPr lang="en-US" altLang="zh-CN" dirty="0"/>
              <a:t>rand</a:t>
            </a:r>
          </a:p>
          <a:p>
            <a:pPr lvl="1"/>
            <a:r>
              <a:rPr lang="zh-CN" altLang="en-US" dirty="0"/>
              <a:t>解决方案：调用他们的可重入版本，函数名后面加 </a:t>
            </a:r>
            <a:r>
              <a:rPr lang="en-US" altLang="zh-CN" dirty="0"/>
              <a:t>_r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12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61B8-6E9F-4DDA-8807-FDCD3D40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信号处理相关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BBDE9-F67F-45D8-8225-8180F082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许多库函数使用</a:t>
            </a:r>
            <a:r>
              <a:rPr lang="en-US" altLang="zh-CN" dirty="0"/>
              <a:t>lock-and-copy</a:t>
            </a:r>
            <a:r>
              <a:rPr lang="zh-CN" altLang="en-US" dirty="0"/>
              <a:t>来保证线程安全</a:t>
            </a:r>
            <a:endParaRPr lang="en-US" altLang="zh-CN" dirty="0"/>
          </a:p>
          <a:p>
            <a:pPr lvl="1"/>
            <a:r>
              <a:rPr lang="en-US" altLang="zh-CN" dirty="0" err="1"/>
              <a:t>fprintf</a:t>
            </a:r>
            <a:r>
              <a:rPr lang="zh-CN" altLang="en-US" dirty="0"/>
              <a:t>，</a:t>
            </a:r>
            <a:r>
              <a:rPr lang="en-US" altLang="zh-CN" dirty="0" err="1"/>
              <a:t>printf</a:t>
            </a:r>
            <a:r>
              <a:rPr lang="zh-CN" altLang="en-US" dirty="0"/>
              <a:t>，</a:t>
            </a:r>
            <a:r>
              <a:rPr lang="en-US" altLang="zh-CN" dirty="0"/>
              <a:t>puts</a:t>
            </a:r>
            <a:r>
              <a:rPr lang="zh-CN" altLang="en-US" dirty="0"/>
              <a:t>，</a:t>
            </a:r>
            <a:r>
              <a:rPr lang="en-US" altLang="zh-CN" dirty="0"/>
              <a:t>malloc</a:t>
            </a:r>
            <a:r>
              <a:rPr lang="zh-CN" altLang="en-US" dirty="0"/>
              <a:t>，</a:t>
            </a:r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zh-CN" altLang="en-US" dirty="0"/>
              <a:t>在信号处理函数里调用库函数，可能造成死锁：</a:t>
            </a:r>
            <a:endParaRPr lang="en-US" altLang="zh-CN" dirty="0"/>
          </a:p>
          <a:p>
            <a:pPr lvl="1"/>
            <a:r>
              <a:rPr lang="zh-CN" altLang="en-US" dirty="0"/>
              <a:t>线程调用库函数，获取了锁</a:t>
            </a:r>
            <a:endParaRPr lang="en-US" altLang="zh-CN" dirty="0"/>
          </a:p>
          <a:p>
            <a:pPr lvl="1"/>
            <a:r>
              <a:rPr lang="zh-CN" altLang="en-US" dirty="0"/>
              <a:t>收到信号，调用信号处理函数</a:t>
            </a:r>
            <a:endParaRPr lang="en-US" altLang="zh-CN" dirty="0"/>
          </a:p>
          <a:p>
            <a:pPr lvl="1"/>
            <a:r>
              <a:rPr lang="zh-CN" altLang="en-US" dirty="0"/>
              <a:t>信号处理函数内再次调用相关库函数，请求锁</a:t>
            </a:r>
            <a:endParaRPr lang="en-US" altLang="zh-CN" dirty="0"/>
          </a:p>
          <a:p>
            <a:pPr lvl="1"/>
            <a:r>
              <a:rPr lang="zh-CN" altLang="en-US" dirty="0"/>
              <a:t>死锁！</a:t>
            </a:r>
            <a:endParaRPr lang="en-US" altLang="zh-CN" dirty="0"/>
          </a:p>
          <a:p>
            <a:r>
              <a:rPr lang="zh-CN" altLang="en-US" dirty="0"/>
              <a:t>所以在信号处理函数里不要调用加锁的函数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6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E46AC6-5CFC-4628-BFF5-CBE19B7F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altLang="zh-CN" dirty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A03A-2AA1-422F-B775-748F8B45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BD1ED-E2F0-4B73-AF98-2030129C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读者线程只有读取</a:t>
            </a:r>
            <a:endParaRPr lang="en-US" altLang="zh-CN" dirty="0"/>
          </a:p>
          <a:p>
            <a:r>
              <a:rPr lang="zh-CN" altLang="en-US" dirty="0"/>
              <a:t>写者线程可以读写</a:t>
            </a:r>
            <a:endParaRPr lang="en-US" altLang="zh-CN" dirty="0"/>
          </a:p>
          <a:p>
            <a:r>
              <a:rPr lang="zh-CN" altLang="en-US" dirty="0"/>
              <a:t>写者线程必须独占资源</a:t>
            </a:r>
            <a:endParaRPr lang="en-US" altLang="zh-CN" dirty="0"/>
          </a:p>
          <a:p>
            <a:r>
              <a:rPr lang="zh-CN" altLang="en-US" dirty="0"/>
              <a:t>多个读者线程可以同时读取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例子：订票系统，多线程缓存代理</a:t>
            </a:r>
          </a:p>
        </p:txBody>
      </p:sp>
    </p:spTree>
    <p:extLst>
      <p:ext uri="{BB962C8B-B14F-4D97-AF65-F5344CB8AC3E}">
        <p14:creationId xmlns:p14="http://schemas.microsoft.com/office/powerpoint/2010/main" val="33484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78D70-3AD4-4541-9828-072F59BB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6AD2D-8B0C-4A75-A507-CDFD5B84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读者优先</a:t>
            </a:r>
            <a:endParaRPr lang="en-US" altLang="zh-CN" dirty="0"/>
          </a:p>
          <a:p>
            <a:r>
              <a:rPr lang="zh-CN" altLang="en-US" dirty="0"/>
              <a:t>写者优先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个人意见，实际上我们是根据解法来定义的问题</a:t>
            </a:r>
          </a:p>
        </p:txBody>
      </p:sp>
    </p:spTree>
    <p:extLst>
      <p:ext uri="{BB962C8B-B14F-4D97-AF65-F5344CB8AC3E}">
        <p14:creationId xmlns:p14="http://schemas.microsoft.com/office/powerpoint/2010/main" val="245411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5801-7440-4854-88A3-80452EBE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第一类读者</a:t>
            </a:r>
            <a:r>
              <a:rPr lang="en-US" altLang="zh-CN" dirty="0"/>
              <a:t>-</a:t>
            </a:r>
            <a:r>
              <a:rPr lang="zh-CN" altLang="en-US" dirty="0"/>
              <a:t>写者问题（读者优先）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90A18-B967-479A-9878-EA6FF1D0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/>
          <a:lstStyle/>
          <a:p>
            <a:r>
              <a:rPr lang="zh-CN" altLang="en-US" dirty="0"/>
              <a:t>实际上是很自然的想法</a:t>
            </a:r>
            <a:endParaRPr lang="en-US" altLang="zh-CN" dirty="0"/>
          </a:p>
          <a:p>
            <a:r>
              <a:rPr lang="zh-CN" altLang="en-US" dirty="0"/>
              <a:t>同一时间访问资源的，要么是一个写者，要么是多个读者 </a:t>
            </a:r>
            <a:r>
              <a:rPr lang="en-US" altLang="zh-CN" dirty="0"/>
              <a:t>=&gt; </a:t>
            </a:r>
            <a:r>
              <a:rPr lang="zh-CN" altLang="en-US" dirty="0"/>
              <a:t>互斥关系 </a:t>
            </a:r>
            <a:r>
              <a:rPr lang="en-US" altLang="zh-CN" dirty="0"/>
              <a:t>mutex</a:t>
            </a:r>
          </a:p>
          <a:p>
            <a:r>
              <a:rPr lang="zh-CN" altLang="en-US" dirty="0"/>
              <a:t>多个读者只会请求一次 </a:t>
            </a:r>
            <a:r>
              <a:rPr lang="en-US" altLang="zh-CN" dirty="0"/>
              <a:t>mutex</a:t>
            </a:r>
            <a:r>
              <a:rPr lang="zh-CN" altLang="en-US" dirty="0"/>
              <a:t>，需要维护 “多个读者”这一状态，用 </a:t>
            </a:r>
            <a:r>
              <a:rPr lang="en-US" altLang="zh-CN" dirty="0" err="1"/>
              <a:t>cnt</a:t>
            </a:r>
            <a:r>
              <a:rPr lang="en-US" altLang="zh-CN" dirty="0"/>
              <a:t> + </a:t>
            </a:r>
            <a:r>
              <a:rPr lang="zh-CN" altLang="en-US" dirty="0"/>
              <a:t>配套互斥锁 </a:t>
            </a:r>
            <a:r>
              <a:rPr lang="en-US" altLang="zh-CN" dirty="0" err="1"/>
              <a:t>rlock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事实上并不是完全的读者优先</a:t>
            </a:r>
            <a:endParaRPr lang="en-US" altLang="zh-CN" dirty="0"/>
          </a:p>
          <a:p>
            <a:r>
              <a:rPr lang="zh-CN" altLang="en-US" dirty="0"/>
              <a:t>如果当前是读者在读，那新来的读者比写者优先</a:t>
            </a:r>
            <a:endParaRPr lang="en-US" altLang="zh-CN" dirty="0"/>
          </a:p>
          <a:p>
            <a:r>
              <a:rPr lang="zh-CN" altLang="en-US" dirty="0"/>
              <a:t>当前是写者在写，那新来的读者和写者公平竞争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616E8F-D8B9-48C5-AA4A-27AAED63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52" y="1843698"/>
            <a:ext cx="2156647" cy="2080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CBC217-0514-4C7D-B8AE-C603136E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99" y="1843698"/>
            <a:ext cx="3154953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5801-7440-4854-88A3-80452EBE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第一类读者</a:t>
            </a:r>
            <a:r>
              <a:rPr lang="en-US" altLang="zh-CN" dirty="0"/>
              <a:t>-</a:t>
            </a:r>
            <a:r>
              <a:rPr lang="zh-CN" altLang="en-US" dirty="0"/>
              <a:t>写者问题（读者优先）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90A18-B967-479A-9878-EA6FF1D0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/>
          <a:lstStyle/>
          <a:p>
            <a:r>
              <a:rPr lang="zh-CN" altLang="en-US" dirty="0"/>
              <a:t>读者优先的解法会带来问题</a:t>
            </a:r>
            <a:endParaRPr lang="en-US" altLang="zh-CN" dirty="0"/>
          </a:p>
          <a:p>
            <a:r>
              <a:rPr lang="zh-CN" altLang="en-US" dirty="0"/>
              <a:t>写者线程饿死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需要解决方案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616E8F-D8B9-48C5-AA4A-27AAED63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52" y="1843698"/>
            <a:ext cx="2156647" cy="2080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CBC217-0514-4C7D-B8AE-C603136E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99" y="1843698"/>
            <a:ext cx="3154953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56B3-61AD-463E-9CC6-75DDFD5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第二类读者</a:t>
            </a:r>
            <a:r>
              <a:rPr lang="en-US" altLang="zh-CN" dirty="0"/>
              <a:t>-</a:t>
            </a:r>
            <a:r>
              <a:rPr lang="zh-CN" altLang="en-US" dirty="0"/>
              <a:t>写者问题（写者优先）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E939F-2B8A-4195-88B0-0F0009CA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27770" cy="3649133"/>
          </a:xfrm>
        </p:spPr>
        <p:txBody>
          <a:bodyPr/>
          <a:lstStyle/>
          <a:p>
            <a:r>
              <a:rPr lang="zh-CN" altLang="en-US" dirty="0"/>
              <a:t>考虑加一个互斥锁 </a:t>
            </a:r>
            <a:r>
              <a:rPr lang="en-US" altLang="zh-CN" dirty="0"/>
              <a:t>try</a:t>
            </a:r>
          </a:p>
          <a:p>
            <a:r>
              <a:rPr lang="zh-CN" altLang="en-US" dirty="0"/>
              <a:t>读者线程会先尝试获取 </a:t>
            </a:r>
            <a:r>
              <a:rPr lang="en-US" altLang="zh-CN" dirty="0"/>
              <a:t>try </a:t>
            </a:r>
            <a:r>
              <a:rPr lang="zh-CN" altLang="en-US" dirty="0"/>
              <a:t>这个锁</a:t>
            </a:r>
            <a:endParaRPr lang="en-US" altLang="zh-CN" dirty="0"/>
          </a:p>
          <a:p>
            <a:r>
              <a:rPr lang="zh-CN" altLang="en-US" dirty="0"/>
              <a:t>只要等待中的写者线程获取了 </a:t>
            </a:r>
            <a:r>
              <a:rPr lang="en-US" altLang="zh-CN" dirty="0"/>
              <a:t>try </a:t>
            </a:r>
            <a:r>
              <a:rPr lang="zh-CN" altLang="en-US" dirty="0"/>
              <a:t>这个锁，那后续的读者线程就无法在写者之前抢占资源</a:t>
            </a:r>
            <a:endParaRPr lang="en-US" altLang="zh-CN" dirty="0"/>
          </a:p>
          <a:p>
            <a:r>
              <a:rPr lang="zh-CN" altLang="en-US" dirty="0"/>
              <a:t>这样就防止了写者被饿死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多个写者线程只须获取一次 </a:t>
            </a:r>
            <a:r>
              <a:rPr lang="en-US" altLang="zh-CN" dirty="0"/>
              <a:t>try </a:t>
            </a:r>
            <a:r>
              <a:rPr lang="zh-CN" altLang="en-US" dirty="0"/>
              <a:t>锁</a:t>
            </a:r>
            <a:endParaRPr lang="en-US" altLang="zh-CN" dirty="0"/>
          </a:p>
          <a:p>
            <a:r>
              <a:rPr lang="zh-CN" altLang="en-US" dirty="0"/>
              <a:t>同样需要维护状态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2229F-74C1-4BDB-83D9-05A1996D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99" y="1736969"/>
            <a:ext cx="4267570" cy="4511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E3B1C-CC41-4E7F-AF68-227D65E7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274" y="2445690"/>
            <a:ext cx="250719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56B3-61AD-463E-9CC6-75DDFD5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第二类读者</a:t>
            </a:r>
            <a:r>
              <a:rPr lang="en-US" altLang="zh-CN" dirty="0"/>
              <a:t>-</a:t>
            </a:r>
            <a:r>
              <a:rPr lang="zh-CN" altLang="en-US" dirty="0"/>
              <a:t>写者问题（写者优先）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E939F-2B8A-4195-88B0-0F0009CA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35098" cy="3649133"/>
          </a:xfrm>
        </p:spPr>
        <p:txBody>
          <a:bodyPr/>
          <a:lstStyle/>
          <a:p>
            <a:r>
              <a:rPr lang="zh-CN" altLang="en-US" dirty="0"/>
              <a:t>同样的，实际上也不是完全的写者优先</a:t>
            </a:r>
            <a:endParaRPr lang="en-US" altLang="zh-CN" dirty="0"/>
          </a:p>
          <a:p>
            <a:r>
              <a:rPr lang="zh-CN" altLang="en-US" dirty="0"/>
              <a:t>在抢占</a:t>
            </a:r>
            <a:r>
              <a:rPr lang="en-US" altLang="zh-CN" dirty="0" err="1"/>
              <a:t>trylock</a:t>
            </a:r>
            <a:r>
              <a:rPr lang="zh-CN" altLang="en-US" dirty="0"/>
              <a:t>的时候，读者写者公平竞争</a:t>
            </a:r>
            <a:endParaRPr lang="en-US" altLang="zh-CN" dirty="0"/>
          </a:p>
          <a:p>
            <a:r>
              <a:rPr lang="zh-CN" altLang="en-US" dirty="0"/>
              <a:t>但是一旦写者抢到</a:t>
            </a:r>
            <a:r>
              <a:rPr lang="en-US" altLang="zh-CN" dirty="0" err="1"/>
              <a:t>trylock</a:t>
            </a:r>
            <a:r>
              <a:rPr lang="zh-CN" altLang="en-US" dirty="0"/>
              <a:t>，后续写者更加优先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带来了新问题，读者饿死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2229F-74C1-4BDB-83D9-05A1996D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99" y="1736969"/>
            <a:ext cx="4267570" cy="4511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E3B1C-CC41-4E7F-AF68-227D65E7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274" y="2445690"/>
            <a:ext cx="250719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A1578-0C84-4495-A088-9C1AA616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50CE7-DC3E-49E8-9A34-86EA20B5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线程读</a:t>
            </a:r>
            <a:r>
              <a:rPr lang="en-US" altLang="zh-CN" dirty="0"/>
              <a:t>/</a:t>
            </a:r>
            <a:r>
              <a:rPr lang="zh-CN" altLang="en-US" dirty="0"/>
              <a:t>写操作时，发出请求</a:t>
            </a:r>
            <a:endParaRPr lang="en-US" altLang="zh-CN" dirty="0"/>
          </a:p>
          <a:p>
            <a:r>
              <a:rPr lang="zh-CN" altLang="en-US" dirty="0"/>
              <a:t>请求用队列管理</a:t>
            </a:r>
            <a:endParaRPr lang="en-US" altLang="zh-CN" dirty="0"/>
          </a:p>
          <a:p>
            <a:r>
              <a:rPr lang="zh-CN" altLang="en-US" dirty="0"/>
              <a:t>连续的写请求可以并行</a:t>
            </a:r>
            <a:endParaRPr lang="en-US" altLang="zh-CN" dirty="0"/>
          </a:p>
          <a:p>
            <a:r>
              <a:rPr lang="zh-CN" altLang="en-US" dirty="0"/>
              <a:t>保证每个请求最终都会被处理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队列是共享变量，需要加锁</a:t>
            </a:r>
            <a:endParaRPr lang="en-US" altLang="zh-CN" dirty="0"/>
          </a:p>
          <a:p>
            <a:r>
              <a:rPr lang="zh-CN" altLang="en-US" dirty="0"/>
              <a:t>入队：直接加入</a:t>
            </a:r>
            <a:endParaRPr lang="en-US" altLang="zh-CN" dirty="0"/>
          </a:p>
          <a:p>
            <a:r>
              <a:rPr lang="zh-CN" altLang="en-US" dirty="0"/>
              <a:t>出队（</a:t>
            </a:r>
            <a:r>
              <a:rPr lang="en-US" altLang="zh-CN" dirty="0"/>
              <a:t>=</a:t>
            </a:r>
            <a:r>
              <a:rPr lang="zh-CN" altLang="en-US" dirty="0"/>
              <a:t>处理）：</a:t>
            </a:r>
            <a:endParaRPr lang="en-US" altLang="zh-CN" dirty="0"/>
          </a:p>
          <a:p>
            <a:pPr lvl="1"/>
            <a:r>
              <a:rPr lang="zh-CN" altLang="en-US" dirty="0"/>
              <a:t>对于读线程，要么资源空闲，要么资源被读进程占用</a:t>
            </a:r>
            <a:endParaRPr lang="en-US" altLang="zh-CN" dirty="0"/>
          </a:p>
          <a:p>
            <a:pPr lvl="1"/>
            <a:r>
              <a:rPr lang="zh-CN" altLang="en-US" dirty="0"/>
              <a:t>对于写线程，只有资源空闲时才能被处理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F67D7F-4550-4FF9-847D-19B220E5529F}"/>
              </a:ext>
            </a:extLst>
          </p:cNvPr>
          <p:cNvSpPr txBox="1"/>
          <p:nvPr/>
        </p:nvSpPr>
        <p:spPr>
          <a:xfrm>
            <a:off x="6283354" y="2136338"/>
            <a:ext cx="42783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rw_queue</a:t>
            </a:r>
            <a:r>
              <a:rPr lang="en-US" altLang="zh-CN" dirty="0"/>
              <a:t> API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rw_queue_init</a:t>
            </a:r>
            <a:r>
              <a:rPr lang="en-US" altLang="zh-CN" dirty="0"/>
              <a:t>(queue)</a:t>
            </a:r>
          </a:p>
          <a:p>
            <a:endParaRPr lang="en-US" altLang="zh-CN" dirty="0"/>
          </a:p>
          <a:p>
            <a:r>
              <a:rPr lang="en-US" altLang="zh-CN" dirty="0" err="1"/>
              <a:t>rw_queue_request_write</a:t>
            </a:r>
            <a:r>
              <a:rPr lang="en-US" altLang="zh-CN" dirty="0"/>
              <a:t>(</a:t>
            </a:r>
            <a:r>
              <a:rPr lang="en-US" altLang="zh-CN" dirty="0" err="1"/>
              <a:t>queue,token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rw_queue_request_read</a:t>
            </a:r>
            <a:r>
              <a:rPr lang="en-US" altLang="zh-CN" dirty="0"/>
              <a:t>(</a:t>
            </a:r>
            <a:r>
              <a:rPr lang="en-US" altLang="zh-CN" dirty="0" err="1"/>
              <a:t>queue,token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rw_queue_release</a:t>
            </a:r>
            <a:r>
              <a:rPr lang="en-US" altLang="zh-CN" dirty="0"/>
              <a:t>(queue)</a:t>
            </a:r>
          </a:p>
          <a:p>
            <a:endParaRPr lang="en-US" altLang="zh-CN" dirty="0"/>
          </a:p>
          <a:p>
            <a:r>
              <a:rPr lang="en-US" altLang="zh-CN" dirty="0" err="1"/>
              <a:t>pthread_rw_lock</a:t>
            </a:r>
            <a:r>
              <a:rPr lang="en-US" altLang="zh-CN" dirty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7998D-9B07-48AF-BC25-D7041A7B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EF7503-6735-482E-A88A-B962ED81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5234865" cy="3017861"/>
          </a:xfr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3E4196-06F5-4446-B8D7-A226FFE8F48C}"/>
              </a:ext>
            </a:extLst>
          </p:cNvPr>
          <p:cNvSpPr txBox="1"/>
          <p:nvPr/>
        </p:nvSpPr>
        <p:spPr>
          <a:xfrm>
            <a:off x="6271336" y="1713529"/>
            <a:ext cx="54108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当前进行的操作数量用 </a:t>
            </a:r>
            <a:r>
              <a:rPr lang="en-US" altLang="zh-CN" dirty="0"/>
              <a:t>count </a:t>
            </a:r>
            <a:r>
              <a:rPr lang="zh-CN" altLang="en-US" dirty="0"/>
              <a:t>维护，</a:t>
            </a:r>
            <a:endParaRPr lang="en-US" altLang="zh-CN" dirty="0"/>
          </a:p>
          <a:p>
            <a:r>
              <a:rPr lang="zh-CN" altLang="en-US" dirty="0"/>
              <a:t>正在进行的操作不存储在队列里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Request</a:t>
            </a:r>
            <a:r>
              <a:rPr lang="zh-CN" altLang="en-US" dirty="0"/>
              <a:t> 操作：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可以直接操作：维护 </a:t>
            </a:r>
            <a:r>
              <a:rPr lang="en-US" altLang="zh-CN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需要等待：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入队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P(&amp;token-&gt;enable)</a:t>
            </a:r>
          </a:p>
          <a:p>
            <a:endParaRPr lang="en-US" altLang="zh-CN" dirty="0"/>
          </a:p>
          <a:p>
            <a:r>
              <a:rPr lang="en-US" altLang="zh-CN" dirty="0"/>
              <a:t>Release </a:t>
            </a:r>
            <a:r>
              <a:rPr lang="zh-CN" altLang="en-US" dirty="0"/>
              <a:t>操作：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维护 </a:t>
            </a:r>
            <a:r>
              <a:rPr lang="en-US" altLang="zh-CN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count=0 </a:t>
            </a:r>
            <a:r>
              <a:rPr lang="zh-CN" altLang="en-US" dirty="0"/>
              <a:t>时进行出队操作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出队同时 </a:t>
            </a:r>
            <a:r>
              <a:rPr lang="en-US" altLang="zh-CN" dirty="0"/>
              <a:t>V(&amp;token-&gt;enable)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81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284</TotalTime>
  <Words>901</Words>
  <Application>Microsoft Office PowerPoint</Application>
  <PresentationFormat>宽屏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天体</vt:lpstr>
      <vt:lpstr>Sync Advanced</vt:lpstr>
      <vt:lpstr>读者-写者模型</vt:lpstr>
      <vt:lpstr>两类读者-写者问题</vt:lpstr>
      <vt:lpstr>第一类读者-写者问题（读者优先）</vt:lpstr>
      <vt:lpstr>第一类读者-写者问题（读者优先）</vt:lpstr>
      <vt:lpstr>第二类读者-写者问题（写者优先）</vt:lpstr>
      <vt:lpstr>第二类读者-写者问题（写者优先）</vt:lpstr>
      <vt:lpstr>FIFO</vt:lpstr>
      <vt:lpstr>FIFO</vt:lpstr>
      <vt:lpstr>FIFO</vt:lpstr>
      <vt:lpstr>FIFO</vt:lpstr>
      <vt:lpstr>其他并发问题</vt:lpstr>
      <vt:lpstr>竞争</vt:lpstr>
      <vt:lpstr>死锁</vt:lpstr>
      <vt:lpstr>线程安全</vt:lpstr>
      <vt:lpstr>线程安全的库函数</vt:lpstr>
      <vt:lpstr>信号处理相关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Advanced</dc:title>
  <dc:creator>Peng Jackson</dc:creator>
  <cp:lastModifiedBy>Peng Jackson</cp:lastModifiedBy>
  <cp:revision>15</cp:revision>
  <dcterms:created xsi:type="dcterms:W3CDTF">2021-01-07T02:17:09Z</dcterms:created>
  <dcterms:modified xsi:type="dcterms:W3CDTF">2021-01-07T07:08:31Z</dcterms:modified>
</cp:coreProperties>
</file>