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1049E-62FF-BB46-B12F-AE75BEC7531B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6F4CB-3CA7-A24D-9A3C-0A65591367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1865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6F4CB-3CA7-A24D-9A3C-0A655913673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0616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6F4CB-3CA7-A24D-9A3C-0A655913673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716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6F4CB-3CA7-A24D-9A3C-0A655913673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807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8DAA3-F0D2-4AD8-8978-43F3FC1D6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58A8A9-D8C6-471D-B68C-34380FACA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0EB52-F061-4E71-9606-D63344EE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9091-F354-43E5-B49E-3455571D1585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A1EE2-66A1-4608-BEEE-22DD0E35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6A4F18-F7E7-483B-8170-D8226E63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2D1C-2533-4596-9400-376383631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69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D254C-8E2F-4CF4-AC2D-77BF265C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E1A2B5-412E-4F74-8739-11ABA4B8C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8150BF-73EC-41FD-AD4B-96E2069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9091-F354-43E5-B49E-3455571D1585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B3580-861D-41E5-89E0-B8E6B9EA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303DA-51B5-4870-AE5B-9E8B741A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2D1C-2533-4596-9400-376383631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72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D11CF8-AF5F-4130-84E6-3EA714AB5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94D0AE-CB95-498B-8413-F7D383EDB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06C651-468D-400D-9FAE-A9A6B2C32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9091-F354-43E5-B49E-3455571D1585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A7FFFD-F5ED-49C2-A0DB-9E081EA2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BB54A5-0857-4D53-98A5-86E903E8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2D1C-2533-4596-9400-376383631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22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1146C-1ABF-470C-9B15-846A7AE2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EE2F4-DED6-4ED2-A5E1-781005B60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9CAADF-DAFF-4B23-AB95-CE51E8B5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9091-F354-43E5-B49E-3455571D1585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28D234-F8DC-4E7B-8E29-364F535C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AB52E-A5A5-4B7F-A6CE-0F6936FA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2D1C-2533-4596-9400-376383631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70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F6E7D-48FB-4DC8-B3C5-C7D45F5E7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17CB81-4365-48C5-9545-50893A66C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F25FCB-130A-4474-9FD2-17C953C55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9091-F354-43E5-B49E-3455571D1585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4E2766-C524-4F69-8F62-1AF90202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7D83F3-4FC1-487B-BE9C-871B3192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2D1C-2533-4596-9400-376383631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8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954B4-AADE-45DE-96FC-FAC54FFC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0AB8A-2532-4CB1-8CCC-384774728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FE61D1-A4A1-4C87-B387-BABCCE6B0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390462-4412-493A-B37E-E628B545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9091-F354-43E5-B49E-3455571D1585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B35542-59ED-472E-9D81-79E21149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E58367-A2B1-47CA-A0FC-79979155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2D1C-2533-4596-9400-376383631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72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3A614-D869-40EB-B7BE-ADA4AD8D9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ECDB6E-CAE4-4B54-B0D0-D24B9606E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2AD6FA-3C2A-46C1-8C11-BDDC56A6D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1CC408-5A2C-427C-93DA-D1C4789C4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A3A3C8-CAB7-4F93-8B29-F542B8511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E9EBC2-59FA-4173-A8FA-69ECA117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9091-F354-43E5-B49E-3455571D1585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80795A-7BE5-4936-BEE7-2BF3AAB7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9789B4-10AD-4D96-9E99-73A14EEA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2D1C-2533-4596-9400-376383631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70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7B100-DF63-48EF-A60A-B5B4ACCA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C5A85C-45DE-42F1-A11F-C69C86A5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9091-F354-43E5-B49E-3455571D1585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890D92-58F3-4140-910F-5FF1276D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195DD9-7CC6-40B0-8DEE-147FE94C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2D1C-2533-4596-9400-376383631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01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EE4601-CECC-4157-8B8B-83C724F05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9091-F354-43E5-B49E-3455571D1585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F074EF-7C62-4FA2-80A7-9FF9646B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0E9F8F-FED0-446D-B476-3FE362EB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2D1C-2533-4596-9400-376383631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77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1147F-E09A-4C40-9F44-D2C28C08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2DF6D-A4C7-4308-A247-F8EDEB58A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CE87C6-7408-44A9-A8A9-05C98845B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3349F8-2499-45CD-9F84-B2E2588F7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9091-F354-43E5-B49E-3455571D1585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14AD2B-566D-498F-8E9E-D2A0CB0C8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A99958-0536-448D-A3BF-3429C4FD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2D1C-2533-4596-9400-376383631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38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A8532-FDC7-4636-BF5F-9EBC93B53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3C6751-34DD-4C15-85A0-310E449A2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EF9AD6-8130-4DAA-8031-981066D4A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94362F-EAA7-43DD-98D7-B45761B2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9091-F354-43E5-B49E-3455571D1585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E2648-5F81-4325-9843-8329CA487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C606C9-CB86-448D-A58B-98975BF2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2D1C-2533-4596-9400-376383631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72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C7C8F2-072C-427B-AF27-AB7B6120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DA0659-3F3E-4422-8137-CEE57D174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84B635-5850-47E0-A23F-988247AE0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29091-F354-43E5-B49E-3455571D1585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26290C-CD67-409D-A5F0-C91AA5407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A036D7-88FB-42AE-BE80-84F816AE4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C2D1C-2533-4596-9400-376383631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6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AAA47-5CC7-450B-BB20-44EAD811E4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Synchronization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700B61-BD79-49A9-B414-918BFEC678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2021.1.7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626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7667E-22AA-4C80-9D38-DFE0DECF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mic Sans MS" panose="030F0702030302020204" pitchFamily="66" charset="0"/>
              </a:rPr>
              <a:t>读者</a:t>
            </a:r>
            <a:r>
              <a:rPr lang="en-US" altLang="zh-CN" dirty="0">
                <a:latin typeface="Comic Sans MS" panose="030F0702030302020204" pitchFamily="66" charset="0"/>
              </a:rPr>
              <a:t>-</a:t>
            </a:r>
            <a:r>
              <a:rPr lang="zh-CN" altLang="en-US" dirty="0">
                <a:latin typeface="Comic Sans MS" panose="030F0702030302020204" pitchFamily="66" charset="0"/>
              </a:rPr>
              <a:t>写者问题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368C0-F59D-455B-8D81-B0C9C6704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6428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Comic Sans MS" panose="030F0702030302020204" pitchFamily="66" charset="0"/>
              </a:rPr>
              <a:t>第一类（读者优先）</a:t>
            </a:r>
            <a:endParaRPr lang="en-US" altLang="zh-CN" sz="2400" dirty="0">
              <a:latin typeface="Comic Sans MS" panose="030F0702030302020204" pitchFamily="66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Comic Sans MS" panose="030F0702030302020204" pitchFamily="66" charset="0"/>
              </a:rPr>
              <a:t>除非有写者在写，否则读者进入即可直接开始读</a:t>
            </a:r>
            <a:endParaRPr lang="en-US" altLang="zh-CN" sz="24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Comic Sans MS" panose="030F0702030302020204" pitchFamily="66" charset="0"/>
              </a:rPr>
              <a:t>第二类（写者优先）</a:t>
            </a:r>
            <a:endParaRPr lang="en-US" altLang="zh-CN" sz="2400" dirty="0">
              <a:latin typeface="Comic Sans MS" panose="030F0702030302020204" pitchFamily="66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Comic Sans MS" panose="030F0702030302020204" pitchFamily="66" charset="0"/>
              </a:rPr>
              <a:t>对任何写者都会尽可能快地给予它写的许可</a:t>
            </a:r>
            <a:endParaRPr lang="en-US" altLang="zh-CN" sz="2400" dirty="0">
              <a:latin typeface="Comic Sans MS" panose="030F0702030302020204" pitchFamily="66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Comic Sans MS" panose="030F0702030302020204" pitchFamily="66" charset="0"/>
              </a:rPr>
              <a:t>在写者之后进入的读者必须至少等待该写者完成写（即使该写者也正在等待）</a:t>
            </a:r>
            <a:endParaRPr lang="en-US" altLang="zh-CN" sz="24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FIFO</a:t>
            </a:r>
            <a:r>
              <a:rPr lang="zh-CN" altLang="en-US" sz="2400" dirty="0">
                <a:latin typeface="Comic Sans MS" panose="030F0702030302020204" pitchFamily="66" charset="0"/>
              </a:rPr>
              <a:t>实现</a:t>
            </a:r>
            <a:endParaRPr lang="en-US" altLang="zh-CN" sz="24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Comic Sans MS" panose="030F0702030302020204" pitchFamily="66" charset="0"/>
              </a:rPr>
              <a:t>饥饿问题</a:t>
            </a:r>
            <a:endParaRPr lang="en-US" altLang="zh-CN" sz="24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Comic Sans MS" panose="030F0702030302020204" pitchFamily="66" charset="0"/>
              </a:rPr>
              <a:t>实现读者</a:t>
            </a:r>
            <a:r>
              <a:rPr lang="en-US" altLang="zh-CN" sz="2400" dirty="0">
                <a:latin typeface="Comic Sans MS" panose="030F0702030302020204" pitchFamily="66" charset="0"/>
              </a:rPr>
              <a:t>/</a:t>
            </a:r>
            <a:r>
              <a:rPr lang="zh-CN" altLang="en-US" sz="2400" dirty="0">
                <a:latin typeface="Comic Sans MS" panose="030F0702030302020204" pitchFamily="66" charset="0"/>
              </a:rPr>
              <a:t>写者锁的库函数</a:t>
            </a:r>
            <a:endParaRPr lang="en-US" altLang="zh-CN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00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7667E-22AA-4C80-9D38-DFE0DECF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mic Sans MS" panose="030F0702030302020204" pitchFamily="66" charset="0"/>
              </a:rPr>
              <a:t>其他同步问题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368C0-F59D-455B-8D81-B0C9C6704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642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Comic Sans MS" panose="030F0702030302020204" pitchFamily="66" charset="0"/>
              </a:rPr>
              <a:t>竞争</a:t>
            </a:r>
            <a:endParaRPr lang="en-US" altLang="zh-CN" sz="24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Comic Sans MS" panose="030F0702030302020204" pitchFamily="66" charset="0"/>
              </a:rPr>
              <a:t>死锁</a:t>
            </a:r>
            <a:endParaRPr lang="en-US" altLang="zh-CN" sz="24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Comic Sans MS" panose="030F0702030302020204" pitchFamily="66" charset="0"/>
              </a:rPr>
              <a:t>线程安全</a:t>
            </a:r>
            <a:endParaRPr lang="en-US" altLang="zh-CN" sz="24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Comic Sans MS" panose="030F0702030302020204" pitchFamily="66" charset="0"/>
              </a:rPr>
              <a:t>线程与信号处理同时存在时引发的问题</a:t>
            </a:r>
            <a:endParaRPr lang="en-US" altLang="zh-CN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74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7667E-22AA-4C80-9D38-DFE0DECF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mic Sans MS" panose="030F0702030302020204" pitchFamily="66" charset="0"/>
              </a:rPr>
              <a:t>竞争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368C0-F59D-455B-8D81-B0C9C6704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642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Comic Sans MS" panose="030F0702030302020204" pitchFamily="66" charset="0"/>
              </a:rPr>
              <a:t>程序的正确性依赖于执行顺序</a:t>
            </a:r>
            <a:endParaRPr lang="en-US" altLang="zh-CN" sz="24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Comic Sans MS" panose="030F0702030302020204" pitchFamily="66" charset="0"/>
              </a:rPr>
              <a:t>如何避免竞争</a:t>
            </a:r>
            <a:endParaRPr lang="en-US" altLang="zh-CN" sz="2400" dirty="0">
              <a:latin typeface="Comic Sans MS" panose="030F0702030302020204" pitchFamily="66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Comic Sans MS" panose="030F0702030302020204" pitchFamily="66" charset="0"/>
              </a:rPr>
              <a:t>尽量不要共享状态（数据等）</a:t>
            </a:r>
            <a:endParaRPr lang="en-US" altLang="zh-CN" sz="2400" dirty="0">
              <a:latin typeface="Comic Sans MS" panose="030F0702030302020204" pitchFamily="66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Comic Sans MS" panose="030F0702030302020204" pitchFamily="66" charset="0"/>
              </a:rPr>
              <a:t>使用同步原语来控制对共享状态的访问</a:t>
            </a:r>
            <a:endParaRPr lang="en-US" altLang="zh-CN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04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7667E-22AA-4C80-9D38-DFE0DECF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mic Sans MS" panose="030F0702030302020204" pitchFamily="66" charset="0"/>
              </a:rPr>
              <a:t>死锁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368C0-F59D-455B-8D81-B0C9C6704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642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Comic Sans MS" panose="030F0702030302020204" pitchFamily="66" charset="0"/>
              </a:rPr>
              <a:t>进程在等待一个永远不可能为真的条件</a:t>
            </a:r>
            <a:endParaRPr lang="en-US" altLang="zh-CN" sz="24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Comic Sans MS" panose="030F0702030302020204" pitchFamily="66" charset="0"/>
              </a:rPr>
              <a:t>用进程图解释死锁</a:t>
            </a:r>
            <a:endParaRPr lang="en-US" altLang="zh-CN" sz="24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Comic Sans MS" panose="030F0702030302020204" pitchFamily="66" charset="0"/>
              </a:rPr>
              <a:t>互斥锁加锁顺序规则及其进程图解释</a:t>
            </a:r>
            <a:endParaRPr lang="en-US" altLang="zh-CN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29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7667E-22AA-4C80-9D38-DFE0DECF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mic Sans MS" panose="030F0702030302020204" pitchFamily="66" charset="0"/>
              </a:rPr>
              <a:t>线程安全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368C0-F59D-455B-8D81-B0C9C6704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642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4</a:t>
            </a:r>
            <a:r>
              <a:rPr lang="zh-CN" altLang="en-US" sz="2400" dirty="0">
                <a:latin typeface="Comic Sans MS" panose="030F0702030302020204" pitchFamily="66" charset="0"/>
              </a:rPr>
              <a:t>类线程不安全函数及其不安全的原因</a:t>
            </a:r>
            <a:endParaRPr lang="en-US" altLang="zh-CN" sz="2400" dirty="0">
              <a:latin typeface="Comic Sans MS" panose="030F0702030302020204" pitchFamily="66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>
                <a:latin typeface="Comic Sans MS" panose="030F0702030302020204" pitchFamily="66" charset="0"/>
              </a:rPr>
              <a:t>1.</a:t>
            </a:r>
            <a:r>
              <a:rPr lang="zh-CN" altLang="en-US" sz="1800" dirty="0">
                <a:latin typeface="Comic Sans MS" panose="030F0702030302020204" pitchFamily="66" charset="0"/>
              </a:rPr>
              <a:t> 不保护共享变量的函数（共享的全局变量被多个线程访问）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>
                <a:latin typeface="Comic Sans MS" panose="030F0702030302020204" pitchFamily="66" charset="0"/>
              </a:rPr>
              <a:t>2.</a:t>
            </a:r>
            <a:r>
              <a:rPr lang="zh-CN" altLang="en-US" sz="1800" dirty="0">
                <a:latin typeface="Comic Sans MS" panose="030F0702030302020204" pitchFamily="66" charset="0"/>
              </a:rPr>
              <a:t> 保持跨越多个调用的状态的函数（状态也是用全局或静态变量保存的；这里主要问题不是对共享变量的竞争，而是返回结果不稳定）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>
                <a:latin typeface="Comic Sans MS" panose="030F0702030302020204" pitchFamily="66" charset="0"/>
              </a:rPr>
              <a:t>3.</a:t>
            </a:r>
            <a:r>
              <a:rPr lang="zh-CN" altLang="en-US" sz="1800" dirty="0">
                <a:latin typeface="Comic Sans MS" panose="030F0702030302020204" pitchFamily="66" charset="0"/>
              </a:rPr>
              <a:t> 返回指向静态变量的指针的函数（同样是静态变量导致的问题；使用加锁</a:t>
            </a:r>
            <a:r>
              <a:rPr lang="en-US" altLang="zh-CN" sz="1800" dirty="0">
                <a:latin typeface="Comic Sans MS" panose="030F0702030302020204" pitchFamily="66" charset="0"/>
              </a:rPr>
              <a:t>-</a:t>
            </a:r>
            <a:r>
              <a:rPr lang="zh-CN" altLang="en-US" sz="1800" dirty="0">
                <a:latin typeface="Comic Sans MS" panose="030F0702030302020204" pitchFamily="66" charset="0"/>
              </a:rPr>
              <a:t>复制来解决）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>
                <a:latin typeface="Comic Sans MS" panose="030F0702030302020204" pitchFamily="66" charset="0"/>
              </a:rPr>
              <a:t>4.</a:t>
            </a:r>
            <a:r>
              <a:rPr lang="zh-CN" altLang="en-US" sz="1800" dirty="0">
                <a:latin typeface="Comic Sans MS" panose="030F0702030302020204" pitchFamily="66" charset="0"/>
              </a:rPr>
              <a:t> 调用线程不安全函数的函数（</a:t>
            </a:r>
            <a:r>
              <a:rPr lang="en-US" altLang="zh-CN" sz="1800" dirty="0">
                <a:latin typeface="Comic Sans MS" panose="030F0702030302020204" pitchFamily="66" charset="0"/>
              </a:rPr>
              <a:t>f</a:t>
            </a:r>
            <a:r>
              <a:rPr lang="zh-CN" altLang="en-US" sz="1800" dirty="0">
                <a:latin typeface="Comic Sans MS" panose="030F0702030302020204" pitchFamily="66" charset="0"/>
              </a:rPr>
              <a:t>调用</a:t>
            </a:r>
            <a:r>
              <a:rPr lang="en-US" altLang="zh-CN" sz="1800" dirty="0">
                <a:latin typeface="Comic Sans MS" panose="030F0702030302020204" pitchFamily="66" charset="0"/>
              </a:rPr>
              <a:t>g</a:t>
            </a:r>
            <a:r>
              <a:rPr lang="zh-CN" altLang="en-US" sz="1800" dirty="0">
                <a:latin typeface="Comic Sans MS" panose="030F0702030302020204" pitchFamily="66" charset="0"/>
              </a:rPr>
              <a:t>：</a:t>
            </a:r>
            <a:r>
              <a:rPr lang="en-US" altLang="zh-CN" sz="1800" dirty="0">
                <a:latin typeface="Comic Sans MS" panose="030F0702030302020204" pitchFamily="66" charset="0"/>
              </a:rPr>
              <a:t>g</a:t>
            </a:r>
            <a:r>
              <a:rPr lang="zh-CN" altLang="en-US" sz="1800" dirty="0">
                <a:latin typeface="Comic Sans MS" panose="030F0702030302020204" pitchFamily="66" charset="0"/>
              </a:rPr>
              <a:t>第二类，</a:t>
            </a:r>
            <a:r>
              <a:rPr lang="en-US" altLang="zh-CN" sz="1800" dirty="0">
                <a:latin typeface="Comic Sans MS" panose="030F0702030302020204" pitchFamily="66" charset="0"/>
              </a:rPr>
              <a:t>f</a:t>
            </a:r>
            <a:r>
              <a:rPr lang="zh-CN" altLang="en-US" sz="1800" dirty="0">
                <a:latin typeface="Comic Sans MS" panose="030F0702030302020204" pitchFamily="66" charset="0"/>
              </a:rPr>
              <a:t>线程不安全；</a:t>
            </a:r>
            <a:r>
              <a:rPr lang="en-US" altLang="zh-CN" sz="1800" dirty="0">
                <a:latin typeface="Comic Sans MS" panose="030F0702030302020204" pitchFamily="66" charset="0"/>
              </a:rPr>
              <a:t>g</a:t>
            </a:r>
            <a:r>
              <a:rPr lang="zh-CN" altLang="en-US" sz="1800" dirty="0">
                <a:latin typeface="Comic Sans MS" panose="030F0702030302020204" pitchFamily="66" charset="0"/>
              </a:rPr>
              <a:t>第一类或者第三类，</a:t>
            </a:r>
            <a:r>
              <a:rPr lang="en-US" altLang="zh-CN" sz="1800" dirty="0">
                <a:latin typeface="Comic Sans MS" panose="030F0702030302020204" pitchFamily="66" charset="0"/>
              </a:rPr>
              <a:t>f</a:t>
            </a:r>
            <a:r>
              <a:rPr lang="zh-CN" altLang="en-US" sz="1800" dirty="0">
                <a:latin typeface="Comic Sans MS" panose="030F0702030302020204" pitchFamily="66" charset="0"/>
              </a:rPr>
              <a:t>线程安全）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Comic Sans MS" panose="030F0702030302020204" pitchFamily="66" charset="0"/>
              </a:rPr>
              <a:t>如何解决：</a:t>
            </a:r>
            <a:r>
              <a:rPr lang="zh-CN" altLang="en-US" sz="2200" strike="sngStrike" dirty="0">
                <a:latin typeface="Comic Sans MS" panose="030F0702030302020204" pitchFamily="66" charset="0"/>
              </a:rPr>
              <a:t>不允许全局变量和静态变量即可。</a:t>
            </a:r>
            <a:endParaRPr lang="en-US" altLang="zh-CN" sz="2200" strike="sngStrike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00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7667E-22AA-4C80-9D38-DFE0DECF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mic Sans MS" panose="030F0702030302020204" pitchFamily="66" charset="0"/>
              </a:rPr>
              <a:t>线程安全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368C0-F59D-455B-8D81-B0C9C6704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642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Comic Sans MS" panose="030F0702030302020204" pitchFamily="66" charset="0"/>
              </a:rPr>
              <a:t>可重入函数（线程安全的真子集）</a:t>
            </a:r>
            <a:endParaRPr lang="en-US" altLang="zh-CN" sz="2400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Comic Sans MS" panose="030F0702030302020204" pitchFamily="66" charset="0"/>
              </a:rPr>
              <a:t>显式可重入：传值传递，只用栈变量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Comic Sans MS" panose="030F0702030302020204" pitchFamily="66" charset="0"/>
              </a:rPr>
              <a:t>隐式可重入：</a:t>
            </a:r>
            <a:r>
              <a:rPr lang="en-US" altLang="zh-CN" sz="2000" dirty="0">
                <a:latin typeface="Comic Sans MS" panose="030F0702030302020204" pitchFamily="66" charset="0"/>
              </a:rPr>
              <a:t>+</a:t>
            </a:r>
            <a:r>
              <a:rPr lang="zh-CN" altLang="en-US" sz="2000" dirty="0">
                <a:latin typeface="Comic Sans MS" panose="030F0702030302020204" pitchFamily="66" charset="0"/>
              </a:rPr>
              <a:t>传参数可以传指针，但必须指向非共享数据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Comic Sans MS" panose="030F0702030302020204" pitchFamily="66" charset="0"/>
              </a:rPr>
              <a:t>大多数</a:t>
            </a:r>
            <a:r>
              <a:rPr lang="en-US" altLang="zh-CN" sz="2400" dirty="0">
                <a:latin typeface="Comic Sans MS" panose="030F0702030302020204" pitchFamily="66" charset="0"/>
              </a:rPr>
              <a:t>Linux</a:t>
            </a:r>
            <a:r>
              <a:rPr lang="zh-CN" altLang="en-US" sz="2400" dirty="0">
                <a:latin typeface="Comic Sans MS" panose="030F0702030302020204" pitchFamily="66" charset="0"/>
              </a:rPr>
              <a:t>库函数都是线程安全的，</a:t>
            </a:r>
            <a:r>
              <a:rPr lang="en-US" altLang="zh-CN" sz="2400" dirty="0">
                <a:latin typeface="Comic Sans MS" panose="030F0702030302020204" pitchFamily="66" charset="0"/>
              </a:rPr>
              <a:t>Linux</a:t>
            </a:r>
            <a:r>
              <a:rPr lang="zh-CN" altLang="en-US" sz="2400" dirty="0">
                <a:latin typeface="Comic Sans MS" panose="030F0702030302020204" pitchFamily="66" charset="0"/>
              </a:rPr>
              <a:t>也为大多数线程不安全函数提供了可重入版本（以“</a:t>
            </a:r>
            <a:r>
              <a:rPr lang="en-US" altLang="zh-CN" sz="2400" dirty="0">
                <a:latin typeface="Comic Sans MS" panose="030F0702030302020204" pitchFamily="66" charset="0"/>
              </a:rPr>
              <a:t>_r</a:t>
            </a:r>
            <a:r>
              <a:rPr lang="zh-CN" altLang="en-US" sz="2400" dirty="0">
                <a:latin typeface="Comic Sans MS" panose="030F0702030302020204" pitchFamily="66" charset="0"/>
              </a:rPr>
              <a:t>”后缀结尾）</a:t>
            </a:r>
            <a:endParaRPr lang="en-US" altLang="zh-CN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272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7667E-22AA-4C80-9D38-DFE0DECF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Printf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368C0-F59D-455B-8D81-B0C9C6704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642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Comic Sans MS" panose="030F0702030302020204" pitchFamily="66" charset="0"/>
              </a:rPr>
              <a:t>线程安全：</a:t>
            </a:r>
            <a:r>
              <a:rPr lang="en-US" altLang="zh-CN" sz="2400" dirty="0" err="1">
                <a:latin typeface="Comic Sans MS" panose="030F0702030302020204" pitchFamily="66" charset="0"/>
              </a:rPr>
              <a:t>printf</a:t>
            </a:r>
            <a:r>
              <a:rPr lang="zh-CN" altLang="en-US" sz="2400" dirty="0">
                <a:latin typeface="Comic Sans MS" panose="030F0702030302020204" pitchFamily="66" charset="0"/>
              </a:rPr>
              <a:t>访问缓冲区会加锁</a:t>
            </a:r>
            <a:endParaRPr lang="en-US" altLang="zh-CN" sz="24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Comic Sans MS" panose="030F0702030302020204" pitchFamily="66" charset="0"/>
              </a:rPr>
              <a:t>信号不安全：信号处理程序只有执行完才会返回控制给原进程。</a:t>
            </a:r>
            <a:r>
              <a:rPr lang="en-US" altLang="zh-CN" sz="2400" dirty="0" err="1">
                <a:latin typeface="Comic Sans MS" panose="030F0702030302020204" pitchFamily="66" charset="0"/>
              </a:rPr>
              <a:t>Printf</a:t>
            </a:r>
            <a:r>
              <a:rPr lang="zh-CN" altLang="en-US" sz="2400" dirty="0">
                <a:latin typeface="Comic Sans MS" panose="030F0702030302020204" pitchFamily="66" charset="0"/>
              </a:rPr>
              <a:t>拿到锁后收到信号，信号处理程序中调用</a:t>
            </a:r>
            <a:r>
              <a:rPr lang="en-US" altLang="zh-CN" sz="2400" dirty="0" err="1">
                <a:latin typeface="Comic Sans MS" panose="030F0702030302020204" pitchFamily="66" charset="0"/>
              </a:rPr>
              <a:t>printf</a:t>
            </a:r>
            <a:r>
              <a:rPr lang="zh-CN" altLang="en-US" sz="2400" dirty="0">
                <a:latin typeface="Comic Sans MS" panose="030F0702030302020204" pitchFamily="66" charset="0"/>
              </a:rPr>
              <a:t>会</a:t>
            </a:r>
            <a:r>
              <a:rPr lang="zh-CN" altLang="en-US" sz="2400">
                <a:latin typeface="Comic Sans MS" panose="030F0702030302020204" pitchFamily="66" charset="0"/>
              </a:rPr>
              <a:t>一直等锁。</a:t>
            </a:r>
            <a:endParaRPr lang="en-US" altLang="zh-CN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23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7667E-22AA-4C80-9D38-DFE0DECF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mic Sans MS" panose="030F0702030302020204" pitchFamily="66" charset="0"/>
              </a:rPr>
              <a:t>线程与信号处理同时存在时引发的问题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368C0-F59D-455B-8D81-B0C9C6704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642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Comic Sans MS" panose="030F0702030302020204" pitchFamily="66" charset="0"/>
              </a:rPr>
              <a:t>很多库函数使用加锁</a:t>
            </a:r>
            <a:r>
              <a:rPr lang="en-US" altLang="zh-CN" sz="2400" dirty="0">
                <a:latin typeface="Comic Sans MS" panose="030F0702030302020204" pitchFamily="66" charset="0"/>
              </a:rPr>
              <a:t>-</a:t>
            </a:r>
            <a:r>
              <a:rPr lang="zh-CN" altLang="en-US" sz="2400" dirty="0">
                <a:latin typeface="Comic Sans MS" panose="030F0702030302020204" pitchFamily="66" charset="0"/>
              </a:rPr>
              <a:t>复制的方式来保证线程安全性</a:t>
            </a:r>
            <a:endParaRPr lang="en-US" altLang="zh-CN" sz="24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Comic Sans MS" panose="030F0702030302020204" pitchFamily="66" charset="0"/>
              </a:rPr>
              <a:t>死锁的发生过程</a:t>
            </a:r>
            <a:endParaRPr lang="en-US" altLang="zh-CN" sz="2400" dirty="0">
              <a:latin typeface="Comic Sans MS" panose="030F0702030302020204" pitchFamily="66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35C55C-64DB-4192-BCB9-3FAC7F825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2511"/>
            <a:ext cx="6439799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468</Words>
  <Application>Microsoft Macintosh PowerPoint</Application>
  <PresentationFormat>宽屏</PresentationFormat>
  <Paragraphs>46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Comic Sans MS</vt:lpstr>
      <vt:lpstr>Office 主题​​</vt:lpstr>
      <vt:lpstr>Synchronization</vt:lpstr>
      <vt:lpstr>读者-写者问题</vt:lpstr>
      <vt:lpstr>其他同步问题</vt:lpstr>
      <vt:lpstr>竞争</vt:lpstr>
      <vt:lpstr>死锁</vt:lpstr>
      <vt:lpstr>线程安全</vt:lpstr>
      <vt:lpstr>线程安全</vt:lpstr>
      <vt:lpstr>Printf</vt:lpstr>
      <vt:lpstr>线程与信号处理同时存在时引发的问题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Synchronization</dc:title>
  <dc:creator>Ling Hongyi</dc:creator>
  <cp:lastModifiedBy>thwfhk@163.com</cp:lastModifiedBy>
  <cp:revision>33</cp:revision>
  <dcterms:created xsi:type="dcterms:W3CDTF">2021-01-06T09:11:14Z</dcterms:created>
  <dcterms:modified xsi:type="dcterms:W3CDTF">2021-01-07T07:32:41Z</dcterms:modified>
</cp:coreProperties>
</file>