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0" r:id="rId2"/>
    <p:sldId id="301" r:id="rId3"/>
    <p:sldId id="291" r:id="rId4"/>
    <p:sldId id="304" r:id="rId5"/>
    <p:sldId id="305" r:id="rId6"/>
    <p:sldId id="302" r:id="rId7"/>
    <p:sldId id="300" r:id="rId8"/>
    <p:sldId id="292" r:id="rId9"/>
    <p:sldId id="293" r:id="rId10"/>
    <p:sldId id="257" r:id="rId11"/>
    <p:sldId id="303" r:id="rId12"/>
    <p:sldId id="306" r:id="rId13"/>
    <p:sldId id="258" r:id="rId14"/>
    <p:sldId id="259" r:id="rId15"/>
  </p:sldIdLst>
  <p:sldSz cx="9144000" cy="6858000" type="screen4x3"/>
  <p:notesSz cx="7302500" cy="9586913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6A6A6"/>
    <a:srgbClr val="FFFF99"/>
    <a:srgbClr val="FF9999"/>
    <a:srgbClr val="EFBFBF"/>
    <a:srgbClr val="A8E7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6" autoAdjust="0"/>
    <p:restoredTop sz="93875" autoAdjust="0"/>
  </p:normalViewPr>
  <p:slideViewPr>
    <p:cSldViewPr snapToObjects="1">
      <p:cViewPr varScale="1">
        <p:scale>
          <a:sx n="68" d="100"/>
          <a:sy n="68" d="100"/>
        </p:scale>
        <p:origin x="13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30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 baseline="0">
                <a:ea typeface="黑体" pitchFamily="49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黑体" pitchFamily="49" charset="-122"/>
              </a:defRPr>
            </a:lvl1pPr>
            <a:lvl2pPr>
              <a:defRPr sz="2400" baseline="0">
                <a:ea typeface="黑体" pitchFamily="49" charset="-122"/>
              </a:defRPr>
            </a:lvl2pPr>
            <a:lvl3pPr>
              <a:defRPr baseline="0">
                <a:ea typeface="黑体" pitchFamily="49" charset="-122"/>
              </a:defRPr>
            </a:lvl3pPr>
            <a:lvl4pPr>
              <a:defRPr baseline="0">
                <a:ea typeface="黑体" pitchFamily="49" charset="-122"/>
              </a:defRPr>
            </a:lvl4pPr>
            <a:lvl5pPr>
              <a:defRPr baseline="0">
                <a:ea typeface="黑体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world-ma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829865"/>
            <a:ext cx="8848725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浮点数的简单回顾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5338" y="6266793"/>
            <a:ext cx="2819400" cy="457200"/>
          </a:xfrm>
        </p:spPr>
        <p:txBody>
          <a:bodyPr>
            <a:normAutofit/>
          </a:bodyPr>
          <a:lstStyle/>
          <a:p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8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非规格化数</a:t>
            </a:r>
            <a:r>
              <a:rPr lang="en-US" altLang="zh-CN" sz="2800" dirty="0"/>
              <a:t>——</a:t>
            </a:r>
            <a:r>
              <a:rPr lang="zh-CN" altLang="en-US" sz="2800" dirty="0"/>
              <a:t>不正经的数（</a:t>
            </a:r>
            <a:r>
              <a:rPr lang="en-US" altLang="zh-CN" sz="2800" dirty="0"/>
              <a:t>x</a:t>
            </a:r>
            <a:r>
              <a:rPr lang="zh-CN" altLang="en-US" sz="2800" dirty="0"/>
              <a:t>）</a:t>
            </a:r>
            <a:endParaRPr lang="en-US" sz="2800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/>
          </a:bodyPr>
          <a:lstStyle/>
          <a:p>
            <a:r>
              <a:rPr lang="en-US" altLang="zh-CN" dirty="0"/>
              <a:t>exp=000……0</a:t>
            </a:r>
            <a:r>
              <a:rPr lang="zh-CN" altLang="en-US" dirty="0"/>
              <a:t>时</a:t>
            </a:r>
            <a:endParaRPr lang="en-US" dirty="0"/>
          </a:p>
          <a:p>
            <a:r>
              <a:rPr lang="en-US" altLang="zh-CN" dirty="0"/>
              <a:t>E=1-Bias</a:t>
            </a:r>
            <a:r>
              <a:rPr lang="zh-CN" altLang="en-US" sz="2400" b="0" dirty="0"/>
              <a:t>（而不是像规格数的</a:t>
            </a:r>
            <a:r>
              <a:rPr lang="en-US" altLang="zh-CN" sz="2400" b="0" dirty="0"/>
              <a:t>0-Bias</a:t>
            </a:r>
            <a:r>
              <a:rPr lang="zh-CN" altLang="en-US" sz="2400" b="0" dirty="0"/>
              <a:t>）</a:t>
            </a:r>
            <a:endParaRPr lang="en-US" altLang="zh-CN" sz="2400" b="0" dirty="0"/>
          </a:p>
          <a:p>
            <a:pPr lvl="1"/>
            <a:r>
              <a:rPr lang="zh-CN" altLang="en-US" dirty="0"/>
              <a:t>从非规格化平滑转换到规格化值</a:t>
            </a:r>
            <a:endParaRPr lang="en-US" altLang="zh-CN" dirty="0"/>
          </a:p>
          <a:p>
            <a:r>
              <a:rPr lang="en-US" altLang="zh-CN" dirty="0"/>
              <a:t>M=frac</a:t>
            </a:r>
            <a:r>
              <a:rPr lang="zh-CN" altLang="en-US" sz="2400" b="0" dirty="0"/>
              <a:t>（而不是</a:t>
            </a:r>
            <a:r>
              <a:rPr lang="en-US" altLang="zh-CN" sz="2400" b="0" dirty="0"/>
              <a:t>frac</a:t>
            </a:r>
            <a:r>
              <a:rPr lang="zh-CN" altLang="en-US" sz="2400" b="0" dirty="0"/>
              <a:t>的小数部分）</a:t>
            </a:r>
            <a:endParaRPr lang="en-US" altLang="zh-CN" sz="2400" b="0" dirty="0"/>
          </a:p>
          <a:p>
            <a:r>
              <a:rPr lang="zh-CN" altLang="en-US" dirty="0"/>
              <a:t>为什么这样表示？</a:t>
            </a:r>
            <a:endParaRPr lang="en-US" altLang="zh-CN" dirty="0"/>
          </a:p>
          <a:p>
            <a:pPr lvl="1"/>
            <a:r>
              <a:rPr lang="zh-CN" altLang="en-US" dirty="0"/>
              <a:t>为了表示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使</a:t>
            </a:r>
            <a:r>
              <a:rPr lang="en-US" altLang="zh-CN" dirty="0"/>
              <a:t>0</a:t>
            </a:r>
            <a:r>
              <a:rPr lang="zh-CN" altLang="en-US" dirty="0"/>
              <a:t>附近的数均匀分布。</a:t>
            </a:r>
            <a:r>
              <a:rPr lang="zh-CN" altLang="en-US" i="1" dirty="0"/>
              <a:t>逐渐下溢</a:t>
            </a:r>
            <a:endParaRPr lang="en-US" i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7D12E5-6EC5-4856-9E5B-4A195D10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156" y="435678"/>
            <a:ext cx="23907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8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特殊值</a:t>
            </a:r>
            <a:r>
              <a:rPr lang="en-US" altLang="zh-CN" sz="3200" dirty="0"/>
              <a:t>——</a:t>
            </a:r>
            <a:r>
              <a:rPr lang="zh-CN" altLang="en-US" sz="3200" dirty="0"/>
              <a:t>离谱</a:t>
            </a:r>
            <a:r>
              <a:rPr lang="en-US" altLang="zh-CN" sz="3200" dirty="0"/>
              <a:t>.jpg</a:t>
            </a:r>
            <a:r>
              <a:rPr lang="zh-CN" altLang="en-US" sz="3200" dirty="0"/>
              <a:t>（</a:t>
            </a:r>
            <a:r>
              <a:rPr lang="en-US" altLang="zh-CN" sz="3200" dirty="0"/>
              <a:t>x</a:t>
            </a:r>
            <a:r>
              <a:rPr lang="zh-CN" altLang="en-US" sz="3200" dirty="0"/>
              <a:t>）</a:t>
            </a:r>
            <a:endParaRPr lang="en-US" sz="3200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/>
          </a:bodyPr>
          <a:lstStyle/>
          <a:p>
            <a:r>
              <a:rPr lang="en-US" altLang="zh-CN" dirty="0"/>
              <a:t>exp=111……1</a:t>
            </a:r>
            <a:r>
              <a:rPr lang="zh-CN" altLang="en-US" dirty="0"/>
              <a:t>，</a:t>
            </a:r>
            <a:r>
              <a:rPr lang="en-US" altLang="zh-CN" dirty="0"/>
              <a:t>frac=000……0</a:t>
            </a:r>
          </a:p>
          <a:p>
            <a:pPr lvl="1"/>
            <a:r>
              <a:rPr lang="zh-CN" altLang="en-US" dirty="0"/>
              <a:t>表示无穷，</a:t>
            </a:r>
            <a:r>
              <a:rPr lang="en-US" altLang="zh-CN" dirty="0"/>
              <a:t>s=0</a:t>
            </a:r>
            <a:r>
              <a:rPr lang="zh-CN" altLang="en-US" dirty="0"/>
              <a:t>为</a:t>
            </a:r>
            <a:r>
              <a:rPr lang="en-US" altLang="zh-CN" dirty="0"/>
              <a:t>+</a:t>
            </a:r>
            <a:r>
              <a:rPr lang="zh-CN" altLang="en-US" dirty="0"/>
              <a:t>∞，</a:t>
            </a:r>
            <a:r>
              <a:rPr lang="en-US" altLang="zh-CN" dirty="0"/>
              <a:t>s=1</a:t>
            </a:r>
            <a:r>
              <a:rPr lang="zh-CN" altLang="en-US" dirty="0"/>
              <a:t>为</a:t>
            </a:r>
            <a:r>
              <a:rPr lang="en-US" altLang="zh-CN" dirty="0"/>
              <a:t>-</a:t>
            </a:r>
            <a:r>
              <a:rPr lang="zh-CN" altLang="en-US" dirty="0"/>
              <a:t>∞</a:t>
            </a:r>
            <a:endParaRPr lang="en-US" altLang="zh-CN" dirty="0"/>
          </a:p>
          <a:p>
            <a:pPr lvl="1"/>
            <a:r>
              <a:rPr lang="zh-CN" altLang="en-US" dirty="0"/>
              <a:t>无穷能表示溢出的结果（非常大的数）</a:t>
            </a:r>
            <a:endParaRPr lang="en-US" altLang="zh-CN" dirty="0"/>
          </a:p>
          <a:p>
            <a:r>
              <a:rPr lang="en-US" altLang="zh-CN" dirty="0"/>
              <a:t>exp=111……1</a:t>
            </a:r>
            <a:r>
              <a:rPr lang="zh-CN" altLang="en-US" dirty="0"/>
              <a:t>，</a:t>
            </a:r>
            <a:r>
              <a:rPr lang="en-US" altLang="zh-CN" dirty="0"/>
              <a:t>frac</a:t>
            </a:r>
            <a:r>
              <a:rPr lang="zh-CN" altLang="en-US" dirty="0"/>
              <a:t>≠</a:t>
            </a:r>
            <a:r>
              <a:rPr lang="en-US" altLang="zh-CN" dirty="0"/>
              <a:t>000……0</a:t>
            </a:r>
            <a:endParaRPr lang="en-US" dirty="0"/>
          </a:p>
          <a:p>
            <a:pPr lvl="1"/>
            <a:r>
              <a:rPr lang="zh-CN" altLang="en-US" dirty="0"/>
              <a:t>表示</a:t>
            </a:r>
            <a:r>
              <a:rPr lang="en-US" altLang="zh-CN" dirty="0" err="1"/>
              <a:t>NaN</a:t>
            </a:r>
            <a:endParaRPr lang="en-US" altLang="zh-CN" dirty="0"/>
          </a:p>
          <a:p>
            <a:pPr lvl="1"/>
            <a:r>
              <a:rPr lang="zh-CN" altLang="en-US" dirty="0"/>
              <a:t>它不等于它自己是真（用于判断）</a:t>
            </a:r>
            <a:endParaRPr lang="en-US" altLang="zh-CN" dirty="0"/>
          </a:p>
          <a:p>
            <a:pPr lvl="1"/>
            <a:r>
              <a:rPr lang="zh-CN" altLang="en-US" dirty="0"/>
              <a:t>与任何数做任何比较均为假</a:t>
            </a:r>
            <a:endParaRPr lang="en-US" altLang="zh-CN" dirty="0"/>
          </a:p>
          <a:p>
            <a:pPr lvl="1"/>
            <a:r>
              <a:rPr lang="zh-CN" altLang="en-US" dirty="0"/>
              <a:t>与任何数的运算结果都是</a:t>
            </a:r>
            <a:r>
              <a:rPr lang="en-US" altLang="zh-CN" dirty="0" err="1"/>
              <a:t>NaN</a:t>
            </a:r>
            <a:endParaRPr lang="en-US" altLang="zh-CN" dirty="0"/>
          </a:p>
          <a:p>
            <a:pPr lvl="1"/>
            <a:r>
              <a:rPr lang="zh-CN" altLang="en-US" dirty="0"/>
              <a:t>留出来用来表示错误，</a:t>
            </a:r>
            <a:r>
              <a:rPr lang="en-US" altLang="zh-CN" dirty="0"/>
              <a:t>frac</a:t>
            </a:r>
            <a:r>
              <a:rPr lang="zh-CN" altLang="en-US" dirty="0"/>
              <a:t>可以区分错误类型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7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数轴上的浮点数分布</a:t>
            </a:r>
            <a:endParaRPr 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BC298A-AE22-4D33-8CF7-8F07B4BB2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" y="990600"/>
            <a:ext cx="9144000" cy="20893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19578D-9AA9-4FCE-85CD-208F3EC5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" y="2971800"/>
            <a:ext cx="914400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7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zh-CN" altLang="en-US" dirty="0"/>
              <a:t>向偶数舍入</a:t>
            </a:r>
            <a:r>
              <a:rPr lang="en-US" altLang="zh-CN" sz="2800" dirty="0"/>
              <a:t>——</a:t>
            </a:r>
            <a:r>
              <a:rPr lang="zh-CN" altLang="en-US" sz="2800" dirty="0"/>
              <a:t>反直觉的舍入方法</a:t>
            </a:r>
            <a:endParaRPr lang="en-US" sz="2800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对两个可能结果中间的数舍入，使结果的最低有效数字是偶数；其它数四舍五入</a:t>
            </a:r>
            <a:endParaRPr lang="en-US" dirty="0"/>
          </a:p>
          <a:p>
            <a:pPr lvl="1"/>
            <a:r>
              <a:rPr lang="zh-CN" altLang="en-US" dirty="0"/>
              <a:t>对形如</a:t>
            </a:r>
            <a:r>
              <a:rPr lang="en-US" altLang="zh-CN" dirty="0"/>
              <a:t>xx……</a:t>
            </a:r>
            <a:r>
              <a:rPr lang="en-US" altLang="zh-CN" dirty="0" err="1"/>
              <a:t>x.yy</a:t>
            </a:r>
            <a:r>
              <a:rPr lang="en-US" altLang="zh-CN" dirty="0"/>
              <a:t>……y100……</a:t>
            </a:r>
            <a:r>
              <a:rPr lang="zh-CN" altLang="en-US" dirty="0"/>
              <a:t>的二进制小数采取这样的舍入方法</a:t>
            </a:r>
            <a:endParaRPr lang="en-US" altLang="zh-CN" dirty="0"/>
          </a:p>
          <a:p>
            <a:pPr lvl="1"/>
            <a:r>
              <a:rPr lang="zh-CN" altLang="en-US" dirty="0"/>
              <a:t>消除统计偏差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6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</a:t>
            </a:r>
            <a:r>
              <a:rPr lang="en-US" altLang="zh-CN" sz="2800" dirty="0"/>
              <a:t>——</a:t>
            </a:r>
            <a:r>
              <a:rPr lang="zh-CN" altLang="en-US" sz="2800" dirty="0"/>
              <a:t>听说你很麻烦？</a:t>
            </a:r>
            <a:endParaRPr lang="en-US" sz="2800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257800"/>
          </a:xfrm>
        </p:spPr>
        <p:txBody>
          <a:bodyPr>
            <a:normAutofit/>
          </a:bodyPr>
          <a:lstStyle/>
          <a:p>
            <a:r>
              <a:rPr lang="zh-CN" altLang="en-US" dirty="0"/>
              <a:t>先对齐再运算</a:t>
            </a:r>
            <a:endParaRPr lang="en-US" altLang="zh-CN" dirty="0"/>
          </a:p>
          <a:p>
            <a:pPr lvl="1"/>
            <a:r>
              <a:rPr lang="zh-CN" altLang="en-US" dirty="0"/>
              <a:t>和</a:t>
            </a:r>
            <a:r>
              <a:rPr lang="zh-CN" altLang="en-US" sz="2000" strike="sngStrike" dirty="0"/>
              <a:t>愚蠢的</a:t>
            </a:r>
            <a:r>
              <a:rPr lang="zh-CN" altLang="en-US" dirty="0"/>
              <a:t>人类计算浮点数的方法一样</a:t>
            </a:r>
            <a:endParaRPr lang="en-US" dirty="0"/>
          </a:p>
          <a:p>
            <a:r>
              <a:rPr lang="zh-CN" altLang="en-US" dirty="0"/>
              <a:t>满足加法交换律，但不满足结合律</a:t>
            </a:r>
            <a:endParaRPr lang="en-US" altLang="zh-CN" dirty="0"/>
          </a:p>
          <a:p>
            <a:r>
              <a:rPr lang="zh-CN" altLang="en-US" dirty="0"/>
              <a:t>满足加法单调性和乘法单调性</a:t>
            </a:r>
            <a:endParaRPr lang="en-US" altLang="zh-CN" dirty="0"/>
          </a:p>
          <a:p>
            <a:pPr lvl="1"/>
            <a:r>
              <a:rPr lang="zh-CN" altLang="en-US" dirty="0"/>
              <a:t>非严格的，≥</a:t>
            </a:r>
            <a:endParaRPr lang="en-US" altLang="zh-CN" dirty="0"/>
          </a:p>
          <a:p>
            <a:pPr lvl="1"/>
            <a:r>
              <a:rPr lang="zh-CN" altLang="en-US" dirty="0"/>
              <a:t>无穷和</a:t>
            </a:r>
            <a:r>
              <a:rPr lang="en-US" altLang="zh-CN" dirty="0" err="1"/>
              <a:t>NaN</a:t>
            </a:r>
            <a:r>
              <a:rPr lang="zh-CN" altLang="en-US" dirty="0"/>
              <a:t>单独考虑</a:t>
            </a:r>
            <a:endParaRPr lang="en-US" altLang="zh-CN" dirty="0"/>
          </a:p>
          <a:p>
            <a:pPr lvl="1"/>
            <a:r>
              <a:rPr lang="zh-CN" altLang="en-US" dirty="0"/>
              <a:t>∞</a:t>
            </a:r>
            <a:r>
              <a:rPr lang="en-US" altLang="zh-CN" dirty="0"/>
              <a:t>+</a:t>
            </a:r>
            <a:r>
              <a:rPr lang="zh-CN" altLang="en-US" dirty="0"/>
              <a:t>任意数</a:t>
            </a:r>
            <a:r>
              <a:rPr lang="en-US" altLang="zh-CN" dirty="0"/>
              <a:t>=</a:t>
            </a:r>
            <a:r>
              <a:rPr lang="zh-CN" altLang="en-US" dirty="0"/>
              <a:t>∞</a:t>
            </a:r>
            <a:endParaRPr lang="en-US" altLang="zh-CN" dirty="0"/>
          </a:p>
          <a:p>
            <a:pPr lvl="1"/>
            <a:r>
              <a:rPr lang="zh-CN" altLang="en-US" dirty="0"/>
              <a:t>∞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-</a:t>
            </a:r>
            <a:r>
              <a:rPr lang="zh-CN" altLang="en-US" dirty="0"/>
              <a:t>∞）</a:t>
            </a:r>
            <a:r>
              <a:rPr lang="en-US" altLang="zh-CN" dirty="0"/>
              <a:t>=</a:t>
            </a:r>
            <a:r>
              <a:rPr lang="en-US" altLang="zh-CN" dirty="0" err="1"/>
              <a:t>NaN</a:t>
            </a:r>
            <a:endParaRPr lang="en-US" altLang="zh-CN" dirty="0"/>
          </a:p>
          <a:p>
            <a:pPr lvl="1"/>
            <a:r>
              <a:rPr lang="en-US" altLang="zh-CN" dirty="0" err="1"/>
              <a:t>NaN</a:t>
            </a:r>
            <a:r>
              <a:rPr lang="en-US" altLang="zh-CN" dirty="0"/>
              <a:t>+</a:t>
            </a:r>
            <a:r>
              <a:rPr lang="zh-CN" altLang="en-US" dirty="0"/>
              <a:t>任意数</a:t>
            </a:r>
            <a:r>
              <a:rPr lang="en-US" altLang="zh-CN" dirty="0"/>
              <a:t>=</a:t>
            </a:r>
            <a:r>
              <a:rPr lang="en-US" altLang="zh-CN" dirty="0" err="1"/>
              <a:t>NaN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1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Floating Point</a:t>
            </a:r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2400" dirty="0"/>
              <a:t>背景（</a:t>
            </a:r>
            <a:r>
              <a:rPr lang="en-US" altLang="zh-CN" sz="2400" dirty="0"/>
              <a:t>why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552450" lvl="1"/>
            <a:r>
              <a:rPr lang="zh-CN" altLang="en-US" sz="2000" dirty="0"/>
              <a:t>数的二进制表示</a:t>
            </a:r>
            <a:endParaRPr lang="en-US" altLang="zh-CN" sz="2000" dirty="0"/>
          </a:p>
          <a:p>
            <a:pPr marL="552450" lvl="1"/>
            <a:r>
              <a:rPr lang="zh-CN" altLang="en-US" sz="2000" dirty="0"/>
              <a:t>浮点数与定点数</a:t>
            </a:r>
            <a:endParaRPr lang="en-US" altLang="zh-CN" dirty="0"/>
          </a:p>
          <a:p>
            <a:pPr marL="152400"/>
            <a:r>
              <a:rPr lang="en-US" altLang="zh-CN" dirty="0"/>
              <a:t>IEEE </a:t>
            </a:r>
            <a:r>
              <a:rPr lang="zh-CN" altLang="en-US" dirty="0"/>
              <a:t>浮点数标准（</a:t>
            </a:r>
            <a:r>
              <a:rPr lang="en-US" altLang="zh-CN" dirty="0"/>
              <a:t>what</a:t>
            </a:r>
            <a:r>
              <a:rPr lang="zh-CN" altLang="en-US" dirty="0"/>
              <a:t>）</a:t>
            </a:r>
            <a:endParaRPr lang="en-US" dirty="0"/>
          </a:p>
          <a:p>
            <a:pPr marL="552450" lvl="1"/>
            <a:r>
              <a:rPr lang="zh-CN" altLang="en-US" sz="2000" dirty="0"/>
              <a:t>规格化数</a:t>
            </a:r>
            <a:endParaRPr lang="en-US" sz="2000" dirty="0"/>
          </a:p>
          <a:p>
            <a:pPr marL="552450" lvl="1"/>
            <a:r>
              <a:rPr lang="zh-CN" altLang="en-US" sz="2000" dirty="0"/>
              <a:t>非规格化数</a:t>
            </a:r>
            <a:endParaRPr lang="en-US" sz="2000" dirty="0"/>
          </a:p>
          <a:p>
            <a:pPr marL="152400"/>
            <a:r>
              <a:rPr lang="zh-CN" altLang="en-US" sz="2400" dirty="0"/>
              <a:t>舍入与计算（</a:t>
            </a:r>
            <a:r>
              <a:rPr lang="en-US" altLang="zh-CN" sz="2400" dirty="0"/>
              <a:t>how</a:t>
            </a:r>
            <a:r>
              <a:rPr lang="zh-CN" altLang="en-US" sz="2400" dirty="0"/>
              <a:t>）</a:t>
            </a:r>
            <a:endParaRPr lang="en-US" sz="2400" dirty="0"/>
          </a:p>
          <a:p>
            <a:pPr marL="552450" lvl="1"/>
            <a:r>
              <a:rPr lang="zh-CN" altLang="en-US" sz="2000" dirty="0"/>
              <a:t>向偶数舍入</a:t>
            </a:r>
            <a:endParaRPr lang="en-US" altLang="zh-CN" sz="2000" dirty="0"/>
          </a:p>
          <a:p>
            <a:pPr marL="552450" lvl="1"/>
            <a:r>
              <a:rPr lang="zh-CN" altLang="en-US" sz="2000" dirty="0"/>
              <a:t>浮点数的计算</a:t>
            </a:r>
            <a:endParaRPr lang="en-US" sz="2000" dirty="0"/>
          </a:p>
          <a:p>
            <a:pPr marL="152400"/>
            <a:r>
              <a:rPr lang="zh-CN" altLang="en-US" sz="2400" dirty="0"/>
              <a:t>浮点数的一些性质</a:t>
            </a:r>
            <a:endParaRPr lang="en-US" altLang="zh-CN" sz="2400" dirty="0"/>
          </a:p>
          <a:p>
            <a:pPr marL="552450" lvl="1"/>
            <a:r>
              <a:rPr lang="zh-CN" altLang="en-US" sz="2000" dirty="0"/>
              <a:t>一些例题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631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数的二进制表示</a:t>
            </a:r>
            <a:r>
              <a:rPr lang="en-US" altLang="zh-CN" sz="2800" dirty="0"/>
              <a:t>——</a:t>
            </a:r>
            <a:r>
              <a:rPr lang="zh-CN" altLang="en-US" sz="2800" dirty="0"/>
              <a:t>从科学计数法讲起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772400" cy="4953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二进制与十进制</a:t>
                </a:r>
                <a:endParaRPr lang="en-US" dirty="0"/>
              </a:p>
              <a:p>
                <a:pPr lvl="1"/>
                <a:r>
                  <a:rPr lang="zh-CN" altLang="en-US" dirty="0"/>
                  <a:t>我们都很熟悉十进制下的小数，但是如何用二进制表示小数？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其实原理是一样的，都是数字*权重来表示该位上数字的大小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十进制小数到二进制小数的换算：从高到低除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（与整数一样）        </a:t>
                </a:r>
                <a:endParaRPr lang="en-US" altLang="zh-CN" dirty="0"/>
              </a:p>
              <a:p>
                <a:r>
                  <a:rPr lang="zh-CN" altLang="en-US" dirty="0"/>
                  <a:t>浮点数就是用二进制小数的方法存储和运算的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只能精确表示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dirty="0"/>
                  <a:t>形式的数，其他数只能近似表示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特别的，</a:t>
                </a:r>
                <a:r>
                  <a:rPr lang="en-US" altLang="zh-CN" dirty="0"/>
                  <a:t>0.11111111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……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刚好小于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的数，即最接近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的数，用</a:t>
                </a:r>
                <a:r>
                  <a:rPr lang="en-US" altLang="zh-CN" dirty="0"/>
                  <a:t>1-Ɛ</a:t>
                </a:r>
                <a:r>
                  <a:rPr lang="zh-CN" altLang="en-US" dirty="0"/>
                  <a:t>来表示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772400" cy="4953000"/>
              </a:xfrm>
              <a:blipFill>
                <a:blip r:embed="rId2"/>
                <a:stretch>
                  <a:fillRect l="-314" t="-1847" r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97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数的二进制表示</a:t>
            </a:r>
            <a:r>
              <a:rPr lang="en-US" altLang="zh-CN" sz="2800" dirty="0"/>
              <a:t>——</a:t>
            </a:r>
            <a:r>
              <a:rPr lang="zh-CN" altLang="en-US" sz="2800" dirty="0"/>
              <a:t>从科学计数法讲起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772400" cy="4953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二进制与十进制</a:t>
                </a:r>
                <a:endParaRPr lang="en-US" dirty="0"/>
              </a:p>
              <a:p>
                <a:pPr lvl="1"/>
                <a:r>
                  <a:rPr lang="zh-CN" altLang="en-US" dirty="0"/>
                  <a:t>我们都很熟悉十进制下的小数，但是如何用二进制表示小数？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其实原理是一样的，都是数字*权重来表示该位上数字的大小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十进制小数到二进制小数的换算：从高到</a:t>
                </a:r>
                <a:r>
                  <a:rPr lang="zh-CN" altLang="en-US"/>
                  <a:t>低除以</a:t>
                </a:r>
                <a:r>
                  <a:rPr lang="en-US" altLang="zh-CN"/>
                  <a:t>2</a:t>
                </a:r>
                <a:r>
                  <a:rPr lang="zh-CN" altLang="en-US" dirty="0"/>
                  <a:t>（与整数一样）                              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是这样吗？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浮点数就是用二进制小数的方法存储和运算的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只能精确表示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dirty="0"/>
                  <a:t>形式的数，其他数只能近似表示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特别的，</a:t>
                </a:r>
                <a:r>
                  <a:rPr lang="en-US" altLang="zh-CN" dirty="0"/>
                  <a:t>0.11111111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……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刚好小于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的数，即最接近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的数，用</a:t>
                </a:r>
                <a:r>
                  <a:rPr lang="en-US" altLang="zh-CN" dirty="0"/>
                  <a:t>1-Ɛ</a:t>
                </a:r>
                <a:r>
                  <a:rPr lang="zh-CN" altLang="en-US" dirty="0"/>
                  <a:t>来表示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772400" cy="4953000"/>
              </a:xfrm>
              <a:blipFill>
                <a:blip r:embed="rId2"/>
                <a:stretch>
                  <a:fillRect l="-314" t="-1847" r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16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十进制小数与二进制小数的换算（</a:t>
            </a:r>
            <a:r>
              <a:rPr lang="en-US" altLang="zh-CN" sz="2800" dirty="0"/>
              <a:t>P77</a:t>
            </a:r>
            <a:r>
              <a:rPr lang="zh-CN" altLang="en-US" sz="2800" dirty="0"/>
              <a:t>）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031" y="4381500"/>
            <a:ext cx="7772400" cy="4953000"/>
          </a:xfrm>
        </p:spPr>
        <p:txBody>
          <a:bodyPr>
            <a:normAutofit/>
          </a:bodyPr>
          <a:lstStyle/>
          <a:p>
            <a:r>
              <a:rPr lang="zh-CN" altLang="en-US" dirty="0"/>
              <a:t>整数部分转化是除以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小数部分转化是除以</a:t>
            </a:r>
            <a:r>
              <a:rPr lang="en-US" altLang="zh-CN" dirty="0"/>
              <a:t>1/2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5799F3-BACF-41AA-B79E-6A84BBC3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" y="1173767"/>
            <a:ext cx="9144000" cy="27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2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1513" y="900430"/>
            <a:ext cx="351790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62230">
              <a:lnSpc>
                <a:spcPct val="156900"/>
              </a:lnSpc>
              <a:spcBef>
                <a:spcPts val="100"/>
              </a:spcBef>
            </a:pPr>
            <a:r>
              <a:rPr sz="2700" spc="-7" baseline="-18518" dirty="0">
                <a:solidFill>
                  <a:srgbClr val="970001"/>
                </a:solidFill>
                <a:latin typeface="Calibri"/>
                <a:cs typeface="Calibri"/>
              </a:rPr>
              <a:t>2</a:t>
            </a:r>
            <a:r>
              <a:rPr sz="1200" i="1" spc="-5" dirty="0">
                <a:solidFill>
                  <a:srgbClr val="970001"/>
                </a:solidFill>
                <a:latin typeface="Calibri"/>
                <a:cs typeface="Calibri"/>
              </a:rPr>
              <a:t>i  </a:t>
            </a:r>
            <a:r>
              <a:rPr sz="2700" spc="-7" baseline="-18518" dirty="0">
                <a:solidFill>
                  <a:srgbClr val="970001"/>
                </a:solidFill>
                <a:latin typeface="Calibri"/>
                <a:cs typeface="Calibri"/>
              </a:rPr>
              <a:t>2</a:t>
            </a:r>
            <a:r>
              <a:rPr sz="1200" i="1" dirty="0">
                <a:solidFill>
                  <a:srgbClr val="970001"/>
                </a:solidFill>
                <a:latin typeface="Calibri"/>
                <a:cs typeface="Calibri"/>
              </a:rPr>
              <a:t>i-1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6160" y="2157730"/>
            <a:ext cx="141605" cy="10210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solidFill>
                  <a:srgbClr val="970001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970001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970001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8498" y="3681547"/>
            <a:ext cx="346075" cy="99821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dirty="0">
                <a:solidFill>
                  <a:srgbClr val="970001"/>
                </a:solidFill>
                <a:latin typeface="Calibri"/>
                <a:cs typeface="Calibri"/>
              </a:rPr>
              <a:t>1/2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solidFill>
                  <a:srgbClr val="970001"/>
                </a:solidFill>
                <a:latin typeface="Calibri"/>
                <a:cs typeface="Calibri"/>
              </a:rPr>
              <a:t>1/4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970001"/>
                </a:solidFill>
                <a:latin typeface="Calibri"/>
                <a:cs typeface="Calibri"/>
              </a:rPr>
              <a:t>1/8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1866" y="4973777"/>
            <a:ext cx="298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7" baseline="-18055" dirty="0">
                <a:solidFill>
                  <a:srgbClr val="970001"/>
                </a:solidFill>
                <a:latin typeface="Calibri"/>
                <a:cs typeface="Calibri"/>
              </a:rPr>
              <a:t>2</a:t>
            </a:r>
            <a:r>
              <a:rPr sz="1300" i="1" spc="5" dirty="0">
                <a:solidFill>
                  <a:srgbClr val="970001"/>
                </a:solidFill>
                <a:latin typeface="Calibri"/>
                <a:cs typeface="Calibri"/>
              </a:rPr>
              <a:t>-j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 rot="10860000">
            <a:off x="6211407" y="4164553"/>
            <a:ext cx="5670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• </a:t>
            </a:r>
            <a:r>
              <a:rPr sz="3600" baseline="1157" dirty="0">
                <a:latin typeface="Times New Roman"/>
                <a:cs typeface="Times New Roman"/>
              </a:rPr>
              <a:t>•</a:t>
            </a:r>
            <a:r>
              <a:rPr sz="3600" spc="-284" baseline="1157" dirty="0">
                <a:latin typeface="Times New Roman"/>
                <a:cs typeface="Times New Roman"/>
              </a:rPr>
              <a:t> </a:t>
            </a:r>
            <a:r>
              <a:rPr sz="3600" baseline="1157" dirty="0">
                <a:latin typeface="Times New Roman"/>
                <a:cs typeface="Times New Roman"/>
              </a:rPr>
              <a:t>•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40885" y="3018282"/>
            <a:ext cx="165100" cy="102235"/>
          </a:xfrm>
          <a:custGeom>
            <a:avLst/>
            <a:gdLst/>
            <a:ahLst/>
            <a:cxnLst/>
            <a:rect l="l" t="t" r="r" b="b"/>
            <a:pathLst>
              <a:path w="165100" h="102235">
                <a:moveTo>
                  <a:pt x="164591" y="0"/>
                </a:moveTo>
                <a:lnTo>
                  <a:pt x="0" y="0"/>
                </a:lnTo>
                <a:lnTo>
                  <a:pt x="0" y="102107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961" y="2586989"/>
            <a:ext cx="698500" cy="533400"/>
          </a:xfrm>
          <a:custGeom>
            <a:avLst/>
            <a:gdLst/>
            <a:ahLst/>
            <a:cxnLst/>
            <a:rect l="l" t="t" r="r" b="b"/>
            <a:pathLst>
              <a:path w="698500" h="533400">
                <a:moveTo>
                  <a:pt x="697991" y="0"/>
                </a:moveTo>
                <a:lnTo>
                  <a:pt x="0" y="0"/>
                </a:lnTo>
                <a:lnTo>
                  <a:pt x="0" y="53340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7322" y="2346198"/>
            <a:ext cx="1243965" cy="774700"/>
          </a:xfrm>
          <a:custGeom>
            <a:avLst/>
            <a:gdLst/>
            <a:ahLst/>
            <a:cxnLst/>
            <a:rect l="l" t="t" r="r" b="b"/>
            <a:pathLst>
              <a:path w="1243964" h="774700">
                <a:moveTo>
                  <a:pt x="1243583" y="0"/>
                </a:moveTo>
                <a:lnTo>
                  <a:pt x="0" y="0"/>
                </a:lnTo>
                <a:lnTo>
                  <a:pt x="0" y="774191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9270" y="1672589"/>
            <a:ext cx="2425065" cy="1447800"/>
          </a:xfrm>
          <a:custGeom>
            <a:avLst/>
            <a:gdLst/>
            <a:ahLst/>
            <a:cxnLst/>
            <a:rect l="l" t="t" r="r" b="b"/>
            <a:pathLst>
              <a:path w="2425065" h="1447800">
                <a:moveTo>
                  <a:pt x="2424684" y="0"/>
                </a:moveTo>
                <a:lnTo>
                  <a:pt x="0" y="0"/>
                </a:lnTo>
                <a:lnTo>
                  <a:pt x="0" y="144780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9461" y="1317497"/>
            <a:ext cx="3175000" cy="1803400"/>
          </a:xfrm>
          <a:custGeom>
            <a:avLst/>
            <a:gdLst/>
            <a:ahLst/>
            <a:cxnLst/>
            <a:rect l="l" t="t" r="r" b="b"/>
            <a:pathLst>
              <a:path w="3175000" h="1803400">
                <a:moveTo>
                  <a:pt x="3174491" y="0"/>
                </a:moveTo>
                <a:lnTo>
                  <a:pt x="0" y="0"/>
                </a:lnTo>
                <a:lnTo>
                  <a:pt x="0" y="1802891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37029" y="2482088"/>
            <a:ext cx="49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 •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99965" y="3778758"/>
            <a:ext cx="342900" cy="102235"/>
          </a:xfrm>
          <a:custGeom>
            <a:avLst/>
            <a:gdLst/>
            <a:ahLst/>
            <a:cxnLst/>
            <a:rect l="l" t="t" r="r" b="b"/>
            <a:pathLst>
              <a:path w="342900" h="102235">
                <a:moveTo>
                  <a:pt x="0" y="102108"/>
                </a:moveTo>
                <a:lnTo>
                  <a:pt x="342900" y="102108"/>
                </a:lnTo>
                <a:lnTo>
                  <a:pt x="342900" y="0"/>
                </a:lnTo>
              </a:path>
            </a:pathLst>
          </a:custGeom>
          <a:ln w="2590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7773" y="3778758"/>
            <a:ext cx="977265" cy="394970"/>
          </a:xfrm>
          <a:custGeom>
            <a:avLst/>
            <a:gdLst/>
            <a:ahLst/>
            <a:cxnLst/>
            <a:rect l="l" t="t" r="r" b="b"/>
            <a:pathLst>
              <a:path w="977264" h="394970">
                <a:moveTo>
                  <a:pt x="0" y="394716"/>
                </a:moveTo>
                <a:lnTo>
                  <a:pt x="976884" y="394716"/>
                </a:lnTo>
                <a:lnTo>
                  <a:pt x="976884" y="0"/>
                </a:lnTo>
              </a:path>
            </a:pathLst>
          </a:custGeom>
          <a:ln w="2590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4726" y="3792473"/>
            <a:ext cx="1576070" cy="774700"/>
          </a:xfrm>
          <a:custGeom>
            <a:avLst/>
            <a:gdLst/>
            <a:ahLst/>
            <a:cxnLst/>
            <a:rect l="l" t="t" r="r" b="b"/>
            <a:pathLst>
              <a:path w="1576070" h="774700">
                <a:moveTo>
                  <a:pt x="0" y="774192"/>
                </a:moveTo>
                <a:lnTo>
                  <a:pt x="1575815" y="774192"/>
                </a:lnTo>
                <a:lnTo>
                  <a:pt x="1575815" y="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14400" y="3181350"/>
          <a:ext cx="6508749" cy="1938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6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i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775" i="1" baseline="-4504" dirty="0">
                          <a:latin typeface="Calibri"/>
                          <a:cs typeface="Calibri"/>
                        </a:rPr>
                        <a:t>i</a:t>
                      </a:r>
                      <a:endParaRPr sz="2775" baseline="-4504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4200" i="1" spc="7" baseline="2976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50" i="1" spc="5" dirty="0">
                          <a:latin typeface="Calibri"/>
                          <a:cs typeface="Calibri"/>
                        </a:rPr>
                        <a:t>i-1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i="1" dirty="0">
                          <a:latin typeface="Calibri"/>
                          <a:cs typeface="Calibri"/>
                        </a:rPr>
                        <a:t>•••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i="1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775" i="1" spc="7" baseline="-4504" dirty="0">
                          <a:latin typeface="Calibri"/>
                          <a:cs typeface="Calibri"/>
                        </a:rPr>
                        <a:t>2</a:t>
                      </a:r>
                      <a:endParaRPr sz="2775" baseline="-4504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i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775" i="1" baseline="-4504" dirty="0">
                          <a:latin typeface="Calibri"/>
                          <a:cs typeface="Calibri"/>
                        </a:rPr>
                        <a:t>1</a:t>
                      </a:r>
                      <a:endParaRPr sz="2775" baseline="-4504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i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775" i="1" baseline="-4504" dirty="0">
                          <a:latin typeface="Calibri"/>
                          <a:cs typeface="Calibri"/>
                        </a:rPr>
                        <a:t>0</a:t>
                      </a:r>
                      <a:endParaRPr sz="2775" baseline="-4504" dirty="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4200" i="1" spc="7" baseline="2976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50" i="1" spc="5" dirty="0">
                          <a:latin typeface="Calibri"/>
                          <a:cs typeface="Calibri"/>
                        </a:rPr>
                        <a:t>-1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4200" i="1" spc="7" baseline="2976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50" i="1" spc="5" dirty="0">
                          <a:latin typeface="Calibri"/>
                          <a:cs typeface="Calibri"/>
                        </a:rPr>
                        <a:t>-2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4200" i="1" spc="7" baseline="2976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50" i="1" spc="5" dirty="0">
                          <a:latin typeface="Calibri"/>
                          <a:cs typeface="Calibri"/>
                        </a:rPr>
                        <a:t>-3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i="1" dirty="0">
                          <a:latin typeface="Calibri"/>
                          <a:cs typeface="Calibri"/>
                        </a:rPr>
                        <a:t>•••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4200" i="1" baseline="2976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50" i="1" dirty="0">
                          <a:latin typeface="Calibri"/>
                          <a:cs typeface="Calibri"/>
                        </a:rPr>
                        <a:t>-j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2174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E7E7E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4329684" y="3617976"/>
            <a:ext cx="190499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E843011-AAEA-41DA-9D72-B19B99C30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21216"/>
            <a:ext cx="2206452" cy="130274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A48C472-17FA-4F27-AB88-75E5F6048652}"/>
              </a:ext>
            </a:extLst>
          </p:cNvPr>
          <p:cNvSpPr txBox="1"/>
          <p:nvPr/>
        </p:nvSpPr>
        <p:spPr>
          <a:xfrm>
            <a:off x="1377314" y="5556048"/>
            <a:ext cx="5904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>
                <a:latin typeface="Calibri" pitchFamily="34" charset="0"/>
              </a:rPr>
              <a:t>2</a:t>
            </a:r>
            <a:r>
              <a:rPr lang="zh-CN" altLang="en-US" b="0" dirty="0">
                <a:latin typeface="Calibri" pitchFamily="34" charset="0"/>
              </a:rPr>
              <a:t>的幂就是每一位上的“权重”</a:t>
            </a:r>
            <a:endParaRPr lang="en-US" altLang="zh-CN" b="0" dirty="0">
              <a:latin typeface="Calibri" pitchFamily="34" charset="0"/>
            </a:endParaRPr>
          </a:p>
          <a:p>
            <a:pPr algn="ctr"/>
            <a:r>
              <a:rPr lang="zh-CN" altLang="en-US" b="0" dirty="0">
                <a:latin typeface="Calibri" pitchFamily="34" charset="0"/>
              </a:rPr>
              <a:t>小数点区别了正权与负权</a:t>
            </a:r>
          </a:p>
        </p:txBody>
      </p:sp>
    </p:spTree>
    <p:extLst>
      <p:ext uri="{BB962C8B-B14F-4D97-AF65-F5344CB8AC3E}">
        <p14:creationId xmlns:p14="http://schemas.microsoft.com/office/powerpoint/2010/main" val="385758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浮点数与定点数</a:t>
            </a:r>
            <a:r>
              <a:rPr lang="en-US" altLang="zh-CN" sz="2800" dirty="0"/>
              <a:t>——</a:t>
            </a:r>
            <a:r>
              <a:rPr lang="zh-CN" altLang="en-US" sz="2800" dirty="0"/>
              <a:t>为什么是它？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4972050"/>
          </a:xfrm>
        </p:spPr>
        <p:txBody>
          <a:bodyPr/>
          <a:lstStyle/>
          <a:p>
            <a:r>
              <a:rPr lang="zh-CN" altLang="en-US" dirty="0"/>
              <a:t>定点数的优劣</a:t>
            </a:r>
            <a:endParaRPr lang="en-US" altLang="zh-CN" dirty="0"/>
          </a:p>
          <a:p>
            <a:pPr lvl="1"/>
            <a:r>
              <a:rPr lang="zh-CN" altLang="en-US" dirty="0"/>
              <a:t>定点数的表示方法类似于整数，只是约定了小数点的存在</a:t>
            </a:r>
            <a:endParaRPr lang="en-US" altLang="zh-CN" dirty="0"/>
          </a:p>
          <a:p>
            <a:pPr lvl="1"/>
            <a:r>
              <a:rPr lang="zh-CN" altLang="en-US" dirty="0"/>
              <a:t>定点数的表示方法看起来更直观一点，但只能实现一个功能</a:t>
            </a:r>
            <a:r>
              <a:rPr lang="en-US" altLang="zh-CN" dirty="0"/>
              <a:t>——</a:t>
            </a:r>
            <a:r>
              <a:rPr lang="zh-CN" altLang="en-US" dirty="0"/>
              <a:t>表示小数</a:t>
            </a:r>
            <a:endParaRPr lang="en-US" altLang="zh-CN" dirty="0"/>
          </a:p>
          <a:p>
            <a:r>
              <a:rPr lang="zh-CN" altLang="en-US" dirty="0"/>
              <a:t>浮点数的优劣</a:t>
            </a:r>
            <a:endParaRPr lang="en-US" altLang="zh-CN" dirty="0"/>
          </a:p>
          <a:p>
            <a:pPr lvl="1"/>
            <a:r>
              <a:rPr lang="zh-CN" altLang="en-US" dirty="0"/>
              <a:t>浮点数的表示范围超级大</a:t>
            </a:r>
            <a:endParaRPr lang="en-US" altLang="zh-CN" dirty="0"/>
          </a:p>
          <a:p>
            <a:pPr lvl="1"/>
            <a:r>
              <a:rPr lang="zh-CN" altLang="en-US" dirty="0"/>
              <a:t>浮点数的精度随数字大小而变化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64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92200"/>
          </a:xfrm>
          <a:ln/>
        </p:spPr>
        <p:txBody>
          <a:bodyPr/>
          <a:lstStyle/>
          <a:p>
            <a:pPr marL="119063" indent="-119063"/>
            <a:r>
              <a:rPr lang="en-US" altLang="zh-CN" dirty="0"/>
              <a:t>IEEE</a:t>
            </a:r>
            <a:r>
              <a:rPr lang="zh-CN" altLang="en-US" dirty="0"/>
              <a:t>标准</a:t>
            </a:r>
            <a:endParaRPr lang="en-US" dirty="0"/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9FE76769-ABD4-4925-8BD0-8D4A9A3FE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34509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0B27AC-9D33-4CF4-BCA1-8B0245CD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254229"/>
            <a:ext cx="6477000" cy="24088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460B3C-FA7E-4D1E-A84B-C882C06FCED7}"/>
              </a:ext>
            </a:extLst>
          </p:cNvPr>
          <p:cNvSpPr txBox="1"/>
          <p:nvPr/>
        </p:nvSpPr>
        <p:spPr>
          <a:xfrm>
            <a:off x="685800" y="4858484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注意：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M</a:t>
            </a:r>
            <a:r>
              <a:rPr lang="zh-CN" altLang="en-US" dirty="0">
                <a:latin typeface="Calibri" pitchFamily="34" charset="0"/>
              </a:rPr>
              <a:t>≠</a:t>
            </a:r>
            <a:r>
              <a:rPr lang="en-US" altLang="zh-CN" dirty="0">
                <a:latin typeface="Calibri" pitchFamily="34" charset="0"/>
              </a:rPr>
              <a:t>frac</a:t>
            </a:r>
          </a:p>
          <a:p>
            <a:r>
              <a:rPr lang="en-US" altLang="zh-CN" dirty="0">
                <a:latin typeface="Calibri" pitchFamily="34" charset="0"/>
              </a:rPr>
              <a:t>E</a:t>
            </a:r>
            <a:r>
              <a:rPr lang="zh-CN" altLang="en-US" dirty="0">
                <a:latin typeface="Calibri" pitchFamily="34" charset="0"/>
              </a:rPr>
              <a:t>≠</a:t>
            </a:r>
            <a:r>
              <a:rPr lang="en-US" altLang="zh-CN" dirty="0">
                <a:latin typeface="Calibri" pitchFamily="34" charset="0"/>
              </a:rPr>
              <a:t>exp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5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规格化数</a:t>
            </a:r>
            <a:r>
              <a:rPr lang="en-US" altLang="zh-CN" sz="2800" dirty="0"/>
              <a:t>——</a:t>
            </a:r>
            <a:r>
              <a:rPr lang="zh-CN" altLang="en-US" sz="2800" dirty="0"/>
              <a:t>正经的数（</a:t>
            </a:r>
            <a:r>
              <a:rPr lang="en-US" altLang="zh-CN" sz="2800" dirty="0"/>
              <a:t>x</a:t>
            </a:r>
            <a:r>
              <a:rPr lang="zh-CN" altLang="en-US" sz="2800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0688" y="1607253"/>
                <a:ext cx="7896225" cy="4972050"/>
              </a:xfrm>
            </p:spPr>
            <p:txBody>
              <a:bodyPr/>
              <a:lstStyle/>
              <a:p>
                <a:r>
                  <a:rPr lang="en-US" altLang="zh-CN" sz="2400" dirty="0"/>
                  <a:t>Exp</a:t>
                </a:r>
                <a:r>
                  <a:rPr lang="zh-CN" altLang="en-US" sz="2400" dirty="0"/>
                  <a:t>≠</a:t>
                </a:r>
                <a:r>
                  <a:rPr lang="en-US" altLang="zh-CN" sz="2400" dirty="0"/>
                  <a:t>00……0 </a:t>
                </a:r>
                <a:r>
                  <a:rPr lang="zh-CN" altLang="en-US" sz="2400" dirty="0"/>
                  <a:t>或 </a:t>
                </a:r>
                <a:r>
                  <a:rPr lang="en-US" altLang="zh-CN" sz="2400" dirty="0"/>
                  <a:t>111……1</a:t>
                </a:r>
                <a:r>
                  <a:rPr lang="zh-CN" altLang="en-US" sz="2400" dirty="0"/>
                  <a:t>的（不过大也不过小的）</a:t>
                </a:r>
                <a:endParaRPr lang="en-US" altLang="zh-CN" sz="2400" dirty="0"/>
              </a:p>
              <a:p>
                <a:pPr marL="152400"/>
                <a:r>
                  <a:rPr lang="en-US" altLang="zh-CN" sz="2400" dirty="0"/>
                  <a:t>E=exp-Bias</a:t>
                </a:r>
              </a:p>
              <a:p>
                <a:pPr lvl="1"/>
                <a:r>
                  <a:rPr lang="en-US" altLang="zh-CN" sz="2000" dirty="0"/>
                  <a:t>Bias=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/>
                  <a:t>1</a:t>
                </a:r>
                <a:r>
                  <a:rPr lang="zh-CN" altLang="en-US" sz="2000" dirty="0"/>
                  <a:t>为偏置值，</a:t>
                </a:r>
                <a:r>
                  <a:rPr lang="en-US" altLang="zh-CN" sz="2000" dirty="0"/>
                  <a:t>exp</a:t>
                </a:r>
                <a:r>
                  <a:rPr lang="zh-CN" altLang="en-US" sz="2000" dirty="0"/>
                  <a:t>为无符号数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这样就可以用无符号数表示负数（不用补码的方式）</a:t>
                </a:r>
                <a:endParaRPr lang="en-US" altLang="zh-CN" sz="2400" dirty="0"/>
              </a:p>
              <a:p>
                <a:r>
                  <a:rPr lang="en-US" altLang="zh-CN" sz="2400" dirty="0"/>
                  <a:t>M=1+frac</a:t>
                </a:r>
              </a:p>
              <a:p>
                <a:pPr lvl="1"/>
                <a:r>
                  <a:rPr lang="en-US" altLang="zh-CN" sz="2000" dirty="0"/>
                  <a:t>0 </a:t>
                </a:r>
                <a:r>
                  <a:rPr lang="zh-CN" altLang="en-US" sz="2000" dirty="0"/>
                  <a:t>≤ </a:t>
                </a:r>
                <a:r>
                  <a:rPr lang="en-US" altLang="zh-CN" sz="2000" dirty="0"/>
                  <a:t>frac</a:t>
                </a:r>
                <a:r>
                  <a:rPr lang="zh-CN" altLang="en-US" sz="2000" dirty="0"/>
                  <a:t>＜</a:t>
                </a:r>
                <a:r>
                  <a:rPr lang="en-US" altLang="zh-CN" sz="2000" dirty="0"/>
                  <a:t>1</a:t>
                </a:r>
              </a:p>
              <a:p>
                <a:r>
                  <a:rPr lang="zh-CN" altLang="en-US" sz="2400" dirty="0"/>
                  <a:t>偏置与补码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表示范围都不对称，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但偏置是正数多一个，补码是负数多一个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688" y="1607253"/>
                <a:ext cx="7896225" cy="4972050"/>
              </a:xfrm>
              <a:blipFill>
                <a:blip r:embed="rId2"/>
                <a:stretch>
                  <a:fillRect l="-77" t="-1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E06B832-988F-4B4B-BAFF-8D359D84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304800"/>
            <a:ext cx="26003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11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7824</TotalTime>
  <Words>796</Words>
  <Application>Microsoft Office PowerPoint</Application>
  <PresentationFormat>全屏显示(4:3)</PresentationFormat>
  <Paragraphs>110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黑体</vt:lpstr>
      <vt:lpstr>宋体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浮点数的简单回顾</vt:lpstr>
      <vt:lpstr>Floating Point</vt:lpstr>
      <vt:lpstr>数的二进制表示——从科学计数法讲起</vt:lpstr>
      <vt:lpstr>数的二进制表示——从科学计数法讲起</vt:lpstr>
      <vt:lpstr>十进制小数与二进制小数的换算（P77）</vt:lpstr>
      <vt:lpstr>PowerPoint 演示文稿</vt:lpstr>
      <vt:lpstr>浮点数与定点数——为什么是它？</vt:lpstr>
      <vt:lpstr>IEEE标准</vt:lpstr>
      <vt:lpstr>规格化数——正经的数（x）</vt:lpstr>
      <vt:lpstr>非规格化数——不正经的数（x）</vt:lpstr>
      <vt:lpstr>特殊值——离谱.jpg（x）</vt:lpstr>
      <vt:lpstr>数轴上的浮点数分布</vt:lpstr>
      <vt:lpstr>向偶数舍入——反直觉的舍入方法</vt:lpstr>
      <vt:lpstr>浮点数的运算——听说你很麻烦？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李 鸿泽</cp:lastModifiedBy>
  <cp:revision>279</cp:revision>
  <cp:lastPrinted>2010-01-19T15:27:43Z</cp:lastPrinted>
  <dcterms:created xsi:type="dcterms:W3CDTF">2011-01-12T20:24:02Z</dcterms:created>
  <dcterms:modified xsi:type="dcterms:W3CDTF">2020-10-15T10:10:54Z</dcterms:modified>
</cp:coreProperties>
</file>