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9" r:id="rId2"/>
    <p:sldId id="288" r:id="rId3"/>
    <p:sldId id="265" r:id="rId4"/>
    <p:sldId id="266" r:id="rId5"/>
    <p:sldId id="273" r:id="rId6"/>
    <p:sldId id="267" r:id="rId7"/>
    <p:sldId id="292" r:id="rId8"/>
    <p:sldId id="293" r:id="rId9"/>
    <p:sldId id="268" r:id="rId10"/>
    <p:sldId id="278" r:id="rId11"/>
    <p:sldId id="289" r:id="rId12"/>
    <p:sldId id="269" r:id="rId13"/>
    <p:sldId id="291" r:id="rId14"/>
    <p:sldId id="290" r:id="rId15"/>
    <p:sldId id="270" r:id="rId16"/>
    <p:sldId id="287" r:id="rId1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96" y="102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13820" y="2360410"/>
            <a:ext cx="77643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Machine Prog: Procedures</a:t>
            </a:r>
          </a:p>
        </p:txBody>
      </p:sp>
      <p:sp>
        <p:nvSpPr>
          <p:cNvPr id="14" name="矩形 13"/>
          <p:cNvSpPr/>
          <p:nvPr/>
        </p:nvSpPr>
        <p:spPr>
          <a:xfrm>
            <a:off x="3803045" y="3603347"/>
            <a:ext cx="4585910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1900011302</a:t>
            </a:r>
            <a:r>
              <a:rPr lang="zh-CN" altLang="en-US" sz="2800" dirty="0">
                <a:solidFill>
                  <a:schemeClr val="tx1"/>
                </a:solidFill>
              </a:rPr>
              <a:t> 霍子璇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局部变量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6" name="组合 5"/>
          <p:cNvGrpSpPr/>
          <p:nvPr/>
        </p:nvGrpSpPr>
        <p:grpSpPr>
          <a:xfrm>
            <a:off x="2644271" y="3216903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57872" y="2296118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257872" y="4139104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4924920" y="347694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092517" y="2553020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092517" y="255302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092517" y="440087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>
            <a:off x="7664686" y="3687911"/>
            <a:ext cx="0" cy="1459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7538521" y="25618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538521" y="440087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103796" y="329594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局部变量区</a:t>
            </a:r>
          </a:p>
        </p:txBody>
      </p:sp>
      <p:sp>
        <p:nvSpPr>
          <p:cNvPr id="94" name="矩形 93"/>
          <p:cNvSpPr/>
          <p:nvPr/>
        </p:nvSpPr>
        <p:spPr>
          <a:xfrm>
            <a:off x="5850446" y="23772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局部变量</a:t>
            </a:r>
          </a:p>
        </p:txBody>
      </p:sp>
      <p:sp>
        <p:nvSpPr>
          <p:cNvPr id="95" name="矩形 94"/>
          <p:cNvSpPr/>
          <p:nvPr/>
        </p:nvSpPr>
        <p:spPr>
          <a:xfrm>
            <a:off x="5722077" y="4216204"/>
            <a:ext cx="136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caller saved</a:t>
            </a:r>
            <a:endParaRPr lang="zh-CN" altLang="en-US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51BCAC8-EABE-43B4-93A4-4247FBAB9169}"/>
              </a:ext>
            </a:extLst>
          </p:cNvPr>
          <p:cNvGrpSpPr/>
          <p:nvPr/>
        </p:nvGrpSpPr>
        <p:grpSpPr>
          <a:xfrm>
            <a:off x="7664686" y="1864179"/>
            <a:ext cx="2474795" cy="509896"/>
            <a:chOff x="7659481" y="2300887"/>
            <a:chExt cx="2474795" cy="509896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659481" y="2561875"/>
              <a:ext cx="17784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4AA06EA-FA88-40C8-B2DB-FCEFF689492F}"/>
                </a:ext>
              </a:extLst>
            </p:cNvPr>
            <p:cNvGrpSpPr/>
            <p:nvPr/>
          </p:nvGrpSpPr>
          <p:grpSpPr>
            <a:xfrm>
              <a:off x="7833519" y="2300887"/>
              <a:ext cx="2300757" cy="509896"/>
              <a:chOff x="7833519" y="2300887"/>
              <a:chExt cx="2300757" cy="509896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7833519" y="2300887"/>
                <a:ext cx="2300757" cy="509896"/>
                <a:chOff x="888096" y="1000203"/>
                <a:chExt cx="4259825" cy="944066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911225" y="1045634"/>
                  <a:ext cx="4199467" cy="8720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888096" y="1000203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888096" y="1872269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5075921" y="1872269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5074692" y="100963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7" name="矩形 96"/>
              <p:cNvSpPr/>
              <p:nvPr/>
            </p:nvSpPr>
            <p:spPr>
              <a:xfrm>
                <a:off x="8083002" y="2384051"/>
                <a:ext cx="1800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/>
                  <a:t>定义的变量过多</a:t>
                </a: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D8DDAF1-9006-46DD-BA48-420C21521E78}"/>
              </a:ext>
            </a:extLst>
          </p:cNvPr>
          <p:cNvGrpSpPr/>
          <p:nvPr/>
        </p:nvGrpSpPr>
        <p:grpSpPr>
          <a:xfrm>
            <a:off x="7664686" y="4887448"/>
            <a:ext cx="2473399" cy="509896"/>
            <a:chOff x="7664686" y="4600513"/>
            <a:chExt cx="2473399" cy="509896"/>
          </a:xfrm>
        </p:grpSpPr>
        <p:grpSp>
          <p:nvGrpSpPr>
            <p:cNvPr id="54" name="组合 53"/>
            <p:cNvGrpSpPr/>
            <p:nvPr/>
          </p:nvGrpSpPr>
          <p:grpSpPr>
            <a:xfrm>
              <a:off x="7837328" y="4600513"/>
              <a:ext cx="2300757" cy="509896"/>
              <a:chOff x="888096" y="1000203"/>
              <a:chExt cx="4259825" cy="944066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" name="直接连接符 86"/>
            <p:cNvCxnSpPr/>
            <p:nvPr/>
          </p:nvCxnSpPr>
          <p:spPr>
            <a:xfrm>
              <a:off x="7664686" y="4852464"/>
              <a:ext cx="17784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8349285" y="4667798"/>
              <a:ext cx="12859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%r10 %r11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5FAC59-2CCC-4A2D-97B5-C94FDC342BC6}"/>
              </a:ext>
            </a:extLst>
          </p:cNvPr>
          <p:cNvGrpSpPr/>
          <p:nvPr/>
        </p:nvGrpSpPr>
        <p:grpSpPr>
          <a:xfrm>
            <a:off x="7664686" y="3435139"/>
            <a:ext cx="2473399" cy="509896"/>
            <a:chOff x="7664686" y="3679728"/>
            <a:chExt cx="2473399" cy="509896"/>
          </a:xfrm>
        </p:grpSpPr>
        <p:grpSp>
          <p:nvGrpSpPr>
            <p:cNvPr id="60" name="组合 59"/>
            <p:cNvGrpSpPr/>
            <p:nvPr/>
          </p:nvGrpSpPr>
          <p:grpSpPr>
            <a:xfrm>
              <a:off x="7837328" y="3679728"/>
              <a:ext cx="2300757" cy="509896"/>
              <a:chOff x="888096" y="1000203"/>
              <a:chExt cx="4259825" cy="94406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8" name="直接连接符 87"/>
            <p:cNvCxnSpPr/>
            <p:nvPr/>
          </p:nvCxnSpPr>
          <p:spPr>
            <a:xfrm>
              <a:off x="7664686" y="3928539"/>
              <a:ext cx="17784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8276349" y="3749062"/>
              <a:ext cx="1431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%</a:t>
              </a:r>
              <a:r>
                <a:rPr lang="en-US" altLang="zh-CN" dirty="0" err="1"/>
                <a:t>rax</a:t>
              </a:r>
              <a:r>
                <a:rPr lang="en-US" altLang="zh-CN" dirty="0"/>
                <a:t> </a:t>
              </a:r>
              <a:r>
                <a:rPr lang="zh-CN" altLang="en-US" dirty="0"/>
                <a:t>返回值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FE27F15-6111-43B0-A593-1951B7B82DEB}"/>
              </a:ext>
            </a:extLst>
          </p:cNvPr>
          <p:cNvGrpSpPr/>
          <p:nvPr/>
        </p:nvGrpSpPr>
        <p:grpSpPr>
          <a:xfrm>
            <a:off x="7664686" y="4158548"/>
            <a:ext cx="2473399" cy="509896"/>
            <a:chOff x="7664686" y="3679728"/>
            <a:chExt cx="2473399" cy="509896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CF65E3-FFC5-42F9-908B-CE4F230056A4}"/>
                </a:ext>
              </a:extLst>
            </p:cNvPr>
            <p:cNvGrpSpPr/>
            <p:nvPr/>
          </p:nvGrpSpPr>
          <p:grpSpPr>
            <a:xfrm>
              <a:off x="7837328" y="3679728"/>
              <a:ext cx="2300757" cy="509896"/>
              <a:chOff x="888096" y="1000203"/>
              <a:chExt cx="4259825" cy="944066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608BBA2-EA95-4C66-B59A-953287FA6D66}"/>
                  </a:ext>
                </a:extLst>
              </p:cNvPr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E4BAC38-448B-4E8D-8522-46C7AE46AAA1}"/>
                  </a:ext>
                </a:extLst>
              </p:cNvPr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4381A3F-453A-4051-9A52-7804765741F8}"/>
                  </a:ext>
                </a:extLst>
              </p:cNvPr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AE6B0980-6D05-46BD-906F-6A9187424B42}"/>
                  </a:ext>
                </a:extLst>
              </p:cNvPr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0A091463-7CCE-48F0-B075-9AB066440C79}"/>
                  </a:ext>
                </a:extLst>
              </p:cNvPr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22D9EC5-1854-496C-9F29-E021D1FF2749}"/>
                </a:ext>
              </a:extLst>
            </p:cNvPr>
            <p:cNvCxnSpPr/>
            <p:nvPr/>
          </p:nvCxnSpPr>
          <p:spPr>
            <a:xfrm>
              <a:off x="7664686" y="3928539"/>
              <a:ext cx="17784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8DEB2FD-D096-4CB5-B616-1577E2EBC69B}"/>
                </a:ext>
              </a:extLst>
            </p:cNvPr>
            <p:cNvSpPr/>
            <p:nvPr/>
          </p:nvSpPr>
          <p:spPr>
            <a:xfrm>
              <a:off x="7895545" y="3749062"/>
              <a:ext cx="21934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%</a:t>
              </a:r>
              <a:r>
                <a:rPr lang="en-US" altLang="zh-CN" dirty="0" err="1"/>
                <a:t>rdi</a:t>
              </a:r>
              <a:r>
                <a:rPr lang="en-US" altLang="zh-CN" dirty="0"/>
                <a:t>…%r9 </a:t>
              </a:r>
              <a:r>
                <a:rPr lang="zh-CN" altLang="en-US" dirty="0"/>
                <a:t>传递参数</a:t>
              </a:r>
            </a:p>
          </p:txBody>
        </p:sp>
      </p:grp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E8EEAA0F-30A6-4AD3-BF87-723465DF136A}"/>
              </a:ext>
            </a:extLst>
          </p:cNvPr>
          <p:cNvSpPr/>
          <p:nvPr/>
        </p:nvSpPr>
        <p:spPr>
          <a:xfrm>
            <a:off x="6167241" y="2943630"/>
            <a:ext cx="422722" cy="1060794"/>
          </a:xfrm>
          <a:prstGeom prst="up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29B49B-FDF7-4E9A-9DC0-B7ED4BB1578B}"/>
              </a:ext>
            </a:extLst>
          </p:cNvPr>
          <p:cNvSpPr txBox="1"/>
          <p:nvPr/>
        </p:nvSpPr>
        <p:spPr>
          <a:xfrm>
            <a:off x="5234542" y="4793868"/>
            <a:ext cx="237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（也可存储在保存在</a:t>
            </a:r>
            <a:r>
              <a:rPr lang="en-US" altLang="zh-CN" dirty="0" err="1"/>
              <a:t>callee</a:t>
            </a:r>
            <a:r>
              <a:rPr lang="en-US" altLang="zh-CN" dirty="0"/>
              <a:t> saved</a:t>
            </a:r>
            <a:r>
              <a:rPr lang="zh-CN" altLang="en-US" dirty="0"/>
              <a:t>寄存器中）</a:t>
            </a: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59A6D184-FF8E-46FE-8A14-CC433DFE05FA}"/>
              </a:ext>
            </a:extLst>
          </p:cNvPr>
          <p:cNvCxnSpPr>
            <a:cxnSpLocks/>
          </p:cNvCxnSpPr>
          <p:nvPr/>
        </p:nvCxnSpPr>
        <p:spPr>
          <a:xfrm>
            <a:off x="7670223" y="2122843"/>
            <a:ext cx="0" cy="860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44CA342-89B7-4A3F-BDC5-17C476742B3C}"/>
              </a:ext>
            </a:extLst>
          </p:cNvPr>
          <p:cNvGrpSpPr/>
          <p:nvPr/>
        </p:nvGrpSpPr>
        <p:grpSpPr>
          <a:xfrm>
            <a:off x="7664686" y="2724641"/>
            <a:ext cx="2474795" cy="509896"/>
            <a:chOff x="7659481" y="2300887"/>
            <a:chExt cx="2474795" cy="509896"/>
          </a:xfrm>
        </p:grpSpPr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502EE8D-F6DD-474E-AE93-3B70DACCA8A2}"/>
                </a:ext>
              </a:extLst>
            </p:cNvPr>
            <p:cNvCxnSpPr/>
            <p:nvPr/>
          </p:nvCxnSpPr>
          <p:spPr>
            <a:xfrm>
              <a:off x="7659481" y="2561875"/>
              <a:ext cx="17784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F3CBB3B9-96EB-477E-96AE-18F75F17F8A9}"/>
                </a:ext>
              </a:extLst>
            </p:cNvPr>
            <p:cNvGrpSpPr/>
            <p:nvPr/>
          </p:nvGrpSpPr>
          <p:grpSpPr>
            <a:xfrm>
              <a:off x="7833519" y="2300887"/>
              <a:ext cx="2300757" cy="509896"/>
              <a:chOff x="7833519" y="2300887"/>
              <a:chExt cx="2300757" cy="509896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A3DFB2C3-4428-4316-B639-4B6B26C2ED94}"/>
                  </a:ext>
                </a:extLst>
              </p:cNvPr>
              <p:cNvGrpSpPr/>
              <p:nvPr/>
            </p:nvGrpSpPr>
            <p:grpSpPr>
              <a:xfrm>
                <a:off x="7833519" y="2300887"/>
                <a:ext cx="2300757" cy="509896"/>
                <a:chOff x="888096" y="1000203"/>
                <a:chExt cx="4259825" cy="944066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CDF8F25E-8BC3-4022-9888-C4415080A814}"/>
                    </a:ext>
                  </a:extLst>
                </p:cNvPr>
                <p:cNvSpPr/>
                <p:nvPr/>
              </p:nvSpPr>
              <p:spPr>
                <a:xfrm>
                  <a:off x="911225" y="1045634"/>
                  <a:ext cx="4199467" cy="8720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B181A6BC-77BF-414B-ACB8-2E5B9A0245E1}"/>
                    </a:ext>
                  </a:extLst>
                </p:cNvPr>
                <p:cNvSpPr/>
                <p:nvPr/>
              </p:nvSpPr>
              <p:spPr>
                <a:xfrm>
                  <a:off x="888096" y="1000203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A61E7BE6-5D1E-435E-B63D-FBBC0A024F81}"/>
                    </a:ext>
                  </a:extLst>
                </p:cNvPr>
                <p:cNvSpPr/>
                <p:nvPr/>
              </p:nvSpPr>
              <p:spPr>
                <a:xfrm>
                  <a:off x="888096" y="1872269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71476EA7-2BE3-4343-B49E-246869291619}"/>
                    </a:ext>
                  </a:extLst>
                </p:cNvPr>
                <p:cNvSpPr/>
                <p:nvPr/>
              </p:nvSpPr>
              <p:spPr>
                <a:xfrm>
                  <a:off x="5075921" y="1872269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90BE74AF-7A7A-4D2C-8727-306BD1F464BF}"/>
                    </a:ext>
                  </a:extLst>
                </p:cNvPr>
                <p:cNvSpPr/>
                <p:nvPr/>
              </p:nvSpPr>
              <p:spPr>
                <a:xfrm>
                  <a:off x="5074692" y="100963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0BB1A050-579D-4002-A337-27C1000E03B7}"/>
                  </a:ext>
                </a:extLst>
              </p:cNvPr>
              <p:cNvSpPr/>
              <p:nvPr/>
            </p:nvSpPr>
            <p:spPr>
              <a:xfrm>
                <a:off x="8083005" y="2384051"/>
                <a:ext cx="1800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/>
                  <a:t>需访问参数地址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F04198-9C45-4EEA-86EC-27AEA4DB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4" y="2249067"/>
            <a:ext cx="5506218" cy="22767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8F52A86-33E1-43B2-8330-E9B076238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00" y="953009"/>
            <a:ext cx="4553585" cy="522042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FFCF628-7FF1-4307-B03F-294EDB6951E0}"/>
              </a:ext>
            </a:extLst>
          </p:cNvPr>
          <p:cNvSpPr/>
          <p:nvPr/>
        </p:nvSpPr>
        <p:spPr>
          <a:xfrm>
            <a:off x="7021586" y="1686187"/>
            <a:ext cx="2516698" cy="780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75A96B7-999A-442E-B08B-D35D2183D7EB}"/>
              </a:ext>
            </a:extLst>
          </p:cNvPr>
          <p:cNvSpPr/>
          <p:nvPr/>
        </p:nvSpPr>
        <p:spPr>
          <a:xfrm>
            <a:off x="864066" y="2843868"/>
            <a:ext cx="3422707" cy="7717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6BAAC0-3C27-4428-AE4B-94056A8391F8}"/>
              </a:ext>
            </a:extLst>
          </p:cNvPr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局部变量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A950E2-F063-4AE5-A886-9B089EF9931E}"/>
              </a:ext>
            </a:extLst>
          </p:cNvPr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70840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参数构造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F363B0-2478-4766-973B-8205E6BCDC76}"/>
              </a:ext>
            </a:extLst>
          </p:cNvPr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参数构造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8F9946D-74C7-439F-B309-20A6B06D567B}"/>
              </a:ext>
            </a:extLst>
          </p:cNvPr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7297FA-F21B-40D7-B551-4C4B2B3FC513}"/>
              </a:ext>
            </a:extLst>
          </p:cNvPr>
          <p:cNvSpPr txBox="1"/>
          <p:nvPr/>
        </p:nvSpPr>
        <p:spPr>
          <a:xfrm>
            <a:off x="729842" y="582067"/>
            <a:ext cx="65937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调用函数前需向其传递参数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前</a:t>
            </a:r>
            <a:r>
              <a:rPr lang="en-US" altLang="zh-CN" sz="2800" dirty="0"/>
              <a:t>1~6</a:t>
            </a:r>
            <a:r>
              <a:rPr lang="zh-CN" altLang="en-US" sz="2800" dirty="0"/>
              <a:t>个参数分别传入</a:t>
            </a:r>
            <a:r>
              <a:rPr lang="en-US" altLang="zh-CN" sz="2800" dirty="0"/>
              <a:t>%</a:t>
            </a:r>
            <a:r>
              <a:rPr lang="en-US" altLang="zh-CN" sz="2800" dirty="0" err="1"/>
              <a:t>rdi</a:t>
            </a:r>
            <a:r>
              <a:rPr lang="en-US" altLang="zh-CN" sz="2800" dirty="0"/>
              <a:t>, %</a:t>
            </a:r>
            <a:r>
              <a:rPr lang="en-US" altLang="zh-CN" sz="2800" dirty="0" err="1"/>
              <a:t>rsi</a:t>
            </a:r>
            <a:r>
              <a:rPr lang="en-US" altLang="zh-CN" sz="2800" dirty="0"/>
              <a:t>, %</a:t>
            </a:r>
            <a:r>
              <a:rPr lang="en-US" altLang="zh-CN" sz="2800" dirty="0" err="1"/>
              <a:t>rdx</a:t>
            </a:r>
            <a:r>
              <a:rPr lang="en-US" altLang="zh-CN" sz="2800" dirty="0"/>
              <a:t>, %</a:t>
            </a:r>
            <a:r>
              <a:rPr lang="en-US" altLang="zh-CN" sz="2800" dirty="0" err="1"/>
              <a:t>rcx</a:t>
            </a:r>
            <a:r>
              <a:rPr lang="en-US" altLang="zh-CN" sz="2800" dirty="0"/>
              <a:t>, %r8, %r9</a:t>
            </a:r>
            <a:r>
              <a:rPr lang="zh-CN" altLang="en-US" sz="2800" dirty="0"/>
              <a:t>；其余参数传入参数构造区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较靠前的参数位于靠近</a:t>
            </a:r>
            <a:r>
              <a:rPr lang="en-US" altLang="zh-CN" sz="2800" dirty="0"/>
              <a:t>%</a:t>
            </a:r>
            <a:r>
              <a:rPr lang="en-US" altLang="zh-CN" sz="2800" dirty="0" err="1"/>
              <a:t>rsp</a:t>
            </a:r>
            <a:r>
              <a:rPr lang="zh-CN" altLang="en-US" sz="2800" dirty="0"/>
              <a:t>处，每个参数占</a:t>
            </a:r>
            <a:r>
              <a:rPr lang="en-US" altLang="zh-CN" sz="2800" dirty="0"/>
              <a:t>8</a:t>
            </a:r>
            <a:r>
              <a:rPr lang="zh-CN" altLang="en-US" sz="2800" dirty="0"/>
              <a:t>（的倍数）个字节（无论数据类型），紧邻排列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参数构造区和局部变量区在函数刚调用时一起被申请，在调用函数前这一区域已经存在</a:t>
            </a:r>
          </a:p>
        </p:txBody>
      </p:sp>
    </p:spTree>
    <p:extLst>
      <p:ext uri="{BB962C8B-B14F-4D97-AF65-F5344CB8AC3E}">
        <p14:creationId xmlns:p14="http://schemas.microsoft.com/office/powerpoint/2010/main" val="152050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F04198-9C45-4EEA-86EC-27AEA4DB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4" y="2249067"/>
            <a:ext cx="5506218" cy="22767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8F52A86-33E1-43B2-8330-E9B076238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00" y="953009"/>
            <a:ext cx="4553585" cy="52204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6D5E7A6-035D-4D73-A1EB-BD139775A2BD}"/>
              </a:ext>
            </a:extLst>
          </p:cNvPr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参数构造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6663180-62C6-4F67-B7A3-51A09C865B2C}"/>
              </a:ext>
            </a:extLst>
          </p:cNvPr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800B716-5E49-4626-894F-987A56C9D233}"/>
              </a:ext>
            </a:extLst>
          </p:cNvPr>
          <p:cNvSpPr/>
          <p:nvPr/>
        </p:nvSpPr>
        <p:spPr>
          <a:xfrm>
            <a:off x="7189365" y="2986481"/>
            <a:ext cx="2323751" cy="981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02ADA8-03D3-4E1F-9C0D-EE44F79C0FE1}"/>
              </a:ext>
            </a:extLst>
          </p:cNvPr>
          <p:cNvSpPr/>
          <p:nvPr/>
        </p:nvSpPr>
        <p:spPr>
          <a:xfrm>
            <a:off x="7373923" y="2575420"/>
            <a:ext cx="1862356" cy="411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54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总结</a:t>
            </a: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DE25713-A293-4D14-8065-0579A3A5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240" y="682861"/>
            <a:ext cx="2521520" cy="5492278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5409B5A6-6C5D-4E74-AA65-173EB792B478}"/>
              </a:ext>
            </a:extLst>
          </p:cNvPr>
          <p:cNvSpPr txBox="1"/>
          <p:nvPr/>
        </p:nvSpPr>
        <p:spPr>
          <a:xfrm>
            <a:off x="920074" y="845415"/>
            <a:ext cx="1563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(1)</a:t>
            </a:r>
            <a:r>
              <a:rPr lang="zh-CN" altLang="en-US" sz="2800" dirty="0"/>
              <a:t> </a:t>
            </a:r>
            <a:r>
              <a:rPr lang="en-US" altLang="zh-CN" sz="2800" dirty="0"/>
              <a:t>call P</a:t>
            </a:r>
            <a:endParaRPr lang="zh-CN" altLang="en-US" sz="2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EC9D9E-2DCE-454C-9CC8-2E2795421B49}"/>
              </a:ext>
            </a:extLst>
          </p:cNvPr>
          <p:cNvSpPr txBox="1"/>
          <p:nvPr/>
        </p:nvSpPr>
        <p:spPr>
          <a:xfrm>
            <a:off x="524610" y="1923820"/>
            <a:ext cx="274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(2)</a:t>
            </a:r>
            <a:r>
              <a:rPr lang="zh-CN" altLang="en-US" sz="2800" dirty="0"/>
              <a:t> </a:t>
            </a:r>
            <a:r>
              <a:rPr lang="en-US" altLang="zh-CN" sz="2800" dirty="0"/>
              <a:t>push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en-US" altLang="zh-CN" sz="2800" dirty="0" err="1"/>
              <a:t>rbx</a:t>
            </a:r>
            <a:r>
              <a:rPr lang="en-US" altLang="zh-CN" sz="2800" dirty="0"/>
              <a:t> …</a:t>
            </a:r>
          </a:p>
          <a:p>
            <a:r>
              <a:rPr lang="en-US" altLang="zh-CN" sz="2800" dirty="0" err="1"/>
              <a:t>callee</a:t>
            </a:r>
            <a:r>
              <a:rPr lang="en-US" altLang="zh-CN" sz="2800" dirty="0"/>
              <a:t> saved</a:t>
            </a:r>
            <a:endParaRPr lang="zh-CN" altLang="en-US" sz="2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FE8962-ABE2-45D6-A587-C197BF19D533}"/>
              </a:ext>
            </a:extLst>
          </p:cNvPr>
          <p:cNvSpPr txBox="1"/>
          <p:nvPr/>
        </p:nvSpPr>
        <p:spPr>
          <a:xfrm>
            <a:off x="490402" y="3292326"/>
            <a:ext cx="269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(3)</a:t>
            </a:r>
            <a:r>
              <a:rPr lang="zh-CN" altLang="en-US" sz="2800" dirty="0"/>
              <a:t> </a:t>
            </a:r>
            <a:r>
              <a:rPr lang="en-US" altLang="zh-CN" sz="2800" dirty="0"/>
              <a:t>sub (?) %</a:t>
            </a:r>
            <a:r>
              <a:rPr lang="en-US" altLang="zh-CN" sz="2800" dirty="0" err="1"/>
              <a:t>rsp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B22F04F-4471-4556-9ADD-A4E88970C280}"/>
              </a:ext>
            </a:extLst>
          </p:cNvPr>
          <p:cNvSpPr txBox="1"/>
          <p:nvPr/>
        </p:nvSpPr>
        <p:spPr>
          <a:xfrm>
            <a:off x="8219985" y="585335"/>
            <a:ext cx="3783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(4)</a:t>
            </a:r>
            <a:r>
              <a:rPr lang="zh-CN" altLang="en-US" sz="2800" dirty="0"/>
              <a:t> 执行函数体，存储局部变量</a:t>
            </a:r>
            <a:r>
              <a:rPr lang="en-US" altLang="zh-CN" sz="2800" dirty="0"/>
              <a:t>   mov …</a:t>
            </a:r>
            <a:endParaRPr lang="zh-CN" altLang="en-US" sz="28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3A79858-D379-49DD-A4A4-C978ECE676A6}"/>
              </a:ext>
            </a:extLst>
          </p:cNvPr>
          <p:cNvSpPr txBox="1"/>
          <p:nvPr/>
        </p:nvSpPr>
        <p:spPr>
          <a:xfrm>
            <a:off x="8697996" y="1620956"/>
            <a:ext cx="316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(5)</a:t>
            </a:r>
            <a:r>
              <a:rPr lang="zh-CN" altLang="en-US" sz="2800" dirty="0"/>
              <a:t> </a:t>
            </a:r>
            <a:r>
              <a:rPr lang="en-US" altLang="zh-CN" sz="2800" dirty="0"/>
              <a:t>mov %</a:t>
            </a:r>
            <a:r>
              <a:rPr lang="en-US" altLang="zh-CN" sz="2800" dirty="0" err="1"/>
              <a:t>rdi</a:t>
            </a:r>
            <a:r>
              <a:rPr lang="en-US" altLang="zh-CN" sz="2800" dirty="0"/>
              <a:t> (?) …</a:t>
            </a:r>
          </a:p>
          <a:p>
            <a:r>
              <a:rPr lang="en-US" altLang="zh-CN" sz="2800" dirty="0"/>
              <a:t>caller saved</a:t>
            </a:r>
            <a:endParaRPr lang="zh-CN" altLang="en-US" sz="2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ACB0154-14FF-4E9A-8D0F-8A64442E974C}"/>
              </a:ext>
            </a:extLst>
          </p:cNvPr>
          <p:cNvSpPr txBox="1"/>
          <p:nvPr/>
        </p:nvSpPr>
        <p:spPr>
          <a:xfrm>
            <a:off x="405216" y="4401862"/>
            <a:ext cx="316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(6)</a:t>
            </a:r>
            <a:r>
              <a:rPr lang="zh-CN" altLang="en-US" sz="2800" dirty="0"/>
              <a:t> 传递</a:t>
            </a:r>
            <a:r>
              <a:rPr lang="en-US" altLang="zh-CN" sz="2800" dirty="0"/>
              <a:t>Q</a:t>
            </a:r>
            <a:r>
              <a:rPr lang="zh-CN" altLang="en-US" sz="2800" dirty="0"/>
              <a:t>函数参数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EB992FD-A679-4AA2-85DB-0BF7950A956C}"/>
              </a:ext>
            </a:extLst>
          </p:cNvPr>
          <p:cNvSpPr txBox="1"/>
          <p:nvPr/>
        </p:nvSpPr>
        <p:spPr>
          <a:xfrm>
            <a:off x="1337654" y="5540343"/>
            <a:ext cx="165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(7)</a:t>
            </a:r>
            <a:r>
              <a:rPr lang="zh-CN" altLang="en-US" sz="2800" dirty="0"/>
              <a:t> </a:t>
            </a:r>
            <a:r>
              <a:rPr lang="en-US" altLang="zh-CN" sz="2800" dirty="0"/>
              <a:t>call Q</a:t>
            </a:r>
            <a:endParaRPr lang="zh-CN" altLang="en-US" sz="2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3D54A16-09CC-46E5-8A81-0581FF2FC123}"/>
              </a:ext>
            </a:extLst>
          </p:cNvPr>
          <p:cNvSpPr txBox="1"/>
          <p:nvPr/>
        </p:nvSpPr>
        <p:spPr>
          <a:xfrm>
            <a:off x="8156751" y="5779895"/>
            <a:ext cx="3296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(a) </a:t>
            </a:r>
            <a:r>
              <a:rPr lang="zh-CN" altLang="en-US" sz="2800" dirty="0"/>
              <a:t>返回值存至</a:t>
            </a:r>
            <a:r>
              <a:rPr lang="en-US" altLang="zh-CN" sz="2800" dirty="0"/>
              <a:t>%</a:t>
            </a:r>
            <a:r>
              <a:rPr lang="en-US" altLang="zh-CN" sz="2800" dirty="0" err="1"/>
              <a:t>rax</a:t>
            </a:r>
            <a:r>
              <a:rPr lang="en-US" altLang="zh-CN" sz="2800" dirty="0"/>
              <a:t>  </a:t>
            </a:r>
            <a:endParaRPr lang="zh-CN" altLang="en-US" sz="2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FAC490-1216-4072-A867-78BE4CC83969}"/>
              </a:ext>
            </a:extLst>
          </p:cNvPr>
          <p:cNvSpPr txBox="1"/>
          <p:nvPr/>
        </p:nvSpPr>
        <p:spPr>
          <a:xfrm>
            <a:off x="8415387" y="4902367"/>
            <a:ext cx="3296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(b) add (?) %</a:t>
            </a:r>
            <a:r>
              <a:rPr lang="en-US" altLang="zh-CN" sz="2800" dirty="0" err="1"/>
              <a:t>rsp</a:t>
            </a:r>
            <a:r>
              <a:rPr lang="en-US" altLang="zh-CN" sz="2800" dirty="0"/>
              <a:t>  </a:t>
            </a:r>
            <a:endParaRPr lang="zh-CN" altLang="en-US" sz="2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EDBCC6-E0B3-41B5-9D55-68990E08B1EE}"/>
              </a:ext>
            </a:extLst>
          </p:cNvPr>
          <p:cNvSpPr txBox="1"/>
          <p:nvPr/>
        </p:nvSpPr>
        <p:spPr>
          <a:xfrm>
            <a:off x="8618145" y="4153067"/>
            <a:ext cx="289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(c) pop %</a:t>
            </a:r>
            <a:r>
              <a:rPr lang="en-US" altLang="zh-CN" sz="2800" dirty="0" err="1"/>
              <a:t>rbx</a:t>
            </a:r>
            <a:r>
              <a:rPr lang="en-US" altLang="zh-CN" sz="2800" dirty="0"/>
              <a:t> …</a:t>
            </a:r>
            <a:endParaRPr lang="zh-CN" altLang="en-US" sz="2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04C3A2-68AC-4D0E-B98E-8B8A84592170}"/>
              </a:ext>
            </a:extLst>
          </p:cNvPr>
          <p:cNvSpPr txBox="1"/>
          <p:nvPr/>
        </p:nvSpPr>
        <p:spPr>
          <a:xfrm>
            <a:off x="9096247" y="3429000"/>
            <a:ext cx="247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(d) ret</a:t>
            </a:r>
            <a:endParaRPr lang="zh-CN" altLang="en-US" sz="28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698FB0C-E1F8-42FC-B2AB-4471C1A97F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356760" y="3690610"/>
            <a:ext cx="1739487" cy="72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309271C-BB68-4CE7-BF84-3130A47A9B6C}"/>
              </a:ext>
            </a:extLst>
          </p:cNvPr>
          <p:cNvCxnSpPr>
            <a:stCxn id="50" idx="1"/>
          </p:cNvCxnSpPr>
          <p:nvPr/>
        </p:nvCxnSpPr>
        <p:spPr>
          <a:xfrm flipH="1">
            <a:off x="7356760" y="4414677"/>
            <a:ext cx="1261385" cy="48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CCB3D342-223E-48C4-9CE5-122CDDF78332}"/>
              </a:ext>
            </a:extLst>
          </p:cNvPr>
          <p:cNvSpPr/>
          <p:nvPr/>
        </p:nvSpPr>
        <p:spPr>
          <a:xfrm>
            <a:off x="7356760" y="5163977"/>
            <a:ext cx="198827" cy="10111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D98AD86-FF0D-482B-B273-637ED4C9D8EC}"/>
              </a:ext>
            </a:extLst>
          </p:cNvPr>
          <p:cNvCxnSpPr>
            <a:stCxn id="49" idx="1"/>
            <a:endCxn id="60" idx="1"/>
          </p:cNvCxnSpPr>
          <p:nvPr/>
        </p:nvCxnSpPr>
        <p:spPr>
          <a:xfrm flipH="1">
            <a:off x="7555587" y="5163977"/>
            <a:ext cx="859800" cy="5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AC67127-9BA2-4B6C-80BA-451FEE8969E1}"/>
              </a:ext>
            </a:extLst>
          </p:cNvPr>
          <p:cNvCxnSpPr>
            <a:stCxn id="40" idx="3"/>
          </p:cNvCxnSpPr>
          <p:nvPr/>
        </p:nvCxnSpPr>
        <p:spPr>
          <a:xfrm>
            <a:off x="2483141" y="1107025"/>
            <a:ext cx="2352099" cy="135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D7D6DB4-B466-4FA2-8209-600BFE6BFFE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272574" y="2400874"/>
            <a:ext cx="1562666" cy="56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左大括号 67">
            <a:extLst>
              <a:ext uri="{FF2B5EF4-FFF2-40B4-BE49-F238E27FC236}">
                <a16:creationId xmlns:a16="http://schemas.microsoft.com/office/drawing/2014/main" id="{DC2E026B-0083-453E-8FA4-B43F42FDEC46}"/>
              </a:ext>
            </a:extLst>
          </p:cNvPr>
          <p:cNvSpPr/>
          <p:nvPr/>
        </p:nvSpPr>
        <p:spPr>
          <a:xfrm>
            <a:off x="4554517" y="3171039"/>
            <a:ext cx="280723" cy="9820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1E438DA-2560-42DF-A791-B6F0CFEDF787}"/>
              </a:ext>
            </a:extLst>
          </p:cNvPr>
          <p:cNvCxnSpPr>
            <a:stCxn id="43" idx="3"/>
            <a:endCxn id="68" idx="1"/>
          </p:cNvCxnSpPr>
          <p:nvPr/>
        </p:nvCxnSpPr>
        <p:spPr>
          <a:xfrm>
            <a:off x="3188886" y="3553936"/>
            <a:ext cx="1365631" cy="10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C5E63EC-47EE-42B2-AC29-B1145538C531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7356760" y="1062389"/>
            <a:ext cx="863225" cy="22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7074A95-C59D-47E1-B7BA-2AABD687559A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356760" y="2098010"/>
            <a:ext cx="1341236" cy="138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F8D1CC8-06FA-42EA-AABE-41578D0DC944}"/>
              </a:ext>
            </a:extLst>
          </p:cNvPr>
          <p:cNvCxnSpPr>
            <a:stCxn id="46" idx="3"/>
          </p:cNvCxnSpPr>
          <p:nvPr/>
        </p:nvCxnSpPr>
        <p:spPr>
          <a:xfrm flipV="1">
            <a:off x="3574480" y="3952220"/>
            <a:ext cx="1260760" cy="71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2B6BB55-A22B-416F-94B9-87F69EEA019D}"/>
              </a:ext>
            </a:extLst>
          </p:cNvPr>
          <p:cNvCxnSpPr>
            <a:stCxn id="47" idx="3"/>
          </p:cNvCxnSpPr>
          <p:nvPr/>
        </p:nvCxnSpPr>
        <p:spPr>
          <a:xfrm flipV="1">
            <a:off x="2988972" y="4504888"/>
            <a:ext cx="1846268" cy="129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0549DA76-445E-4374-80D4-ACA08CE88730}"/>
              </a:ext>
            </a:extLst>
          </p:cNvPr>
          <p:cNvSpPr txBox="1"/>
          <p:nvPr/>
        </p:nvSpPr>
        <p:spPr>
          <a:xfrm>
            <a:off x="8631215" y="2818701"/>
            <a:ext cx="277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(e) mov (?) %</a:t>
            </a:r>
            <a:r>
              <a:rPr lang="en-US" altLang="zh-CN" sz="2800" dirty="0" err="1"/>
              <a:t>rdi</a:t>
            </a:r>
            <a:endParaRPr lang="zh-CN" altLang="en-US" sz="2800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61EF026-75A4-4C7C-BF15-D77D9EDD6ACC}"/>
              </a:ext>
            </a:extLst>
          </p:cNvPr>
          <p:cNvCxnSpPr>
            <a:stCxn id="83" idx="1"/>
          </p:cNvCxnSpPr>
          <p:nvPr/>
        </p:nvCxnSpPr>
        <p:spPr>
          <a:xfrm flipH="1">
            <a:off x="7356760" y="3080311"/>
            <a:ext cx="1274455" cy="47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0" grpId="0" animBg="1"/>
      <p:bldP spid="68" grpId="0" animBg="1"/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81994C-BDD6-43E4-BDF2-A5F9AAB3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240" y="682861"/>
            <a:ext cx="2521520" cy="5492278"/>
          </a:xfrm>
          <a:prstGeom prst="rect">
            <a:avLst/>
          </a:prstGeom>
        </p:spPr>
      </p:pic>
      <p:sp>
        <p:nvSpPr>
          <p:cNvPr id="4" name="左大括号 3">
            <a:extLst>
              <a:ext uri="{FF2B5EF4-FFF2-40B4-BE49-F238E27FC236}">
                <a16:creationId xmlns:a16="http://schemas.microsoft.com/office/drawing/2014/main" id="{06DDF12B-B74E-4382-8A2E-B57665D7BC8C}"/>
              </a:ext>
            </a:extLst>
          </p:cNvPr>
          <p:cNvSpPr/>
          <p:nvPr/>
        </p:nvSpPr>
        <p:spPr>
          <a:xfrm>
            <a:off x="4310743" y="2204357"/>
            <a:ext cx="524497" cy="19267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0ABCC6-EB29-4EE2-908E-B388BA73D1F7}"/>
              </a:ext>
            </a:extLst>
          </p:cNvPr>
          <p:cNvSpPr txBox="1"/>
          <p:nvPr/>
        </p:nvSpPr>
        <p:spPr>
          <a:xfrm>
            <a:off x="578840" y="2875355"/>
            <a:ext cx="3731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Caller</a:t>
            </a:r>
            <a:r>
              <a:rPr lang="zh-CN" altLang="en-US" sz="3200" dirty="0"/>
              <a:t>（</a:t>
            </a:r>
            <a:r>
              <a:rPr lang="en-US" altLang="zh-CN" sz="3200" dirty="0"/>
              <a:t>P</a:t>
            </a:r>
            <a:r>
              <a:rPr lang="zh-CN" altLang="en-US" sz="3200" dirty="0"/>
              <a:t>）的栈帧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0933408-04A7-456B-A0CA-E616C2513460}"/>
              </a:ext>
            </a:extLst>
          </p:cNvPr>
          <p:cNvSpPr/>
          <p:nvPr/>
        </p:nvSpPr>
        <p:spPr>
          <a:xfrm>
            <a:off x="4310743" y="4248367"/>
            <a:ext cx="524497" cy="1926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338B34-F347-4159-97AD-5FF0BC2FBDFB}"/>
              </a:ext>
            </a:extLst>
          </p:cNvPr>
          <p:cNvSpPr txBox="1"/>
          <p:nvPr/>
        </p:nvSpPr>
        <p:spPr>
          <a:xfrm>
            <a:off x="654341" y="4849586"/>
            <a:ext cx="366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Callee</a:t>
            </a:r>
            <a:r>
              <a:rPr lang="zh-CN" altLang="en-US" sz="3200" dirty="0"/>
              <a:t>（</a:t>
            </a:r>
            <a:r>
              <a:rPr lang="en-US" altLang="zh-CN" sz="3200" dirty="0"/>
              <a:t>Q</a:t>
            </a:r>
            <a:r>
              <a:rPr lang="zh-CN" altLang="en-US" sz="3200" dirty="0"/>
              <a:t>）的栈帧</a:t>
            </a:r>
          </a:p>
        </p:txBody>
      </p:sp>
    </p:spTree>
    <p:extLst>
      <p:ext uri="{BB962C8B-B14F-4D97-AF65-F5344CB8AC3E}">
        <p14:creationId xmlns:p14="http://schemas.microsoft.com/office/powerpoint/2010/main" val="271768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87583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39917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16384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27349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返回地址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746155" y="4086235"/>
            <a:ext cx="2060947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保存寄存器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22078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局部变量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45600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参数构造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864000" y="4086234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总结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960972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84038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599788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915538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返回地址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返回地址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790EFD-110F-4A1D-887F-232203DDF9F9}"/>
              </a:ext>
            </a:extLst>
          </p:cNvPr>
          <p:cNvGrpSpPr/>
          <p:nvPr/>
        </p:nvGrpSpPr>
        <p:grpSpPr>
          <a:xfrm>
            <a:off x="960081" y="2362099"/>
            <a:ext cx="3150280" cy="649303"/>
            <a:chOff x="910794" y="928946"/>
            <a:chExt cx="2300757" cy="509896"/>
          </a:xfrm>
        </p:grpSpPr>
        <p:grpSp>
          <p:nvGrpSpPr>
            <p:cNvPr id="13" name="组合 12"/>
            <p:cNvGrpSpPr/>
            <p:nvPr/>
          </p:nvGrpSpPr>
          <p:grpSpPr>
            <a:xfrm>
              <a:off x="910794" y="928946"/>
              <a:ext cx="2300757" cy="509896"/>
              <a:chOff x="888096" y="1000203"/>
              <a:chExt cx="4259825" cy="94406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041701" y="1004322"/>
              <a:ext cx="2027515" cy="268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/>
                <a:t>call Q</a:t>
              </a:r>
              <a:endParaRPr lang="zh-CN" altLang="en-US" sz="28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906068" y="2915752"/>
            <a:ext cx="6550312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rsp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+=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call Q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下一条指令的地址存入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(%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rsp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程序开始执行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函数的第一条指令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14A0A44-7DA0-4C87-A502-98114472F10E}"/>
              </a:ext>
            </a:extLst>
          </p:cNvPr>
          <p:cNvGrpSpPr/>
          <p:nvPr/>
        </p:nvGrpSpPr>
        <p:grpSpPr>
          <a:xfrm>
            <a:off x="960081" y="4281197"/>
            <a:ext cx="3168397" cy="625171"/>
            <a:chOff x="910794" y="2213577"/>
            <a:chExt cx="2300757" cy="509896"/>
          </a:xfrm>
        </p:grpSpPr>
        <p:grpSp>
          <p:nvGrpSpPr>
            <p:cNvPr id="19" name="组合 18"/>
            <p:cNvGrpSpPr/>
            <p:nvPr/>
          </p:nvGrpSpPr>
          <p:grpSpPr>
            <a:xfrm>
              <a:off x="910794" y="2213577"/>
              <a:ext cx="2300757" cy="509896"/>
              <a:chOff x="888096" y="1000203"/>
              <a:chExt cx="4259825" cy="94406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873378" y="2288953"/>
              <a:ext cx="367969" cy="2577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/>
                <a:t>ret</a:t>
              </a:r>
              <a:endParaRPr lang="zh-CN" altLang="en-US" sz="280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06068" y="490636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程序回到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(%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rsp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中所存地址指向的指令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rsp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-= 8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9E0286-5BB4-4F3B-A752-4E451C88F4A3}"/>
              </a:ext>
            </a:extLst>
          </p:cNvPr>
          <p:cNvSpPr txBox="1"/>
          <p:nvPr/>
        </p:nvSpPr>
        <p:spPr>
          <a:xfrm>
            <a:off x="1122219" y="653590"/>
            <a:ext cx="6683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存储函数返回</a:t>
            </a:r>
            <a:r>
              <a:rPr lang="en-US" altLang="zh-CN" sz="2800" dirty="0"/>
              <a:t>(ret)</a:t>
            </a:r>
            <a:r>
              <a:rPr lang="zh-CN" altLang="en-US" sz="2800" dirty="0"/>
              <a:t>后要执行的下一条指令</a:t>
            </a:r>
            <a:r>
              <a:rPr lang="en-US" altLang="zh-CN" sz="2800" dirty="0"/>
              <a:t>(call</a:t>
            </a:r>
            <a:r>
              <a:rPr lang="zh-CN" altLang="en-US" sz="2800" dirty="0"/>
              <a:t>的下一条指令</a:t>
            </a:r>
            <a:r>
              <a:rPr lang="en-US" altLang="zh-CN" sz="2800" dirty="0"/>
              <a:t>)</a:t>
            </a:r>
            <a:r>
              <a:rPr lang="zh-CN" altLang="en-US" sz="2800" dirty="0"/>
              <a:t>的地址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63005" y="2419200"/>
            <a:ext cx="5265990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保存的寄存器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CAA30-C955-414B-8B73-488CBBA65ACA}"/>
              </a:ext>
            </a:extLst>
          </p:cNvPr>
          <p:cNvSpPr/>
          <p:nvPr/>
        </p:nvSpPr>
        <p:spPr>
          <a:xfrm>
            <a:off x="0" y="60523"/>
            <a:ext cx="2308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保存的寄存器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5AC8522-B9C6-4DC3-BD96-2B5209E62DC8}"/>
              </a:ext>
            </a:extLst>
          </p:cNvPr>
          <p:cNvSpPr/>
          <p:nvPr/>
        </p:nvSpPr>
        <p:spPr>
          <a:xfrm>
            <a:off x="2177215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506EAB-AD07-4E5D-87A2-D1E758B4F636}"/>
              </a:ext>
            </a:extLst>
          </p:cNvPr>
          <p:cNvSpPr txBox="1"/>
          <p:nvPr/>
        </p:nvSpPr>
        <p:spPr>
          <a:xfrm>
            <a:off x="562061" y="1012954"/>
            <a:ext cx="79287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一些寄存器被规定为“被保护的”，函数调用结束后其值不能改变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当函数可能改变它们的值时需要在执行前先吧它们存储起来，这一区域便用于储存此类数据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%</a:t>
            </a:r>
            <a:r>
              <a:rPr lang="en-US" altLang="zh-CN" sz="2800" dirty="0" err="1"/>
              <a:t>rbx</a:t>
            </a:r>
            <a:r>
              <a:rPr lang="en-US" altLang="zh-CN" sz="2800" dirty="0"/>
              <a:t>, %r12, %r13, %14, %</a:t>
            </a:r>
            <a:r>
              <a:rPr lang="en-US" altLang="zh-CN" sz="2800" dirty="0" err="1"/>
              <a:t>rbp</a:t>
            </a:r>
            <a:r>
              <a:rPr lang="en-US" altLang="zh-CN" sz="2800" dirty="0"/>
              <a:t>, (%</a:t>
            </a:r>
            <a:r>
              <a:rPr lang="en-US" altLang="zh-CN" sz="2800" dirty="0" err="1"/>
              <a:t>rsp</a:t>
            </a:r>
            <a:r>
              <a:rPr lang="en-US" altLang="zh-CN" sz="2800" dirty="0"/>
              <a:t>), (%r15 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使用</a:t>
            </a:r>
            <a:r>
              <a:rPr lang="en-US" altLang="zh-CN" sz="2800" dirty="0"/>
              <a:t>push</a:t>
            </a:r>
            <a:r>
              <a:rPr lang="zh-CN" altLang="en-US" sz="2800" dirty="0"/>
              <a:t>压入栈中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使用</a:t>
            </a:r>
            <a:r>
              <a:rPr lang="en-US" altLang="zh-CN" sz="2800" dirty="0"/>
              <a:t>pop</a:t>
            </a:r>
            <a:r>
              <a:rPr lang="zh-CN" altLang="en-US" sz="2800" dirty="0"/>
              <a:t>恢复</a:t>
            </a:r>
          </a:p>
        </p:txBody>
      </p:sp>
    </p:spTree>
    <p:extLst>
      <p:ext uri="{BB962C8B-B14F-4D97-AF65-F5344CB8AC3E}">
        <p14:creationId xmlns:p14="http://schemas.microsoft.com/office/powerpoint/2010/main" val="89679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4CA5FF-7102-4A5F-8339-BC08F22F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66" y="2204566"/>
            <a:ext cx="3581900" cy="24387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B544F3-8E04-49B3-B38A-B1E88B59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078" y="1080760"/>
            <a:ext cx="6601746" cy="469648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FA3DB1D-2F45-4A2D-8D53-D84BB38D7C81}"/>
              </a:ext>
            </a:extLst>
          </p:cNvPr>
          <p:cNvSpPr/>
          <p:nvPr/>
        </p:nvSpPr>
        <p:spPr>
          <a:xfrm>
            <a:off x="5956183" y="2768367"/>
            <a:ext cx="2273417" cy="335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84D83BE-5A0F-48C0-BD8A-302558439794}"/>
              </a:ext>
            </a:extLst>
          </p:cNvPr>
          <p:cNvSpPr/>
          <p:nvPr/>
        </p:nvSpPr>
        <p:spPr>
          <a:xfrm>
            <a:off x="5956182" y="3524774"/>
            <a:ext cx="2273417" cy="335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D21701-6AF6-4615-8C4F-91C99D121694}"/>
              </a:ext>
            </a:extLst>
          </p:cNvPr>
          <p:cNvSpPr/>
          <p:nvPr/>
        </p:nvSpPr>
        <p:spPr>
          <a:xfrm>
            <a:off x="6096000" y="2013358"/>
            <a:ext cx="1420536" cy="553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E0C0D-592F-4166-8186-AB691B43C667}"/>
              </a:ext>
            </a:extLst>
          </p:cNvPr>
          <p:cNvSpPr/>
          <p:nvPr/>
        </p:nvSpPr>
        <p:spPr>
          <a:xfrm>
            <a:off x="6096000" y="4899171"/>
            <a:ext cx="1420536" cy="553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2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局部变量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441</Words>
  <Application>Microsoft Office PowerPoint</Application>
  <PresentationFormat>宽屏</PresentationFormat>
  <Paragraphs>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 annihilation</cp:lastModifiedBy>
  <cp:revision>79</cp:revision>
  <dcterms:created xsi:type="dcterms:W3CDTF">2015-08-18T02:51:00Z</dcterms:created>
  <dcterms:modified xsi:type="dcterms:W3CDTF">2020-10-14T16:04:12Z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