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32" r:id="rId3"/>
    <p:sldId id="350" r:id="rId4"/>
    <p:sldId id="335" r:id="rId5"/>
    <p:sldId id="351" r:id="rId6"/>
    <p:sldId id="333" r:id="rId7"/>
    <p:sldId id="334" r:id="rId8"/>
    <p:sldId id="345" r:id="rId9"/>
    <p:sldId id="346" r:id="rId10"/>
    <p:sldId id="347" r:id="rId11"/>
    <p:sldId id="348" r:id="rId12"/>
    <p:sldId id="349" r:id="rId13"/>
    <p:sldId id="26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90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2134742"/>
            <a:ext cx="10850563" cy="1508455"/>
          </a:xfrm>
        </p:spPr>
        <p:txBody>
          <a:bodyPr>
            <a:normAutofit/>
          </a:bodyPr>
          <a:lstStyle/>
          <a:p>
            <a:r>
              <a:rPr lang="zh-CN" altLang="zh-CN" dirty="0"/>
              <a:t>姜</a:t>
            </a:r>
            <a:r>
              <a:rPr lang="en-US" altLang="zh-CN" dirty="0"/>
              <a:t> </a:t>
            </a:r>
            <a:r>
              <a:rPr lang="zh-CN" altLang="zh-CN" dirty="0"/>
              <a:t>度</a:t>
            </a:r>
            <a:r>
              <a:rPr lang="en-US" altLang="zh-CN" dirty="0"/>
              <a:t>		   </a:t>
            </a:r>
          </a:p>
          <a:p>
            <a:r>
              <a:rPr lang="en-US" altLang="zh-CN" dirty="0"/>
              <a:t>		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669926" y="1760201"/>
            <a:ext cx="10850562" cy="749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回课</a:t>
            </a:r>
            <a:r>
              <a:rPr lang="en-US" altLang="zh-CN" dirty="0"/>
              <a:t> Machine Prog: Basics</a:t>
            </a:r>
            <a:br>
              <a:rPr lang="en-GB" altLang="zh-CN" dirty="0"/>
            </a:br>
            <a:endParaRPr lang="zh-CN" altLang="zh-CN" sz="27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48754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86FC4F0-8F71-460A-8859-FD3A0C507758}"/>
              </a:ext>
            </a:extLst>
          </p:cNvPr>
          <p:cNvSpPr txBox="1">
            <a:spLocks/>
          </p:cNvSpPr>
          <p:nvPr/>
        </p:nvSpPr>
        <p:spPr>
          <a:xfrm>
            <a:off x="581536" y="1859868"/>
            <a:ext cx="5422390" cy="363304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Intel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格式可能为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MOV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Dest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Source</a:t>
            </a: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movl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以寄存器为目的时会将高位的四个字节置为零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x86-64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中任意在寄存器中生成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位值的指令都会将寄存器高位部分置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MOV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指令源操作数和目标操作数必须有一个要么是立即数要么是寄存器，不能同时为内存引用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将较小的源值传送到较大的目的地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MOVZ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：零扩展，前面补零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MOVS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：符号扩展，前面补最高位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cltq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：符号扩展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内容占位符 5">
            <a:extLst>
              <a:ext uri="{FF2B5EF4-FFF2-40B4-BE49-F238E27FC236}">
                <a16:creationId xmlns:a16="http://schemas.microsoft.com/office/drawing/2014/main" id="{CE97F372-DD6B-458E-B7C8-B15BCE37B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545" y="687963"/>
            <a:ext cx="5422900" cy="19751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5AD85C-649C-4370-BA1B-0CD2DD385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6" y="3096013"/>
            <a:ext cx="5543977" cy="334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6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Effective Address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FCF4788-B5D9-4BC3-8DA2-9684702DAE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2180496"/>
                <a:ext cx="11029615" cy="3678303"/>
              </a:xfrm>
              <a:prstGeom prst="rect">
                <a:avLst/>
              </a:prstGeom>
            </p:spPr>
            <p:txBody>
              <a:bodyPr/>
              <a:lstStyle>
                <a:lvl1pPr marL="228589" indent="-228589" algn="l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eaq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Src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Dst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Dst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必须是寄存器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翻译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语言中的取地址操作（例如：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 = &amp;x[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]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优化算数运算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leaq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Imm(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), r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等价于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R[r]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𝐼𝑚𝑚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]∗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 = 1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8</a:t>
                </a:r>
              </a:p>
              <a:p>
                <a:pPr lvl="1"/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FCF4788-B5D9-4BC3-8DA2-9684702DA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180496"/>
                <a:ext cx="11029615" cy="3678303"/>
              </a:xfrm>
              <a:prstGeom prst="rect">
                <a:avLst/>
              </a:prstGeom>
              <a:blipFill>
                <a:blip r:embed="rId2"/>
                <a:stretch>
                  <a:fillRect l="-497" t="-1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23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算术逻辑运算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内容占位符 7">
            <a:extLst>
              <a:ext uri="{FF2B5EF4-FFF2-40B4-BE49-F238E27FC236}">
                <a16:creationId xmlns:a16="http://schemas.microsoft.com/office/drawing/2014/main" id="{C6422A32-250B-4D18-9F84-D9A3C7F80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44" y="2334180"/>
            <a:ext cx="4696480" cy="3419952"/>
          </a:xfrm>
          <a:prstGeom prst="rect">
            <a:avLst/>
          </a:prstGeom>
        </p:spPr>
      </p:pic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098B79B9-696D-4C9D-B35F-8F728DF59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286" y="2227263"/>
            <a:ext cx="4556296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3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sz="2400" b="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827EF5B-1713-444E-8B2F-D819ABFA68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机器级编程</a:t>
            </a:r>
            <a:r>
              <a:rPr lang="en-US" altLang="zh-CN" dirty="0"/>
              <a:t>&amp;</a:t>
            </a:r>
            <a:r>
              <a:rPr lang="zh-CN" altLang="en-US" dirty="0"/>
              <a:t>汇编语言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DDB56EC-B744-4108-8760-AC203A252832}"/>
              </a:ext>
            </a:extLst>
          </p:cNvPr>
          <p:cNvSpPr txBox="1">
            <a:spLocks/>
          </p:cNvSpPr>
          <p:nvPr/>
        </p:nvSpPr>
        <p:spPr>
          <a:xfrm>
            <a:off x="948848" y="4257491"/>
            <a:ext cx="9330451" cy="235706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汇编代码表示接近于机器代码，但与后者（二进制格式）相比以可读性更强的文本格式表示。汇编语言依赖于计算机系统结构，一般在不同平台不可移植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意义：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理解高级语言中的抽象概念的具体实现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优化程序性能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辅助调试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嵌入式开发</a:t>
            </a:r>
          </a:p>
        </p:txBody>
      </p:sp>
      <p:pic>
        <p:nvPicPr>
          <p:cNvPr id="10" name="内容占位符 7">
            <a:extLst>
              <a:ext uri="{FF2B5EF4-FFF2-40B4-BE49-F238E27FC236}">
                <a16:creationId xmlns:a16="http://schemas.microsoft.com/office/drawing/2014/main" id="{108F79D6-04B8-4A82-A26D-8AD3BCA82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7" y="1108008"/>
            <a:ext cx="9330451" cy="30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3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两种抽象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DDB56EC-B744-4108-8760-AC203A252832}"/>
              </a:ext>
            </a:extLst>
          </p:cNvPr>
          <p:cNvSpPr txBox="1">
            <a:spLocks/>
          </p:cNvSpPr>
          <p:nvPr/>
        </p:nvSpPr>
        <p:spPr>
          <a:xfrm>
            <a:off x="840837" y="1595825"/>
            <a:ext cx="9330451" cy="266741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计算机系统中使用了不同形式的抽象，机器级编程中较为重要的主要有两种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指令集体系结构，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Instruction Set Architecture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定义机器级程序的格式和行为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大多数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ISA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将程序行为描述为顺序执行，实际上处理器将并发地执行指令并保证整体行为的一致性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机器级程序使用的内存地址是虚拟地址，提供的内存模型可视为字节数组，实际上存储器系统借由多个硬件存储器和操作系统软件组合而实现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48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CISC &amp; RISC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58A7035-3FC6-45F6-9F8A-8F6A7DF0B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52" y="1300789"/>
            <a:ext cx="7233147" cy="54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汇编代码格式</a:t>
            </a:r>
            <a:r>
              <a:rPr lang="en-US" altLang="zh-CN" dirty="0"/>
              <a:t> &amp; ATT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58ED7F90-78EB-4F88-AB93-DF6C06F9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64" y="1667261"/>
            <a:ext cx="6940225" cy="1538919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86B9B12-9A94-4811-B489-557E2BA46F52}"/>
              </a:ext>
            </a:extLst>
          </p:cNvPr>
          <p:cNvSpPr txBox="1">
            <a:spLocks/>
          </p:cNvSpPr>
          <p:nvPr/>
        </p:nvSpPr>
        <p:spPr>
          <a:xfrm>
            <a:off x="735092" y="4194265"/>
            <a:ext cx="9330451" cy="1860382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ICS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课程中通常使用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ATT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（根据运营贝尔实验室多年的公司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AT&amp;T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的名字命名），但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intel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microsoft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的文档中会出现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Intel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格式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67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x86-64</a:t>
            </a:r>
            <a:r>
              <a:rPr lang="zh-CN" altLang="en-US" dirty="0"/>
              <a:t>中的若干可见状态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886C4EF-03D7-497D-8CC4-00E343075E0F}"/>
              </a:ext>
            </a:extLst>
          </p:cNvPr>
          <p:cNvSpPr txBox="1">
            <a:spLocks/>
          </p:cNvSpPr>
          <p:nvPr/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程序计数器（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%rip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）：指向下一条指令的地址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整数寄存器：读写速度快，存放经常使用的数据，诸如重要的程序状态、临时数据等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条件码寄存器：描述最近算术或逻辑操作属性，用于条件分支指令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一组向量寄存器可以存放若干整数或浮点数值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0BB29AF3-7371-4FEF-A682-D56532F0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75" y="3100892"/>
            <a:ext cx="5422900" cy="18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AA68D91-3C7A-4F70-87DF-37B4BDADACF1}"/>
              </a:ext>
            </a:extLst>
          </p:cNvPr>
          <p:cNvSpPr txBox="1">
            <a:spLocks/>
          </p:cNvSpPr>
          <p:nvPr/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“字”表示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位数据类型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无复合数据类型（数组，结构体，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etc.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无“声明变量”一说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无（高级语言中的）类型信息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指针值和一个相同字节大小的数值在寄存器看来没有区别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浮点数：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4/8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字节，有单独的寄存器（媒体寄存器）和相应的指令</a:t>
            </a:r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F4C848CE-CE4C-4CFB-AB53-786381BE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602" y="2360518"/>
            <a:ext cx="6059757" cy="17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X86-64</a:t>
            </a:r>
            <a:r>
              <a:rPr lang="zh-CN" altLang="en-US" dirty="0"/>
              <a:t>整数寄存器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DCC937D-7D2A-4201-867E-B39518BA4AE8}"/>
              </a:ext>
            </a:extLst>
          </p:cNvPr>
          <p:cNvSpPr txBox="1">
            <a:spLocks/>
          </p:cNvSpPr>
          <p:nvPr/>
        </p:nvSpPr>
        <p:spPr>
          <a:xfrm>
            <a:off x="580704" y="2060209"/>
            <a:ext cx="5422390" cy="363304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%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rsp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：栈指针，专用于指向用户栈的栈顶地址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除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%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rsp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以外，其他一般均可随意使用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%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rax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一般用于存储函数的返回值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函数前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个参数如图依此放入规定的寄存器中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多于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个其他参数压入用户栈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（被）调用者保存的寄存器：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调用完一个函数后，将该寄存器恢复为调用之前的状态是（被）调用者的责任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例：函数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调用函数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Q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有责任保证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%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rbp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Q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结束后不变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内容占位符 5">
            <a:extLst>
              <a:ext uri="{FF2B5EF4-FFF2-40B4-BE49-F238E27FC236}">
                <a16:creationId xmlns:a16="http://schemas.microsoft.com/office/drawing/2014/main" id="{90078A84-CCD6-4D1B-8B3A-7A55D2250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36" y="402672"/>
            <a:ext cx="5422390" cy="63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3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92DA77B-7D02-4D6C-AC92-5212AEABFD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3" y="2228003"/>
                <a:ext cx="5422390" cy="3633047"/>
              </a:xfrm>
              <a:prstGeom prst="rect">
                <a:avLst/>
              </a:prstGeom>
            </p:spPr>
            <p:txBody>
              <a:bodyPr/>
              <a:lstStyle>
                <a:lvl1pPr marL="228589" indent="-228589" algn="l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立即数（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Imm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）：常数，以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$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开头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寄存器：通常用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表示寄存器集合，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R[r]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表示寄存器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的内容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内存引用：用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𝐴𝑑𝑑𝑟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表示对内存中地址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Addr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开始的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个字节值的引用，通常省去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</a:t>
                </a:r>
              </a:p>
              <a:p>
                <a:pPr lvl="1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全写：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Imm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</a:p>
              <a:p>
                <a:pPr lvl="2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M[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Imm+R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]+R[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] * s]</a:t>
                </a:r>
              </a:p>
              <a:p>
                <a:pPr lvl="2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 = 1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8</a:t>
                </a:r>
              </a:p>
              <a:p>
                <a:pPr lvl="1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复杂的寻址模式有益于引用数组或结构体元素</a:t>
                </a:r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92DA77B-7D02-4D6C-AC92-5212AEABF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3" y="2228003"/>
                <a:ext cx="5422390" cy="3633047"/>
              </a:xfrm>
              <a:prstGeom prst="rect">
                <a:avLst/>
              </a:prstGeom>
              <a:blipFill>
                <a:blip r:embed="rId2"/>
                <a:stretch>
                  <a:fillRect l="-1011" t="-1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内容占位符 5">
            <a:extLst>
              <a:ext uri="{FF2B5EF4-FFF2-40B4-BE49-F238E27FC236}">
                <a16:creationId xmlns:a16="http://schemas.microsoft.com/office/drawing/2014/main" id="{BE7F8C08-0F08-4273-9CC8-C6708FEAF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773" y="2375083"/>
            <a:ext cx="5754060" cy="22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13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757</TotalTime>
  <Words>724</Words>
  <Application>Microsoft Office PowerPoint</Application>
  <PresentationFormat>宽屏</PresentationFormat>
  <Paragraphs>81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华文楷体</vt:lpstr>
      <vt:lpstr>Arial</vt:lpstr>
      <vt:lpstr>Calibri</vt:lpstr>
      <vt:lpstr>Cambria Math</vt:lpstr>
      <vt:lpstr>主题5</vt:lpstr>
      <vt:lpstr>回课 Machine Prog: Basics </vt:lpstr>
      <vt:lpstr>机器级编程&amp;汇编语言</vt:lpstr>
      <vt:lpstr>两种抽象</vt:lpstr>
      <vt:lpstr>CISC &amp; RISC</vt:lpstr>
      <vt:lpstr>Intel汇编代码格式 &amp; ATT</vt:lpstr>
      <vt:lpstr>x86-64中的若干可见状态</vt:lpstr>
      <vt:lpstr>数据类型</vt:lpstr>
      <vt:lpstr>X86-64整数寄存器</vt:lpstr>
      <vt:lpstr>操作数</vt:lpstr>
      <vt:lpstr>MOV</vt:lpstr>
      <vt:lpstr>Load Effective Address</vt:lpstr>
      <vt:lpstr>算术逻辑运算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tlzmybm</cp:lastModifiedBy>
  <cp:revision>370</cp:revision>
  <cp:lastPrinted>2018-02-05T16:00:00Z</cp:lastPrinted>
  <dcterms:created xsi:type="dcterms:W3CDTF">2018-02-05T16:00:00Z</dcterms:created>
  <dcterms:modified xsi:type="dcterms:W3CDTF">2020-10-15T10:27:27Z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