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78" r:id="rId5"/>
    <p:sldId id="264" r:id="rId6"/>
    <p:sldId id="281" r:id="rId7"/>
    <p:sldId id="280" r:id="rId8"/>
    <p:sldId id="285" r:id="rId9"/>
    <p:sldId id="282" r:id="rId10"/>
    <p:sldId id="287" r:id="rId11"/>
    <p:sldId id="288" r:id="rId12"/>
    <p:sldId id="302" r:id="rId13"/>
    <p:sldId id="283" r:id="rId14"/>
    <p:sldId id="289" r:id="rId15"/>
    <p:sldId id="284" r:id="rId16"/>
    <p:sldId id="292" r:id="rId17"/>
    <p:sldId id="290" r:id="rId18"/>
    <p:sldId id="294" r:id="rId19"/>
    <p:sldId id="295" r:id="rId20"/>
    <p:sldId id="318" r:id="rId21"/>
    <p:sldId id="291" r:id="rId22"/>
    <p:sldId id="303" r:id="rId23"/>
    <p:sldId id="296" r:id="rId24"/>
    <p:sldId id="304" r:id="rId25"/>
    <p:sldId id="322" r:id="rId26"/>
    <p:sldId id="297" r:id="rId27"/>
    <p:sldId id="319" r:id="rId28"/>
    <p:sldId id="298" r:id="rId29"/>
    <p:sldId id="305" r:id="rId30"/>
    <p:sldId id="299" r:id="rId31"/>
    <p:sldId id="320" r:id="rId32"/>
    <p:sldId id="306" r:id="rId33"/>
    <p:sldId id="308" r:id="rId34"/>
    <p:sldId id="309" r:id="rId35"/>
    <p:sldId id="310" r:id="rId36"/>
    <p:sldId id="307" r:id="rId37"/>
    <p:sldId id="311" r:id="rId38"/>
    <p:sldId id="300" r:id="rId39"/>
    <p:sldId id="321" r:id="rId40"/>
    <p:sldId id="312" r:id="rId41"/>
    <p:sldId id="314" r:id="rId42"/>
    <p:sldId id="316" r:id="rId43"/>
    <p:sldId id="317" r:id="rId44"/>
    <p:sldId id="315" r:id="rId45"/>
    <p:sldId id="323" r:id="rId46"/>
    <p:sldId id="313" r:id="rId47"/>
    <p:sldId id="262" r:id="rId4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8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3479" autoAdjust="0"/>
  </p:normalViewPr>
  <p:slideViewPr>
    <p:cSldViewPr snapToGrid="0" showGuides="1">
      <p:cViewPr varScale="1">
        <p:scale>
          <a:sx n="83" d="100"/>
          <a:sy n="83" d="100"/>
        </p:scale>
        <p:origin x="2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2020/12/24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27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3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58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83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1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2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55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11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3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985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1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5895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75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927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2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502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37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186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467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8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667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52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857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761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929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353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995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8488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992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08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429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7927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551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4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83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845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66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23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3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30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2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2020/12/24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2020/12/24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2020/12/24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01437" y="2042575"/>
            <a:ext cx="13646727" cy="2735014"/>
          </a:xfrm>
        </p:spPr>
        <p:txBody>
          <a:bodyPr>
            <a:noAutofit/>
          </a:bodyPr>
          <a:lstStyle/>
          <a:p>
            <a:pPr marL="914400" lvl="2" indent="0" algn="ctr">
              <a:lnSpc>
                <a:spcPct val="100000"/>
              </a:lnSpc>
              <a:buNone/>
            </a:pPr>
            <a:r>
              <a:rPr lang="zh-CN" altLang="en-US" sz="7200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</a:t>
            </a:r>
            <a:r>
              <a:rPr lang="en-US" altLang="zh-CN" sz="7200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2-</a:t>
            </a:r>
            <a:r>
              <a:rPr lang="zh-CN" altLang="en-US" sz="7200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套接字编程</a:t>
            </a:r>
            <a:endParaRPr lang="en-US" altLang="zh-CN" sz="6000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BF93A-B066-4DCA-B602-E98FF2546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2" y="1119802"/>
            <a:ext cx="10680985" cy="62489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A8A344-BD32-4624-BF03-A790A2D1F2BF}"/>
              </a:ext>
            </a:extLst>
          </p:cNvPr>
          <p:cNvSpPr txBox="1">
            <a:spLocks/>
          </p:cNvSpPr>
          <p:nvPr/>
        </p:nvSpPr>
        <p:spPr>
          <a:xfrm>
            <a:off x="6038193" y="5326804"/>
            <a:ext cx="4305675" cy="8227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914400" lvl="2"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2020.12.24 </a:t>
            </a: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唐静吾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5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套接字编程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一个示例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echo server</a:t>
            </a:r>
          </a:p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46423-FBF5-47D6-A692-0F6B5EBC7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002" y="1576664"/>
            <a:ext cx="7307580" cy="5121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6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套接字接口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套接字接口（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socket interface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）是一组函数，它们和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Unix I/O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函数结合起来，用以创造网络应用。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各种系统都在用（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Windows,IOS,Android,Unix variants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45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对于内核而言，套接字是通信的一个端点。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对于程序而言，套接字是一个有描述符的打开文件。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socket I/O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和正常文件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的最大区别是如何“打开”套接字描述符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6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D13864-5F87-476C-982C-E996265A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61" y="346119"/>
            <a:ext cx="7723218" cy="6167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221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echo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客户端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E155BC-7C8A-47A0-A458-69218B79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8717" y="1576388"/>
            <a:ext cx="7451417" cy="518318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95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echo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5C5F68-AF09-48E2-8E52-12DFC479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0" y="1600200"/>
            <a:ext cx="8248843" cy="4793134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4F0EB64-9908-4A57-8BB5-3E75245F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9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echo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4F0EB64-9908-4A57-8BB5-3E75245F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8946D6-A83D-414A-936F-92391AA8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91" y="2276475"/>
            <a:ext cx="7581900" cy="3219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26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0" y="2636454"/>
            <a:ext cx="2108200" cy="1240417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altLang="zh-CN" sz="880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</a:t>
            </a:r>
            <a:endParaRPr lang="en-US" altLang="zh-CN" sz="8800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68388-2C65-4A4C-B2ED-F9D4677391C9}"/>
              </a:ext>
            </a:extLst>
          </p:cNvPr>
          <p:cNvSpPr/>
          <p:nvPr/>
        </p:nvSpPr>
        <p:spPr>
          <a:xfrm>
            <a:off x="4338595" y="2875468"/>
            <a:ext cx="6743130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A8A39E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套接字地址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8A39E">
                  <a:lumMod val="75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9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套接字地址结构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通用结构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需要将特定的结构强制类型转换成它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D2BF8-37F0-4F56-B5FC-B8E11CCC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21" y="2601042"/>
            <a:ext cx="9115425" cy="3133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套接字地址结构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因特网套接字地址存放在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sockaddress_in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字节结构中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33AD07-70FD-4E3C-8888-1C54E063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741" y="2444321"/>
            <a:ext cx="9525000" cy="4314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3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636454"/>
            <a:ext cx="1940560" cy="1240417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altLang="zh-CN" sz="8800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68388-2C65-4A4C-B2ED-F9D4677391C9}"/>
              </a:ext>
            </a:extLst>
          </p:cNvPr>
          <p:cNvSpPr/>
          <p:nvPr/>
        </p:nvSpPr>
        <p:spPr>
          <a:xfrm>
            <a:off x="3241315" y="2875468"/>
            <a:ext cx="6743130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zh-CN" altLang="en-US" sz="480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程序员眼中的因特网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2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getaddrinfo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将主机名、主机地址、服务名和端口号的字符串表示转化成套接字地址结构 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优势：可重入，协议无关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劣势：复杂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07F90-40A0-45E0-8AC1-A0414CE5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53" y="4333875"/>
            <a:ext cx="9477375" cy="123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48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getaddrinfo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参数可以为域名、数字地址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参数可以为服务名（比如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），也可以为端口号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result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是一个指向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addrinfo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结构的链表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有一个可以设成空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07F90-40A0-45E0-8AC1-A0414CE5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1712595"/>
            <a:ext cx="9477375" cy="123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getaddrinfo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对于内核而言，套接字是通信的一个端点。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对于程序而言，套接字是一个有描述符的打开文件。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socket I/O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和正常文件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的最大区别是如何“打开”套接字描述符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12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getaddrinfo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——addrinfo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的结构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F36997-4AF3-4E47-8096-DD66F59E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4900" y="2152650"/>
            <a:ext cx="9010650" cy="25527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36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getaddrinfo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——list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的结构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6BDAA-C769-41FF-A613-37CCA0E5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764D8C-D3E2-4484-ACC5-22D864241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153" y="1638300"/>
            <a:ext cx="6734175" cy="449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2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getnameinfo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getaddrinfo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相反，将一个套接字地址结构转换成相应地主机和服务名字符串（注意是只对链表中的一个结构）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指向大小为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salen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的套接字地址结构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指向大小为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hostlen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的缓冲区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指向大小为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servlen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的缓冲区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可以有一个设成空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85AC03-C1C1-4732-94B8-DE8478CA3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58" y="5281336"/>
            <a:ext cx="9153525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的示例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3FBC6-E3BB-4188-90CC-7E113DF3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30" y="1905717"/>
            <a:ext cx="9258300" cy="4524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8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hostinfo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的示例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E1FC35-3C2C-42B9-B2A1-49A30C587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6218" y="2013426"/>
            <a:ext cx="8715375" cy="348615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0" y="2636454"/>
            <a:ext cx="2108200" cy="1240417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altLang="zh-CN" sz="880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04</a:t>
            </a:r>
            <a:endParaRPr lang="en-US" altLang="zh-CN" sz="8800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68388-2C65-4A4C-B2ED-F9D4677391C9}"/>
              </a:ext>
            </a:extLst>
          </p:cNvPr>
          <p:cNvSpPr/>
          <p:nvPr/>
        </p:nvSpPr>
        <p:spPr>
          <a:xfrm>
            <a:off x="4765315" y="2875468"/>
            <a:ext cx="6743130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A8A39E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函数细节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8A39E">
                  <a:lumMod val="75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6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客户端和服务器用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函数来创建一个套接字描述符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返回的描述符是部分打开的，还不能用来读写。如何完成打开取决于我们是客户端还是服务器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E506B-140F-4665-B1C7-E4B4434A0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3297555"/>
            <a:ext cx="6791325" cy="62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63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因特网连接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点对点：连接一对进程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双全工：可同时双向流动（与对讲机和英语听力考试不同）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可靠的：接受顺序和发出相同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4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bind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告诉内核将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中的服务器套接字地址和套接字描述符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sockfd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联系起来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E506B-140F-4665-B1C7-E4B4434A0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2687955"/>
            <a:ext cx="6791325" cy="62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62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listen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服务器通过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listen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函数告诉内核，描述符是被服务器而不是客户端使用的。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它将一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sockfd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从一个主动套接字转化为一个监听套接字，该套接字可以接受来自客户端的连接请求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backlog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参数暗示了内核再开始拒绝连接请求之前，队列中要排队的未完成的连接请求的数量（超纲）。我们通常将其设为较大的值，比如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1024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1D4647-319B-4F35-9383-3430E7554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092" y="5557837"/>
            <a:ext cx="5133975" cy="619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68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accept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服务器通过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accept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函数等待来自客户端的连接请求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等待来自客户端的连接请求到达侦听描述符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listenfd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，然后在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中填写客户端的套接字地址，并返回一个已连接描述符，用于利用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Unix I/O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函数与客户端通信。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这让他能够处理许多客户端连接。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CDADFC-C3BF-42CB-9544-D77476D0B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678" y="4952723"/>
            <a:ext cx="6715125" cy="657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accept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6755C-3B01-49AF-9667-D94D85E1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73" y="2423161"/>
            <a:ext cx="7283735" cy="36048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8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connect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客户端用它来建立和服务器的连接。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试图与套接字地址为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的服务器建立一个因特网连接，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addrlen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sizeof(socket_in)</a:t>
            </a:r>
          </a:p>
          <a:p>
            <a:pPr lvl="1">
              <a:lnSpc>
                <a:spcPct val="100000"/>
              </a:lnSpc>
            </a:pP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connect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函数会阻塞，直到连接成功或发生错误。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如果连接成功，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clientfd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就可以读写了，得到的连接由套接字对刻画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CDADFC-C3BF-42CB-9544-D77476D0B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678" y="4952723"/>
            <a:ext cx="6715125" cy="657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CD5E1-9063-4390-8503-ED785D79B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0" y="1877488"/>
            <a:ext cx="6407479" cy="4635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54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0" y="2636454"/>
            <a:ext cx="2108200" cy="1240417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altLang="zh-CN" sz="880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  <a:endParaRPr lang="en-US" altLang="zh-CN" sz="8800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68388-2C65-4A4C-B2ED-F9D4677391C9}"/>
              </a:ext>
            </a:extLst>
          </p:cNvPr>
          <p:cNvSpPr/>
          <p:nvPr/>
        </p:nvSpPr>
        <p:spPr>
          <a:xfrm>
            <a:off x="4826275" y="2875468"/>
            <a:ext cx="6743130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A8A39E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函数合并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8A39E">
                  <a:lumMod val="75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7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397CA-996A-4A80-9F68-DB75743B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959" y="2424830"/>
            <a:ext cx="9353550" cy="3486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51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47E19D-DA2C-4541-8563-F83736DB9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1841" y="1786731"/>
            <a:ext cx="8686800" cy="43053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3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9D87DF-5472-4530-AD71-929E65DC9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69" y="2149792"/>
            <a:ext cx="9391650" cy="3533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2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连接的端点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每个套接字都有相应的套接字地址，由一个因特网地址和一个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位的整数端口组成，用“地址：端口”表示。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服务器套接字地址中的端口通常为知名端口，是和这个服务相对应的（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eg.Web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服务器端口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客户端套接字地址中的端口为临时端口，是内核自动分配的。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连接由两端套接字地址唯一确定，称为“套接字对”。用元组来表示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(cliaddr:clipart,servaddr:servport)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3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9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EBEC43-F9E4-459C-917A-B8A36F26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078" y="2015255"/>
            <a:ext cx="8696325" cy="4305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8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B0819-82E9-4DCF-AAB6-19C987A5C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91" y="2202180"/>
            <a:ext cx="8953500" cy="327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02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setsockopt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这个函数使得服务器能背终止、重启和立即开始接受连接请求。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0DF5B7-96F8-4608-B85C-BD8D9277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85" y="3112962"/>
            <a:ext cx="8134350" cy="1381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4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套接字接口整体回顾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5110D3-11E7-46A2-A267-F4EF5AFA0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82" y="1600845"/>
            <a:ext cx="6935635" cy="506280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192" y="2241755"/>
            <a:ext cx="10459615" cy="1455851"/>
          </a:xfrm>
        </p:spPr>
        <p:txBody>
          <a:bodyPr>
            <a:noAutofit/>
          </a:bodyPr>
          <a:lstStyle/>
          <a:p>
            <a:pPr marL="914400" lvl="2" indent="0" algn="ctr">
              <a:buNone/>
            </a:pPr>
            <a:r>
              <a:rPr lang="zh-CN" altLang="en-US" sz="720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祝大家期末</a:t>
            </a:r>
            <a:r>
              <a:rPr lang="zh-CN" altLang="en-US" sz="7200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顺利！</a:t>
            </a:r>
            <a:endParaRPr lang="en-US" altLang="zh-CN" sz="7200" dirty="0">
              <a:solidFill>
                <a:schemeClr val="accent5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BF93A-B066-4DCA-B602-E98FF2546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2" y="1119802"/>
            <a:ext cx="10680985" cy="62489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A8A344-BD32-4624-BF03-A790A2D1F2BF}"/>
              </a:ext>
            </a:extLst>
          </p:cNvPr>
          <p:cNvSpPr txBox="1">
            <a:spLocks/>
          </p:cNvSpPr>
          <p:nvPr/>
        </p:nvSpPr>
        <p:spPr>
          <a:xfrm>
            <a:off x="6817358" y="4751873"/>
            <a:ext cx="3687147" cy="8227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914400" lvl="2"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2020.12.24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E2BA33-4352-400F-B986-B8C75D2787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8" t="3423" r="2511" b="71351"/>
          <a:stretch/>
        </p:blipFill>
        <p:spPr>
          <a:xfrm rot="694515">
            <a:off x="2524648" y="3856440"/>
            <a:ext cx="2314434" cy="226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46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D01E7-922D-480E-8350-D424562F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9B53D-C8B9-459B-9B94-FF377AD4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CB2EB7-22DC-4278-A419-6C482B6E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03" y="1714500"/>
            <a:ext cx="9134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客户端</a:t>
            </a:r>
            <a:r>
              <a:rPr lang="en-US" altLang="zh-CN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服务器连接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一个服务器进程与多个客户端进程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服务器管理一些资源（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resource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服务器通过操作资源为客户端提供服务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服务器被客户端的请求所激活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0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客户端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运行的程序：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浏览器，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ssh</a:t>
            </a:r>
          </a:p>
          <a:p>
            <a:pPr lvl="1">
              <a:lnSpc>
                <a:spcPct val="100000"/>
              </a:lnSpc>
            </a:pP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B07BC9-5835-4020-8273-89496D91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557" y="2297094"/>
            <a:ext cx="7141368" cy="4431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7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344774"/>
            <a:ext cx="9980682" cy="828388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4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服务器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80" y="1576664"/>
            <a:ext cx="11775429" cy="518248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长时间运行的进程（守护进程）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等待到一个著名端口的请求</a:t>
            </a:r>
            <a:endParaRPr lang="en-US" altLang="zh-CN" sz="3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进程的机器有时也称为</a:t>
            </a:r>
            <a:r>
              <a:rPr lang="en-US" altLang="zh-CN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zh-CN" altLang="en-US" sz="33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一些例子</a:t>
            </a:r>
            <a:endParaRPr lang="en-US" altLang="zh-CN" sz="33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Web server(80)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资源为文件和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CGI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程序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FTP server(20,21)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资源为文件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mail server(23)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资源为终端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mail server(25)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3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0" y="2636454"/>
            <a:ext cx="2108200" cy="1240417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r>
              <a:rPr lang="en-US" altLang="zh-CN" sz="880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endParaRPr lang="en-US" altLang="zh-CN" sz="8800" dirty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768388-2C65-4A4C-B2ED-F9D4677391C9}"/>
              </a:ext>
            </a:extLst>
          </p:cNvPr>
          <p:cNvSpPr/>
          <p:nvPr/>
        </p:nvSpPr>
        <p:spPr>
          <a:xfrm>
            <a:off x="3302275" y="2875468"/>
            <a:ext cx="6743130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A8A39E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套接字编程的示例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8A39E">
                  <a:lumMod val="75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4026">
        <p:fade/>
      </p:transition>
    </mc:Choice>
    <mc:Fallback xmlns="">
      <p:transition spd="med" advTm="38402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3.5"/>
</p:tagLst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1047</Words>
  <Application>Microsoft Office PowerPoint</Application>
  <PresentationFormat>宽屏</PresentationFormat>
  <Paragraphs>152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华文新魏</vt:lpstr>
      <vt:lpstr>华文中宋</vt:lpstr>
      <vt:lpstr>微软雅黑</vt:lpstr>
      <vt:lpstr>Euphemia</vt:lpstr>
      <vt:lpstr>Wingdings</vt:lpstr>
      <vt:lpstr>学术文献 16x9</vt:lpstr>
      <vt:lpstr>PowerPoint 演示文稿</vt:lpstr>
      <vt:lpstr>PowerPoint 演示文稿</vt:lpstr>
      <vt:lpstr>因特网连接</vt:lpstr>
      <vt:lpstr>套接字——连接的端点</vt:lpstr>
      <vt:lpstr>PowerPoint 演示文稿</vt:lpstr>
      <vt:lpstr>客户端-服务器连接</vt:lpstr>
      <vt:lpstr>客户端</vt:lpstr>
      <vt:lpstr>服务器</vt:lpstr>
      <vt:lpstr>PowerPoint 演示文稿</vt:lpstr>
      <vt:lpstr>套接字编程——一个示例</vt:lpstr>
      <vt:lpstr>套接字接口</vt:lpstr>
      <vt:lpstr>套接字</vt:lpstr>
      <vt:lpstr>PowerPoint 演示文稿</vt:lpstr>
      <vt:lpstr>echo客户端</vt:lpstr>
      <vt:lpstr>echo服务器</vt:lpstr>
      <vt:lpstr>echo函数</vt:lpstr>
      <vt:lpstr>PowerPoint 演示文稿</vt:lpstr>
      <vt:lpstr>套接字地址结构——通用结构</vt:lpstr>
      <vt:lpstr>套接字地址结构</vt:lpstr>
      <vt:lpstr>getaddrinfo函数</vt:lpstr>
      <vt:lpstr>getaddrinfo函数</vt:lpstr>
      <vt:lpstr>getaddrinfo函数</vt:lpstr>
      <vt:lpstr>getaddrinfo函数——addrinfo的结构</vt:lpstr>
      <vt:lpstr>getaddrinfo函数——list的结构</vt:lpstr>
      <vt:lpstr>getnameinfo函数</vt:lpstr>
      <vt:lpstr>hostinfo的示例</vt:lpstr>
      <vt:lpstr>hostinfo的示例</vt:lpstr>
      <vt:lpstr>PowerPoint 演示文稿</vt:lpstr>
      <vt:lpstr>socket函数</vt:lpstr>
      <vt:lpstr>bind函数</vt:lpstr>
      <vt:lpstr>listen函数</vt:lpstr>
      <vt:lpstr>accept函数</vt:lpstr>
      <vt:lpstr>accept函数</vt:lpstr>
      <vt:lpstr>connect函数</vt:lpstr>
      <vt:lpstr>open_clientfd和open_listenfd函数</vt:lpstr>
      <vt:lpstr>PowerPoint 演示文稿</vt:lpstr>
      <vt:lpstr>open_clientfd函数</vt:lpstr>
      <vt:lpstr>open_clientfd函数</vt:lpstr>
      <vt:lpstr>open_listenfd函数</vt:lpstr>
      <vt:lpstr>open_listenfd函数</vt:lpstr>
      <vt:lpstr>open_listenfd函数</vt:lpstr>
      <vt:lpstr>setsockopt函数</vt:lpstr>
      <vt:lpstr>套接字接口整体回顾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2020-01-29T01:05:07Z</dcterms:created>
  <dcterms:modified xsi:type="dcterms:W3CDTF">2020-12-24T09:19:44Z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