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0" r:id="rId8"/>
    <p:sldId id="271" r:id="rId9"/>
    <p:sldId id="272" r:id="rId10"/>
    <p:sldId id="263" r:id="rId11"/>
    <p:sldId id="264" r:id="rId12"/>
    <p:sldId id="265" r:id="rId13"/>
    <p:sldId id="266" r:id="rId14"/>
    <p:sldId id="273" r:id="rId15"/>
    <p:sldId id="267" r:id="rId16"/>
    <p:sldId id="279" r:id="rId17"/>
    <p:sldId id="268" r:id="rId18"/>
    <p:sldId id="277" r:id="rId19"/>
    <p:sldId id="275" r:id="rId20"/>
    <p:sldId id="280" r:id="rId21"/>
    <p:sldId id="281" r:id="rId22"/>
    <p:sldId id="282" r:id="rId23"/>
    <p:sldId id="283" r:id="rId24"/>
    <p:sldId id="284" r:id="rId25"/>
    <p:sldId id="285" r:id="rId26"/>
    <p:sldId id="290" r:id="rId27"/>
    <p:sldId id="286" r:id="rId28"/>
    <p:sldId id="287" r:id="rId29"/>
    <p:sldId id="288" r:id="rId30"/>
    <p:sldId id="28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6450CAA3-21B8-40D6-81A6-5A1D8FEC1026}" type="datetimeFigureOut">
              <a:rPr lang="zh-CN" altLang="en-US" smtClean="0"/>
              <a:t>2020/12/24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A6491B-35A0-4E37-998B-4EBF1F852DC1}"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793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450CAA3-21B8-40D6-81A6-5A1D8FEC1026}" type="datetimeFigureOut">
              <a:rPr lang="zh-CN" altLang="en-US" smtClean="0"/>
              <a:t>2020/12/24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A6491B-35A0-4E37-998B-4EBF1F852DC1}" type="slidenum">
              <a:rPr lang="zh-CN" altLang="en-US" smtClean="0"/>
              <a:t>‹#›</a:t>
            </a:fld>
            <a:endParaRPr lang="zh-CN" altLang="en-US"/>
          </a:p>
        </p:txBody>
      </p:sp>
    </p:spTree>
    <p:extLst>
      <p:ext uri="{BB962C8B-B14F-4D97-AF65-F5344CB8AC3E}">
        <p14:creationId xmlns:p14="http://schemas.microsoft.com/office/powerpoint/2010/main" val="2274767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450CAA3-21B8-40D6-81A6-5A1D8FEC1026}" type="datetimeFigureOut">
              <a:rPr lang="zh-CN" altLang="en-US" smtClean="0"/>
              <a:t>2020/12/24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A6491B-35A0-4E37-998B-4EBF1F852DC1}"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665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450CAA3-21B8-40D6-81A6-5A1D8FEC1026}" type="datetimeFigureOut">
              <a:rPr lang="zh-CN" altLang="en-US" smtClean="0"/>
              <a:t>2020/12/24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A6491B-35A0-4E37-998B-4EBF1F852DC1}" type="slidenum">
              <a:rPr lang="zh-CN" altLang="en-US" smtClean="0"/>
              <a:t>‹#›</a:t>
            </a:fld>
            <a:endParaRPr lang="zh-CN" altLang="en-US"/>
          </a:p>
        </p:txBody>
      </p:sp>
    </p:spTree>
    <p:extLst>
      <p:ext uri="{BB962C8B-B14F-4D97-AF65-F5344CB8AC3E}">
        <p14:creationId xmlns:p14="http://schemas.microsoft.com/office/powerpoint/2010/main" val="3333506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6450CAA3-21B8-40D6-81A6-5A1D8FEC1026}" type="datetimeFigureOut">
              <a:rPr lang="zh-CN" altLang="en-US" smtClean="0"/>
              <a:t>2020/12/24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A6491B-35A0-4E37-998B-4EBF1F852DC1}"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9053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6450CAA3-21B8-40D6-81A6-5A1D8FEC1026}" type="datetimeFigureOut">
              <a:rPr lang="zh-CN" altLang="en-US" smtClean="0"/>
              <a:t>2020/12/24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A6491B-35A0-4E37-998B-4EBF1F852DC1}" type="slidenum">
              <a:rPr lang="zh-CN" altLang="en-US" smtClean="0"/>
              <a:t>‹#›</a:t>
            </a:fld>
            <a:endParaRPr lang="zh-CN" altLang="en-US"/>
          </a:p>
        </p:txBody>
      </p:sp>
    </p:spTree>
    <p:extLst>
      <p:ext uri="{BB962C8B-B14F-4D97-AF65-F5344CB8AC3E}">
        <p14:creationId xmlns:p14="http://schemas.microsoft.com/office/powerpoint/2010/main" val="1543304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450CAA3-21B8-40D6-81A6-5A1D8FEC1026}" type="datetimeFigureOut">
              <a:rPr lang="zh-CN" altLang="en-US" smtClean="0"/>
              <a:t>2020/12/24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A6491B-35A0-4E37-998B-4EBF1F852DC1}" type="slidenum">
              <a:rPr lang="zh-CN" altLang="en-US" smtClean="0"/>
              <a:t>‹#›</a:t>
            </a:fld>
            <a:endParaRPr lang="zh-CN" altLang="en-US"/>
          </a:p>
        </p:txBody>
      </p:sp>
    </p:spTree>
    <p:extLst>
      <p:ext uri="{BB962C8B-B14F-4D97-AF65-F5344CB8AC3E}">
        <p14:creationId xmlns:p14="http://schemas.microsoft.com/office/powerpoint/2010/main" val="2792395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450CAA3-21B8-40D6-81A6-5A1D8FEC1026}" type="datetimeFigureOut">
              <a:rPr lang="zh-CN" altLang="en-US" smtClean="0"/>
              <a:t>2020/12/24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A6491B-35A0-4E37-998B-4EBF1F852DC1}" type="slidenum">
              <a:rPr lang="zh-CN" altLang="en-US" smtClean="0"/>
              <a:t>‹#›</a:t>
            </a:fld>
            <a:endParaRPr lang="zh-CN" altLang="en-US"/>
          </a:p>
        </p:txBody>
      </p:sp>
    </p:spTree>
    <p:extLst>
      <p:ext uri="{BB962C8B-B14F-4D97-AF65-F5344CB8AC3E}">
        <p14:creationId xmlns:p14="http://schemas.microsoft.com/office/powerpoint/2010/main" val="1889433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50CAA3-21B8-40D6-81A6-5A1D8FEC1026}" type="datetimeFigureOut">
              <a:rPr lang="zh-CN" altLang="en-US" smtClean="0"/>
              <a:t>2020/12/24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A6491B-35A0-4E37-998B-4EBF1F852DC1}" type="slidenum">
              <a:rPr lang="zh-CN" altLang="en-US" smtClean="0"/>
              <a:t>‹#›</a:t>
            </a:fld>
            <a:endParaRPr lang="zh-CN" altLang="en-US"/>
          </a:p>
        </p:txBody>
      </p:sp>
    </p:spTree>
    <p:extLst>
      <p:ext uri="{BB962C8B-B14F-4D97-AF65-F5344CB8AC3E}">
        <p14:creationId xmlns:p14="http://schemas.microsoft.com/office/powerpoint/2010/main" val="2358910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6450CAA3-21B8-40D6-81A6-5A1D8FEC1026}" type="datetimeFigureOut">
              <a:rPr lang="zh-CN" altLang="en-US" smtClean="0"/>
              <a:t>2020/12/24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A6491B-35A0-4E37-998B-4EBF1F852DC1}" type="slidenum">
              <a:rPr lang="zh-CN" altLang="en-US" smtClean="0"/>
              <a:t>‹#›</a:t>
            </a:fld>
            <a:endParaRPr lang="zh-CN" altLang="en-US"/>
          </a:p>
        </p:txBody>
      </p:sp>
    </p:spTree>
    <p:extLst>
      <p:ext uri="{BB962C8B-B14F-4D97-AF65-F5344CB8AC3E}">
        <p14:creationId xmlns:p14="http://schemas.microsoft.com/office/powerpoint/2010/main" val="812530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6450CAA3-21B8-40D6-81A6-5A1D8FEC1026}" type="datetimeFigureOut">
              <a:rPr lang="zh-CN" altLang="en-US" smtClean="0"/>
              <a:t>2020/12/24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A6491B-35A0-4E37-998B-4EBF1F852DC1}"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9570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450CAA3-21B8-40D6-81A6-5A1D8FEC1026}" type="datetimeFigureOut">
              <a:rPr lang="zh-CN" altLang="en-US" smtClean="0"/>
              <a:t>2020/12/24</a:t>
            </a:fld>
            <a:endParaRPr lang="zh-CN"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CA6491B-35A0-4E37-998B-4EBF1F852DC1}"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26345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baike.baidu.com/item/OSI"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baike.baidu.com/item/%E8%87%AA%E5%8F%98%E9%87%8F/6895256" TargetMode="Externa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hyperlink" Target="https://baike.baidu.com/item/%E4%BA%8C%E8%BF%9B%E5%88%B6/361457" TargetMode="External"/><Relationship Id="rId5" Type="http://schemas.openxmlformats.org/officeDocument/2006/relationships/hyperlink" Target="https://baike.baidu.com/item/%E7%A6%BB%E6%95%A3/858263" TargetMode="External"/><Relationship Id="rId4" Type="http://schemas.openxmlformats.org/officeDocument/2006/relationships/hyperlink" Target="https://baike.baidu.com/item/%E5%9B%A0%E5%8F%98%E9%87%8F/587290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cs.cmu.edu/" TargetMode="External"/><Relationship Id="rId2" Type="http://schemas.openxmlformats.org/officeDocument/2006/relationships/hyperlink" Target="http://www.cs.cmu.edu/index.html" TargetMode="External"/><Relationship Id="rId1" Type="http://schemas.openxmlformats.org/officeDocument/2006/relationships/slideLayout" Target="../slideLayouts/slideLayout2.xml"/><Relationship Id="rId4" Type="http://schemas.openxmlformats.org/officeDocument/2006/relationships/hyperlink" Target="http://www.cs.cmu.edu:8000/cgi-bin/proc?15000&amp;213"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www.cmu.edu/"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9EB465-AB63-4838-8A64-771A8A25A3EA}"/>
              </a:ext>
            </a:extLst>
          </p:cNvPr>
          <p:cNvSpPr>
            <a:spLocks noGrp="1"/>
          </p:cNvSpPr>
          <p:nvPr>
            <p:ph type="ctrTitle"/>
          </p:nvPr>
        </p:nvSpPr>
        <p:spPr/>
        <p:txBody>
          <a:bodyPr/>
          <a:lstStyle/>
          <a:p>
            <a:r>
              <a:rPr lang="en-US" altLang="zh-CN" dirty="0"/>
              <a:t>Network 3 - webservice</a:t>
            </a:r>
            <a:endParaRPr lang="zh-CN" altLang="en-US" dirty="0"/>
          </a:p>
        </p:txBody>
      </p:sp>
      <p:sp>
        <p:nvSpPr>
          <p:cNvPr id="3" name="副标题 2">
            <a:extLst>
              <a:ext uri="{FF2B5EF4-FFF2-40B4-BE49-F238E27FC236}">
                <a16:creationId xmlns:a16="http://schemas.microsoft.com/office/drawing/2014/main" id="{8106F7FD-8A3A-4410-BA2A-03E7DC16A022}"/>
              </a:ext>
            </a:extLst>
          </p:cNvPr>
          <p:cNvSpPr>
            <a:spLocks noGrp="1"/>
          </p:cNvSpPr>
          <p:nvPr>
            <p:ph type="subTitle" idx="1"/>
          </p:nvPr>
        </p:nvSpPr>
        <p:spPr/>
        <p:txBody>
          <a:bodyPr/>
          <a:lstStyle/>
          <a:p>
            <a:r>
              <a:rPr lang="zh-CN" altLang="en-US" dirty="0"/>
              <a:t>李鸿泽 </a:t>
            </a:r>
            <a:r>
              <a:rPr lang="en-US" altLang="zh-CN" dirty="0"/>
              <a:t>2020.12.24</a:t>
            </a:r>
            <a:endParaRPr lang="zh-CN" altLang="en-US" dirty="0"/>
          </a:p>
        </p:txBody>
      </p:sp>
    </p:spTree>
    <p:extLst>
      <p:ext uri="{BB962C8B-B14F-4D97-AF65-F5344CB8AC3E}">
        <p14:creationId xmlns:p14="http://schemas.microsoft.com/office/powerpoint/2010/main" val="4061780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04953E-2234-4E82-9E37-69572C317B91}"/>
              </a:ext>
            </a:extLst>
          </p:cNvPr>
          <p:cNvSpPr>
            <a:spLocks noGrp="1"/>
          </p:cNvSpPr>
          <p:nvPr>
            <p:ph type="title"/>
          </p:nvPr>
        </p:nvSpPr>
        <p:spPr/>
        <p:txBody>
          <a:bodyPr/>
          <a:lstStyle/>
          <a:p>
            <a:r>
              <a:rPr lang="en-US" altLang="zh-CN" dirty="0"/>
              <a:t>Method</a:t>
            </a:r>
            <a:endParaRPr lang="zh-CN" altLang="en-US" dirty="0"/>
          </a:p>
        </p:txBody>
      </p:sp>
      <p:sp>
        <p:nvSpPr>
          <p:cNvPr id="3" name="内容占位符 2">
            <a:extLst>
              <a:ext uri="{FF2B5EF4-FFF2-40B4-BE49-F238E27FC236}">
                <a16:creationId xmlns:a16="http://schemas.microsoft.com/office/drawing/2014/main" id="{C01B2177-BB09-4CA1-8107-42697464B182}"/>
              </a:ext>
            </a:extLst>
          </p:cNvPr>
          <p:cNvSpPr>
            <a:spLocks noGrp="1"/>
          </p:cNvSpPr>
          <p:nvPr>
            <p:ph idx="1"/>
          </p:nvPr>
        </p:nvSpPr>
        <p:spPr/>
        <p:txBody>
          <a:bodyPr>
            <a:normAutofit lnSpcReduction="10000"/>
          </a:bodyPr>
          <a:lstStyle/>
          <a:p>
            <a:pPr>
              <a:buFont typeface="Wingdings" panose="05000000000000000000" pitchFamily="2" charset="2"/>
              <a:buChar char="l"/>
            </a:pPr>
            <a:r>
              <a:rPr lang="en-US" altLang="zh-CN" dirty="0"/>
              <a:t>Method</a:t>
            </a:r>
            <a:r>
              <a:rPr lang="zh-CN" altLang="en-US" dirty="0"/>
              <a:t>有</a:t>
            </a:r>
            <a:r>
              <a:rPr lang="en-US" altLang="zh-CN" dirty="0"/>
              <a:t>7</a:t>
            </a:r>
            <a:r>
              <a:rPr lang="zh-CN" altLang="en-US" dirty="0"/>
              <a:t>种</a:t>
            </a:r>
            <a:r>
              <a:rPr lang="en-US" altLang="zh-CN" dirty="0"/>
              <a:t>:</a:t>
            </a:r>
          </a:p>
          <a:p>
            <a:pPr>
              <a:buFont typeface="Wingdings" panose="05000000000000000000" pitchFamily="2" charset="2"/>
              <a:buChar char="l"/>
            </a:pPr>
            <a:r>
              <a:rPr lang="en-US" altLang="zh-CN" dirty="0"/>
              <a:t>GET</a:t>
            </a:r>
            <a:r>
              <a:rPr lang="zh-CN" altLang="en-US" dirty="0"/>
              <a:t>：</a:t>
            </a:r>
            <a:r>
              <a:rPr lang="en-US" altLang="zh-CN" dirty="0"/>
              <a:t>        </a:t>
            </a:r>
            <a:r>
              <a:rPr lang="zh-CN" altLang="en-US" dirty="0"/>
              <a:t>检索</a:t>
            </a:r>
            <a:r>
              <a:rPr lang="en-US" altLang="zh-CN" dirty="0"/>
              <a:t>URI</a:t>
            </a:r>
            <a:r>
              <a:rPr lang="zh-CN" altLang="en-US" dirty="0"/>
              <a:t>中标识资源的一个简单请求</a:t>
            </a:r>
          </a:p>
          <a:p>
            <a:pPr>
              <a:buFont typeface="Wingdings" panose="05000000000000000000" pitchFamily="2" charset="2"/>
              <a:buChar char="l"/>
            </a:pPr>
            <a:r>
              <a:rPr lang="en-US" altLang="zh-CN" dirty="0"/>
              <a:t>HEAD</a:t>
            </a:r>
            <a:r>
              <a:rPr lang="zh-CN" altLang="en-US" dirty="0"/>
              <a:t>：      与</a:t>
            </a:r>
            <a:r>
              <a:rPr lang="en-US" altLang="zh-CN" dirty="0"/>
              <a:t>GET</a:t>
            </a:r>
            <a:r>
              <a:rPr lang="zh-CN" altLang="en-US" dirty="0"/>
              <a:t>方法相同，服务器只返回状态行和头标，并不返回请求文档</a:t>
            </a:r>
          </a:p>
          <a:p>
            <a:pPr>
              <a:buFont typeface="Wingdings" panose="05000000000000000000" pitchFamily="2" charset="2"/>
              <a:buChar char="l"/>
            </a:pPr>
            <a:r>
              <a:rPr lang="en-US" altLang="zh-CN" dirty="0"/>
              <a:t>POST</a:t>
            </a:r>
            <a:r>
              <a:rPr lang="zh-CN" altLang="en-US" dirty="0"/>
              <a:t>：      服务器接受被写入客户端输出流中的数据的请求</a:t>
            </a:r>
          </a:p>
          <a:p>
            <a:pPr>
              <a:buFont typeface="Wingdings" panose="05000000000000000000" pitchFamily="2" charset="2"/>
              <a:buChar char="l"/>
            </a:pPr>
            <a:r>
              <a:rPr lang="en-US" altLang="zh-CN" dirty="0"/>
              <a:t>PUT</a:t>
            </a:r>
            <a:r>
              <a:rPr lang="zh-CN" altLang="en-US" dirty="0"/>
              <a:t>：        服务器保存请求数据作为指定</a:t>
            </a:r>
            <a:r>
              <a:rPr lang="en-US" altLang="zh-CN" dirty="0"/>
              <a:t>URI</a:t>
            </a:r>
            <a:r>
              <a:rPr lang="zh-CN" altLang="en-US" dirty="0"/>
              <a:t>新内容的请求</a:t>
            </a:r>
          </a:p>
          <a:p>
            <a:pPr>
              <a:buFont typeface="Wingdings" panose="05000000000000000000" pitchFamily="2" charset="2"/>
              <a:buChar char="l"/>
            </a:pPr>
            <a:r>
              <a:rPr lang="en-US" altLang="zh-CN" dirty="0"/>
              <a:t>DELETE</a:t>
            </a:r>
            <a:r>
              <a:rPr lang="zh-CN" altLang="en-US" dirty="0"/>
              <a:t>：    服务器删除</a:t>
            </a:r>
            <a:r>
              <a:rPr lang="en-US" altLang="zh-CN" dirty="0"/>
              <a:t>URI</a:t>
            </a:r>
            <a:r>
              <a:rPr lang="zh-CN" altLang="en-US" dirty="0"/>
              <a:t>中命名的资源的请求</a:t>
            </a:r>
          </a:p>
          <a:p>
            <a:pPr>
              <a:buFont typeface="Wingdings" panose="05000000000000000000" pitchFamily="2" charset="2"/>
              <a:buChar char="l"/>
            </a:pPr>
            <a:r>
              <a:rPr lang="en-US" altLang="zh-CN" dirty="0"/>
              <a:t>OPTIONS</a:t>
            </a:r>
            <a:r>
              <a:rPr lang="zh-CN" altLang="en-US" dirty="0"/>
              <a:t>：关于服务器支持的请求方法信息的请求</a:t>
            </a:r>
          </a:p>
          <a:p>
            <a:pPr>
              <a:buFont typeface="Wingdings" panose="05000000000000000000" pitchFamily="2" charset="2"/>
              <a:buChar char="l"/>
            </a:pPr>
            <a:r>
              <a:rPr lang="en-US" altLang="zh-CN" dirty="0"/>
              <a:t>TRACE</a:t>
            </a:r>
            <a:r>
              <a:rPr lang="zh-CN" altLang="en-US" dirty="0"/>
              <a:t>：     </a:t>
            </a:r>
            <a:r>
              <a:rPr lang="en-US" altLang="zh-CN" dirty="0"/>
              <a:t>Web</a:t>
            </a:r>
            <a:r>
              <a:rPr lang="zh-CN" altLang="en-US" dirty="0"/>
              <a:t>服务器反馈</a:t>
            </a:r>
            <a:r>
              <a:rPr lang="en-US" altLang="zh-CN" dirty="0"/>
              <a:t>Http</a:t>
            </a:r>
            <a:r>
              <a:rPr lang="zh-CN" altLang="en-US" dirty="0"/>
              <a:t>请求和其头标的请求</a:t>
            </a:r>
          </a:p>
          <a:p>
            <a:pPr>
              <a:buFont typeface="Wingdings" panose="05000000000000000000" pitchFamily="2" charset="2"/>
              <a:buChar char="l"/>
            </a:pPr>
            <a:r>
              <a:rPr lang="en-US" altLang="zh-CN" dirty="0"/>
              <a:t>CONNECT</a:t>
            </a:r>
            <a:r>
              <a:rPr lang="zh-CN" altLang="en-US" dirty="0"/>
              <a:t>：已文档化但当前未实现的一个方法，预留做隧道处理</a:t>
            </a:r>
          </a:p>
          <a:p>
            <a:pPr>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528888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04953E-2234-4E82-9E37-69572C317B91}"/>
              </a:ext>
            </a:extLst>
          </p:cNvPr>
          <p:cNvSpPr>
            <a:spLocks noGrp="1"/>
          </p:cNvSpPr>
          <p:nvPr>
            <p:ph type="title"/>
          </p:nvPr>
        </p:nvSpPr>
        <p:spPr/>
        <p:txBody>
          <a:bodyPr/>
          <a:lstStyle/>
          <a:p>
            <a:r>
              <a:rPr lang="en-US" altLang="zh-CN" dirty="0"/>
              <a:t>HTTP</a:t>
            </a:r>
            <a:r>
              <a:rPr lang="zh-CN" altLang="en-US" dirty="0"/>
              <a:t>的版本差别</a:t>
            </a:r>
          </a:p>
        </p:txBody>
      </p:sp>
      <p:sp>
        <p:nvSpPr>
          <p:cNvPr id="3" name="内容占位符 2">
            <a:extLst>
              <a:ext uri="{FF2B5EF4-FFF2-40B4-BE49-F238E27FC236}">
                <a16:creationId xmlns:a16="http://schemas.microsoft.com/office/drawing/2014/main" id="{C01B2177-BB09-4CA1-8107-42697464B182}"/>
              </a:ext>
            </a:extLst>
          </p:cNvPr>
          <p:cNvSpPr>
            <a:spLocks noGrp="1"/>
          </p:cNvSpPr>
          <p:nvPr>
            <p:ph idx="1"/>
          </p:nvPr>
        </p:nvSpPr>
        <p:spPr/>
        <p:txBody>
          <a:bodyPr>
            <a:normAutofit/>
          </a:bodyPr>
          <a:lstStyle/>
          <a:p>
            <a:pPr>
              <a:buFont typeface="Wingdings" panose="05000000000000000000" pitchFamily="2" charset="2"/>
              <a:buChar char="l"/>
            </a:pPr>
            <a:r>
              <a:rPr lang="en-US" altLang="zh-CN" dirty="0"/>
              <a:t>HTTP/1.0 </a:t>
            </a:r>
            <a:r>
              <a:rPr lang="zh-CN" altLang="en-US" dirty="0"/>
              <a:t>对每个事务使用新连接，</a:t>
            </a:r>
            <a:r>
              <a:rPr lang="en-US" altLang="zh-CN" dirty="0"/>
              <a:t>HTTP/1.1</a:t>
            </a:r>
            <a:r>
              <a:rPr lang="zh-CN" altLang="en-US" dirty="0"/>
              <a:t>允许客户端和服务器在同一条持久连接上执行多个事务。使用报头</a:t>
            </a:r>
            <a:r>
              <a:rPr lang="en-US" altLang="zh-CN" dirty="0"/>
              <a:t>Connection: Keep-Alive </a:t>
            </a:r>
          </a:p>
          <a:p>
            <a:pPr>
              <a:buFont typeface="Wingdings" panose="05000000000000000000" pitchFamily="2" charset="2"/>
              <a:buChar char="l"/>
            </a:pPr>
            <a:r>
              <a:rPr lang="en-US" altLang="zh-CN" dirty="0"/>
              <a:t>HTTP/1.0 </a:t>
            </a:r>
            <a:r>
              <a:rPr lang="zh-CN" altLang="en-US" dirty="0"/>
              <a:t>不需要请求报头，</a:t>
            </a:r>
            <a:r>
              <a:rPr lang="en-US" altLang="zh-CN" dirty="0"/>
              <a:t>HTTP/1. 1</a:t>
            </a:r>
            <a:r>
              <a:rPr lang="zh-CN" altLang="en-US" dirty="0"/>
              <a:t>需要请求报头。</a:t>
            </a:r>
            <a:endParaRPr lang="en-US" altLang="zh-CN" dirty="0"/>
          </a:p>
          <a:p>
            <a:pPr>
              <a:buFont typeface="Wingdings" panose="05000000000000000000" pitchFamily="2" charset="2"/>
              <a:buChar char="l"/>
            </a:pPr>
            <a:r>
              <a:rPr lang="zh-CN" altLang="en-US" dirty="0"/>
              <a:t>一台服务器可以在同一个</a:t>
            </a:r>
            <a:r>
              <a:rPr lang="en-US" altLang="zh-CN" dirty="0"/>
              <a:t>IP</a:t>
            </a:r>
            <a:r>
              <a:rPr lang="zh-CN" altLang="en-US" dirty="0"/>
              <a:t>地址和端口号上使用不同的主机名来创建多个虚拟</a:t>
            </a:r>
            <a:r>
              <a:rPr lang="en-US" altLang="zh-CN" dirty="0"/>
              <a:t>WEB</a:t>
            </a:r>
            <a:r>
              <a:rPr lang="zh-CN" altLang="en-US" dirty="0"/>
              <a:t>站点。</a:t>
            </a:r>
            <a:endParaRPr lang="en-US" altLang="zh-CN" dirty="0"/>
          </a:p>
          <a:p>
            <a:pPr>
              <a:buFont typeface="Wingdings" panose="05000000000000000000" pitchFamily="2" charset="2"/>
              <a:buChar char="l"/>
            </a:pPr>
            <a:r>
              <a:rPr lang="en-US" altLang="zh-CN" dirty="0"/>
              <a:t>HTTP/1.0 </a:t>
            </a:r>
            <a:r>
              <a:rPr lang="zh-CN" altLang="en-US" dirty="0"/>
              <a:t>的客户端和服务器会简单地忽略报头</a:t>
            </a:r>
          </a:p>
          <a:p>
            <a:pPr>
              <a:buFont typeface="Wingdings" panose="05000000000000000000" pitchFamily="2" charset="2"/>
              <a:buChar char="l"/>
            </a:pPr>
            <a:r>
              <a:rPr lang="en-US" altLang="zh-CN" dirty="0"/>
              <a:t>HTTP/1.1 </a:t>
            </a:r>
            <a:r>
              <a:rPr lang="zh-CN" altLang="en-US" dirty="0"/>
              <a:t>支持分块传输编码，允许服务器发送给客户端的数据可以分成多个部分。使用报头</a:t>
            </a:r>
            <a:r>
              <a:rPr lang="en-US" altLang="zh-CN" dirty="0"/>
              <a:t>Transfer-Encoding: chunked</a:t>
            </a:r>
          </a:p>
          <a:p>
            <a:pPr>
              <a:buFont typeface="Wingdings" panose="05000000000000000000" pitchFamily="2" charset="2"/>
              <a:buChar char="l"/>
            </a:pPr>
            <a:r>
              <a:rPr lang="en-US" altLang="zh-CN" dirty="0"/>
              <a:t>HTTP/1.1 </a:t>
            </a:r>
            <a:r>
              <a:rPr lang="zh-CN" altLang="en-US" dirty="0"/>
              <a:t>增加了对缓存的其他支持</a:t>
            </a:r>
            <a:endParaRPr lang="en-US" altLang="zh-CN" dirty="0"/>
          </a:p>
          <a:p>
            <a:pPr>
              <a:buFont typeface="Wingdings" panose="05000000000000000000" pitchFamily="2" charset="2"/>
              <a:buChar char="l"/>
            </a:pPr>
            <a:endParaRPr lang="en-US" altLang="zh-CN" dirty="0"/>
          </a:p>
        </p:txBody>
      </p:sp>
      <p:pic>
        <p:nvPicPr>
          <p:cNvPr id="5" name="内容占位符 4">
            <a:extLst>
              <a:ext uri="{FF2B5EF4-FFF2-40B4-BE49-F238E27FC236}">
                <a16:creationId xmlns:a16="http://schemas.microsoft.com/office/drawing/2014/main" id="{294E1195-F8A3-4EE6-B42A-C30B45374F09}"/>
              </a:ext>
            </a:extLst>
          </p:cNvPr>
          <p:cNvPicPr>
            <a:picLocks noChangeAspect="1"/>
          </p:cNvPicPr>
          <p:nvPr/>
        </p:nvPicPr>
        <p:blipFill rotWithShape="1">
          <a:blip r:embed="rId2">
            <a:extLst>
              <a:ext uri="{28A0092B-C50C-407E-A947-70E740481C1C}">
                <a14:useLocalDpi xmlns:a14="http://schemas.microsoft.com/office/drawing/2010/main" val="0"/>
              </a:ext>
            </a:extLst>
          </a:blip>
          <a:srcRect b="64251"/>
          <a:stretch/>
        </p:blipFill>
        <p:spPr>
          <a:xfrm>
            <a:off x="5312405" y="548640"/>
            <a:ext cx="6879595" cy="1499617"/>
          </a:xfrm>
          <a:prstGeom prst="rect">
            <a:avLst/>
          </a:prstGeom>
        </p:spPr>
      </p:pic>
    </p:spTree>
    <p:extLst>
      <p:ext uri="{BB962C8B-B14F-4D97-AF65-F5344CB8AC3E}">
        <p14:creationId xmlns:p14="http://schemas.microsoft.com/office/powerpoint/2010/main" val="2520041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04953E-2234-4E82-9E37-69572C317B91}"/>
              </a:ext>
            </a:extLst>
          </p:cNvPr>
          <p:cNvSpPr>
            <a:spLocks noGrp="1"/>
          </p:cNvSpPr>
          <p:nvPr>
            <p:ph type="title"/>
          </p:nvPr>
        </p:nvSpPr>
        <p:spPr/>
        <p:txBody>
          <a:bodyPr/>
          <a:lstStyle/>
          <a:p>
            <a:r>
              <a:rPr lang="zh-CN" altLang="en-US" dirty="0"/>
              <a:t>数据传输机制</a:t>
            </a:r>
          </a:p>
        </p:txBody>
      </p:sp>
      <p:sp>
        <p:nvSpPr>
          <p:cNvPr id="3" name="内容占位符 2">
            <a:extLst>
              <a:ext uri="{FF2B5EF4-FFF2-40B4-BE49-F238E27FC236}">
                <a16:creationId xmlns:a16="http://schemas.microsoft.com/office/drawing/2014/main" id="{C01B2177-BB09-4CA1-8107-42697464B182}"/>
              </a:ext>
            </a:extLst>
          </p:cNvPr>
          <p:cNvSpPr>
            <a:spLocks noGrp="1"/>
          </p:cNvSpPr>
          <p:nvPr>
            <p:ph idx="1"/>
          </p:nvPr>
        </p:nvSpPr>
        <p:spPr>
          <a:xfrm>
            <a:off x="937184" y="2483962"/>
            <a:ext cx="9720073" cy="4023360"/>
          </a:xfrm>
        </p:spPr>
        <p:txBody>
          <a:bodyPr/>
          <a:lstStyle/>
          <a:p>
            <a:pPr>
              <a:buFont typeface="Wingdings" panose="05000000000000000000" pitchFamily="2" charset="2"/>
              <a:buChar char="l"/>
            </a:pPr>
            <a:r>
              <a:rPr lang="zh-CN" altLang="en-US" dirty="0"/>
              <a:t>标准传输编码：指定内容总长度</a:t>
            </a:r>
            <a:endParaRPr lang="en-US" altLang="zh-CN" dirty="0"/>
          </a:p>
          <a:p>
            <a:pPr>
              <a:buFont typeface="Wingdings" panose="05000000000000000000" pitchFamily="2" charset="2"/>
              <a:buChar char="l"/>
            </a:pPr>
            <a:r>
              <a:rPr lang="zh-CN" altLang="en-US" dirty="0"/>
              <a:t>需要该程序缓冲整个消息</a:t>
            </a:r>
          </a:p>
          <a:p>
            <a:pPr>
              <a:buFont typeface="Wingdings" panose="05000000000000000000" pitchFamily="2" charset="2"/>
              <a:buChar char="l"/>
            </a:pPr>
            <a:r>
              <a:rPr lang="zh-CN" altLang="en-US" dirty="0"/>
              <a:t>分块传输编码：将传输信息分成块</a:t>
            </a:r>
          </a:p>
          <a:p>
            <a:pPr>
              <a:buFont typeface="Wingdings" panose="05000000000000000000" pitchFamily="2" charset="2"/>
              <a:buChar char="l"/>
            </a:pPr>
            <a:r>
              <a:rPr lang="zh-CN" altLang="en-US" dirty="0"/>
              <a:t>用字节数对每个块进行前缀</a:t>
            </a:r>
            <a:endParaRPr lang="en-US" altLang="zh-CN" dirty="0"/>
          </a:p>
          <a:p>
            <a:pPr>
              <a:buFont typeface="Wingdings" panose="05000000000000000000" pitchFamily="2" charset="2"/>
              <a:buChar char="l"/>
            </a:pPr>
            <a:r>
              <a:rPr lang="zh-CN" altLang="en-US" dirty="0"/>
              <a:t>（十六进制编码）</a:t>
            </a:r>
          </a:p>
        </p:txBody>
      </p:sp>
      <p:pic>
        <p:nvPicPr>
          <p:cNvPr id="5" name="图片 4">
            <a:extLst>
              <a:ext uri="{FF2B5EF4-FFF2-40B4-BE49-F238E27FC236}">
                <a16:creationId xmlns:a16="http://schemas.microsoft.com/office/drawing/2014/main" id="{8D0438C1-78CE-4B35-8A97-3A90FFCFA7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7221" y="0"/>
            <a:ext cx="6394779" cy="4737343"/>
          </a:xfrm>
          <a:prstGeom prst="rect">
            <a:avLst/>
          </a:prstGeom>
        </p:spPr>
      </p:pic>
    </p:spTree>
    <p:extLst>
      <p:ext uri="{BB962C8B-B14F-4D97-AF65-F5344CB8AC3E}">
        <p14:creationId xmlns:p14="http://schemas.microsoft.com/office/powerpoint/2010/main" val="1835014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04953E-2234-4E82-9E37-69572C317B91}"/>
              </a:ext>
            </a:extLst>
          </p:cNvPr>
          <p:cNvSpPr>
            <a:spLocks noGrp="1"/>
          </p:cNvSpPr>
          <p:nvPr>
            <p:ph type="title"/>
          </p:nvPr>
        </p:nvSpPr>
        <p:spPr/>
        <p:txBody>
          <a:bodyPr/>
          <a:lstStyle/>
          <a:p>
            <a:r>
              <a:rPr lang="en-US" altLang="zh-CN" b="1" dirty="0"/>
              <a:t>CGI</a:t>
            </a:r>
            <a:r>
              <a:rPr lang="zh-CN" altLang="en-US" b="1" dirty="0"/>
              <a:t>（通用网关接口）</a:t>
            </a:r>
            <a:endParaRPr lang="zh-CN" altLang="en-US" dirty="0"/>
          </a:p>
        </p:txBody>
      </p:sp>
      <p:sp>
        <p:nvSpPr>
          <p:cNvPr id="3" name="内容占位符 2">
            <a:extLst>
              <a:ext uri="{FF2B5EF4-FFF2-40B4-BE49-F238E27FC236}">
                <a16:creationId xmlns:a16="http://schemas.microsoft.com/office/drawing/2014/main" id="{C01B2177-BB09-4CA1-8107-42697464B182}"/>
              </a:ext>
            </a:extLst>
          </p:cNvPr>
          <p:cNvSpPr>
            <a:spLocks noGrp="1"/>
          </p:cNvSpPr>
          <p:nvPr>
            <p:ph idx="1"/>
          </p:nvPr>
        </p:nvSpPr>
        <p:spPr/>
        <p:txBody>
          <a:bodyPr/>
          <a:lstStyle/>
          <a:p>
            <a:pPr>
              <a:buFont typeface="Wingdings" panose="05000000000000000000" pitchFamily="2" charset="2"/>
              <a:buChar char="l"/>
            </a:pPr>
            <a:r>
              <a:rPr lang="zh-CN" altLang="en-US" b="1" dirty="0"/>
              <a:t>客户端如何将程序参数传递给服务器？</a:t>
            </a:r>
            <a:endParaRPr lang="en-US" altLang="zh-CN" b="1" dirty="0"/>
          </a:p>
          <a:p>
            <a:pPr>
              <a:buFont typeface="Wingdings" panose="05000000000000000000" pitchFamily="2" charset="2"/>
              <a:buChar char="l"/>
            </a:pPr>
            <a:r>
              <a:rPr lang="en-US" altLang="zh-CN" dirty="0"/>
              <a:t>GET</a:t>
            </a:r>
            <a:r>
              <a:rPr lang="zh-CN" altLang="en-US" dirty="0"/>
              <a:t>请求的参数在</a:t>
            </a:r>
            <a:r>
              <a:rPr lang="en-US" altLang="zh-CN" dirty="0"/>
              <a:t>URI</a:t>
            </a:r>
            <a:r>
              <a:rPr lang="zh-CN" altLang="en-US" dirty="0"/>
              <a:t>中传递，？分隔，</a:t>
            </a:r>
            <a:r>
              <a:rPr lang="en-US" altLang="zh-CN" dirty="0"/>
              <a:t>&amp;</a:t>
            </a:r>
            <a:r>
              <a:rPr lang="zh-CN" altLang="en-US" dirty="0"/>
              <a:t>分隔，空格用</a:t>
            </a:r>
            <a:r>
              <a:rPr lang="en-US" altLang="zh-CN" dirty="0"/>
              <a:t>%20</a:t>
            </a:r>
            <a:r>
              <a:rPr lang="zh-CN" altLang="en-US" dirty="0"/>
              <a:t>替代</a:t>
            </a:r>
            <a:endParaRPr lang="en-US" altLang="zh-CN" dirty="0"/>
          </a:p>
          <a:p>
            <a:pPr>
              <a:buFont typeface="Wingdings" panose="05000000000000000000" pitchFamily="2" charset="2"/>
              <a:buChar char="l"/>
            </a:pPr>
            <a:r>
              <a:rPr lang="en-US" altLang="zh-CN" dirty="0"/>
              <a:t>POST</a:t>
            </a:r>
            <a:r>
              <a:rPr lang="zh-CN" altLang="en-US" dirty="0"/>
              <a:t>的请求在请求主体中传递而不是在</a:t>
            </a:r>
            <a:r>
              <a:rPr lang="en-US" altLang="zh-CN" dirty="0"/>
              <a:t>URI</a:t>
            </a:r>
            <a:r>
              <a:rPr lang="zh-CN" altLang="en-US" dirty="0"/>
              <a:t>中传递</a:t>
            </a:r>
            <a:endParaRPr lang="en-US" altLang="zh-CN" dirty="0"/>
          </a:p>
          <a:p>
            <a:pPr>
              <a:buFont typeface="Wingdings" panose="05000000000000000000" pitchFamily="2" charset="2"/>
              <a:buChar char="l"/>
            </a:pPr>
            <a:r>
              <a:rPr lang="zh-CN" altLang="en-US" b="1" dirty="0"/>
              <a:t>服务器如何将参数传给子进程？</a:t>
            </a:r>
            <a:endParaRPr lang="en-US" altLang="zh-CN" b="1" dirty="0"/>
          </a:p>
          <a:p>
            <a:pPr>
              <a:buFont typeface="Wingdings" panose="05000000000000000000" pitchFamily="2" charset="2"/>
              <a:buChar char="l"/>
            </a:pPr>
            <a:r>
              <a:rPr lang="en-US" altLang="zh-CN" dirty="0"/>
              <a:t>Fork</a:t>
            </a:r>
            <a:r>
              <a:rPr lang="zh-CN" altLang="en-US" dirty="0"/>
              <a:t>创建一个子进程，子进程用参数设置</a:t>
            </a:r>
            <a:r>
              <a:rPr lang="en-US" altLang="zh-CN" dirty="0"/>
              <a:t>CGI</a:t>
            </a:r>
            <a:r>
              <a:rPr lang="zh-CN" altLang="en-US" dirty="0"/>
              <a:t>环境变量</a:t>
            </a:r>
            <a:r>
              <a:rPr lang="en-US" altLang="zh-CN" dirty="0"/>
              <a:t>QUERY_STRING</a:t>
            </a:r>
            <a:r>
              <a:rPr lang="zh-CN" altLang="en-US" dirty="0"/>
              <a:t>，然后调用</a:t>
            </a:r>
            <a:r>
              <a:rPr lang="en-US" altLang="zh-CN" dirty="0" err="1"/>
              <a:t>execve</a:t>
            </a:r>
            <a:r>
              <a:rPr lang="zh-CN" altLang="en-US" dirty="0"/>
              <a:t>，在子进程的上下文中执行</a:t>
            </a:r>
            <a:r>
              <a:rPr lang="en-US" altLang="zh-CN" dirty="0"/>
              <a:t>/</a:t>
            </a:r>
            <a:r>
              <a:rPr lang="en-US" altLang="zh-CN" dirty="0" err="1"/>
              <a:t>cgi</a:t>
            </a:r>
            <a:r>
              <a:rPr lang="en-US" altLang="zh-CN" dirty="0"/>
              <a:t>-bin/adder</a:t>
            </a:r>
            <a:r>
              <a:rPr lang="zh-CN" altLang="en-US" dirty="0"/>
              <a:t>。</a:t>
            </a:r>
            <a:endParaRPr lang="en-US" altLang="zh-CN" dirty="0"/>
          </a:p>
          <a:p>
            <a:pPr>
              <a:buFont typeface="Wingdings" panose="05000000000000000000" pitchFamily="2" charset="2"/>
              <a:buChar char="l"/>
            </a:pPr>
            <a:r>
              <a:rPr lang="zh-CN" altLang="en-US" dirty="0"/>
              <a:t>程序在运行时调用</a:t>
            </a:r>
            <a:r>
              <a:rPr lang="en-US" altLang="zh-CN" dirty="0"/>
              <a:t>Linux </a:t>
            </a:r>
            <a:r>
              <a:rPr lang="en-US" altLang="zh-CN" dirty="0" err="1"/>
              <a:t>getenv</a:t>
            </a:r>
            <a:r>
              <a:rPr lang="zh-CN" altLang="en-US" dirty="0"/>
              <a:t>函数引用</a:t>
            </a:r>
            <a:r>
              <a:rPr lang="en-US" altLang="zh-CN" dirty="0"/>
              <a:t>QUERY_STRING</a:t>
            </a:r>
          </a:p>
          <a:p>
            <a:pPr>
              <a:buFont typeface="Wingdings" panose="05000000000000000000" pitchFamily="2" charset="2"/>
              <a:buChar char="l"/>
            </a:pPr>
            <a:r>
              <a:rPr lang="zh-CN" altLang="en-US" dirty="0"/>
              <a:t>这样的程序，称为</a:t>
            </a:r>
            <a:r>
              <a:rPr lang="en-US" altLang="zh-CN" dirty="0"/>
              <a:t>CGI</a:t>
            </a:r>
            <a:r>
              <a:rPr lang="zh-CN" altLang="en-US" dirty="0"/>
              <a:t>程序，也称</a:t>
            </a:r>
            <a:r>
              <a:rPr lang="en-US" altLang="zh-CN" dirty="0"/>
              <a:t>CGI</a:t>
            </a:r>
            <a:r>
              <a:rPr lang="zh-CN" altLang="en-US" dirty="0"/>
              <a:t>脚本</a:t>
            </a:r>
          </a:p>
        </p:txBody>
      </p:sp>
    </p:spTree>
    <p:extLst>
      <p:ext uri="{BB962C8B-B14F-4D97-AF65-F5344CB8AC3E}">
        <p14:creationId xmlns:p14="http://schemas.microsoft.com/office/powerpoint/2010/main" val="3648806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04953E-2234-4E82-9E37-69572C317B91}"/>
              </a:ext>
            </a:extLst>
          </p:cNvPr>
          <p:cNvSpPr>
            <a:spLocks noGrp="1"/>
          </p:cNvSpPr>
          <p:nvPr>
            <p:ph type="title"/>
          </p:nvPr>
        </p:nvSpPr>
        <p:spPr/>
        <p:txBody>
          <a:bodyPr/>
          <a:lstStyle/>
          <a:p>
            <a:r>
              <a:rPr lang="en-US" altLang="zh-CN" b="1" dirty="0"/>
              <a:t>CGI</a:t>
            </a:r>
            <a:r>
              <a:rPr lang="zh-CN" altLang="en-US" b="1" dirty="0"/>
              <a:t>（通用网关接口）</a:t>
            </a:r>
            <a:endParaRPr lang="zh-CN" altLang="en-US" dirty="0"/>
          </a:p>
        </p:txBody>
      </p:sp>
      <p:sp>
        <p:nvSpPr>
          <p:cNvPr id="3" name="内容占位符 2">
            <a:extLst>
              <a:ext uri="{FF2B5EF4-FFF2-40B4-BE49-F238E27FC236}">
                <a16:creationId xmlns:a16="http://schemas.microsoft.com/office/drawing/2014/main" id="{C01B2177-BB09-4CA1-8107-42697464B182}"/>
              </a:ext>
            </a:extLst>
          </p:cNvPr>
          <p:cNvSpPr>
            <a:spLocks noGrp="1"/>
          </p:cNvSpPr>
          <p:nvPr>
            <p:ph idx="1"/>
          </p:nvPr>
        </p:nvSpPr>
        <p:spPr/>
        <p:txBody>
          <a:bodyPr/>
          <a:lstStyle/>
          <a:p>
            <a:pPr>
              <a:buFont typeface="Wingdings" panose="05000000000000000000" pitchFamily="2" charset="2"/>
              <a:buChar char="l"/>
            </a:pPr>
            <a:r>
              <a:rPr lang="zh-CN" altLang="en-US" b="1" dirty="0"/>
              <a:t>服务器如何将其他信息传递给子进程？</a:t>
            </a:r>
            <a:endParaRPr lang="en-US" altLang="zh-CN" b="1" dirty="0"/>
          </a:p>
          <a:p>
            <a:pPr>
              <a:buFont typeface="Wingdings" panose="05000000000000000000" pitchFamily="2" charset="2"/>
              <a:buChar char="l"/>
            </a:pPr>
            <a:r>
              <a:rPr lang="en-US" altLang="zh-CN" dirty="0"/>
              <a:t>CGI</a:t>
            </a:r>
            <a:r>
              <a:rPr lang="zh-CN" altLang="en-US" dirty="0"/>
              <a:t>程序运行时可以设置环境变量</a:t>
            </a:r>
            <a:endParaRPr lang="en-US" altLang="zh-CN" dirty="0"/>
          </a:p>
          <a:p>
            <a:pPr>
              <a:buFont typeface="Wingdings" panose="05000000000000000000" pitchFamily="2" charset="2"/>
              <a:buChar char="l"/>
            </a:pPr>
            <a:r>
              <a:rPr lang="zh-CN" altLang="en-US" b="1" dirty="0"/>
              <a:t>子进程将输出发送到哪里？</a:t>
            </a:r>
            <a:endParaRPr lang="en-US" altLang="zh-CN" b="1" dirty="0"/>
          </a:p>
          <a:p>
            <a:pPr>
              <a:buFont typeface="Wingdings" panose="05000000000000000000" pitchFamily="2" charset="2"/>
              <a:buChar char="l"/>
            </a:pPr>
            <a:r>
              <a:rPr lang="zh-CN" altLang="en-US" dirty="0"/>
              <a:t>在子进程加载并运行</a:t>
            </a:r>
            <a:r>
              <a:rPr lang="en-US" altLang="zh-CN" dirty="0"/>
              <a:t>CGI</a:t>
            </a:r>
            <a:r>
              <a:rPr lang="zh-CN" altLang="en-US" dirty="0"/>
              <a:t>程序之前，它使用</a:t>
            </a:r>
            <a:r>
              <a:rPr lang="en-US" altLang="zh-CN" dirty="0"/>
              <a:t>Linux dup2</a:t>
            </a:r>
            <a:r>
              <a:rPr lang="zh-CN" altLang="en-US" dirty="0"/>
              <a:t>函数将标准输出重定向到与客户端相关联的已连接描述符。 </a:t>
            </a:r>
            <a:r>
              <a:rPr lang="en-US" altLang="zh-CN" dirty="0"/>
              <a:t>CGI</a:t>
            </a:r>
            <a:r>
              <a:rPr lang="zh-CN" altLang="en-US" dirty="0"/>
              <a:t>程序将它的动态内容发送到标准输出</a:t>
            </a:r>
            <a:endParaRPr lang="en-US" altLang="zh-CN" dirty="0"/>
          </a:p>
          <a:p>
            <a:pPr>
              <a:buFont typeface="Wingdings" panose="05000000000000000000" pitchFamily="2" charset="2"/>
              <a:buChar char="l"/>
            </a:pPr>
            <a:r>
              <a:rPr lang="zh-CN" altLang="en-US" dirty="0"/>
              <a:t>因为父进程不知道子进程生成内容的类型和大小，所以子进程也需要生成</a:t>
            </a:r>
            <a:r>
              <a:rPr lang="en-US" altLang="zh-CN" dirty="0"/>
              <a:t>Content-type</a:t>
            </a:r>
            <a:r>
              <a:rPr lang="zh-CN" altLang="en-US" dirty="0"/>
              <a:t>和</a:t>
            </a:r>
            <a:r>
              <a:rPr lang="en-US" altLang="zh-CN" dirty="0"/>
              <a:t>Content-length</a:t>
            </a:r>
            <a:r>
              <a:rPr lang="zh-CN" altLang="en-US" dirty="0"/>
              <a:t>响应报头，以及终止报头的空行。</a:t>
            </a:r>
            <a:endParaRPr lang="en-US" altLang="zh-CN" dirty="0"/>
          </a:p>
          <a:p>
            <a:pPr>
              <a:buFont typeface="Wingdings" panose="05000000000000000000" pitchFamily="2" charset="2"/>
              <a:buChar char="l"/>
            </a:pPr>
            <a:r>
              <a:rPr lang="zh-CN" altLang="en-US" dirty="0"/>
              <a:t>对于</a:t>
            </a:r>
            <a:r>
              <a:rPr lang="en-US" altLang="zh-CN" dirty="0"/>
              <a:t>POST</a:t>
            </a:r>
            <a:r>
              <a:rPr lang="zh-CN" altLang="en-US" dirty="0"/>
              <a:t>请求，子进程还需要进行输入重定向，</a:t>
            </a:r>
            <a:r>
              <a:rPr lang="en-US" altLang="zh-CN" dirty="0"/>
              <a:t>CGI</a:t>
            </a:r>
            <a:r>
              <a:rPr lang="zh-CN" altLang="en-US" dirty="0"/>
              <a:t>程序从标准输入中读取请求主体中的参数。</a:t>
            </a:r>
            <a:endParaRPr lang="en-US" altLang="zh-CN" dirty="0"/>
          </a:p>
        </p:txBody>
      </p:sp>
      <p:pic>
        <p:nvPicPr>
          <p:cNvPr id="5" name="图片 4">
            <a:extLst>
              <a:ext uri="{FF2B5EF4-FFF2-40B4-BE49-F238E27FC236}">
                <a16:creationId xmlns:a16="http://schemas.microsoft.com/office/drawing/2014/main" id="{7649E9A8-DC44-432F-9F25-BF71A45B8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6419" y="1623580"/>
            <a:ext cx="6445581" cy="2159111"/>
          </a:xfrm>
          <a:prstGeom prst="rect">
            <a:avLst/>
          </a:prstGeom>
        </p:spPr>
      </p:pic>
    </p:spTree>
    <p:extLst>
      <p:ext uri="{BB962C8B-B14F-4D97-AF65-F5344CB8AC3E}">
        <p14:creationId xmlns:p14="http://schemas.microsoft.com/office/powerpoint/2010/main" val="2559538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04953E-2234-4E82-9E37-69572C317B91}"/>
              </a:ext>
            </a:extLst>
          </p:cNvPr>
          <p:cNvSpPr>
            <a:spLocks noGrp="1"/>
          </p:cNvSpPr>
          <p:nvPr>
            <p:ph type="title"/>
          </p:nvPr>
        </p:nvSpPr>
        <p:spPr/>
        <p:txBody>
          <a:bodyPr/>
          <a:lstStyle/>
          <a:p>
            <a:r>
              <a:rPr lang="en-US" altLang="zh-CN" dirty="0"/>
              <a:t>proxy</a:t>
            </a:r>
            <a:endParaRPr lang="zh-CN" altLang="en-US" dirty="0"/>
          </a:p>
        </p:txBody>
      </p:sp>
      <p:sp>
        <p:nvSpPr>
          <p:cNvPr id="3" name="内容占位符 2">
            <a:extLst>
              <a:ext uri="{FF2B5EF4-FFF2-40B4-BE49-F238E27FC236}">
                <a16:creationId xmlns:a16="http://schemas.microsoft.com/office/drawing/2014/main" id="{C01B2177-BB09-4CA1-8107-42697464B182}"/>
              </a:ext>
            </a:extLst>
          </p:cNvPr>
          <p:cNvSpPr>
            <a:spLocks noGrp="1"/>
          </p:cNvSpPr>
          <p:nvPr>
            <p:ph idx="1"/>
          </p:nvPr>
        </p:nvSpPr>
        <p:spPr/>
        <p:txBody>
          <a:bodyPr/>
          <a:lstStyle/>
          <a:p>
            <a:pPr>
              <a:buFont typeface="Wingdings" panose="05000000000000000000" pitchFamily="2" charset="2"/>
              <a:buChar char="l"/>
            </a:pPr>
            <a:r>
              <a:rPr lang="zh-CN" altLang="en-US" dirty="0"/>
              <a:t>代理是客户端和原始服务器之间的中介</a:t>
            </a:r>
          </a:p>
          <a:p>
            <a:pPr>
              <a:buFont typeface="Wingdings" panose="05000000000000000000" pitchFamily="2" charset="2"/>
              <a:buChar char="l"/>
            </a:pPr>
            <a:r>
              <a:rPr lang="zh-CN" altLang="en-US" dirty="0"/>
              <a:t>对客户端，代理的行为就像服务器一样</a:t>
            </a:r>
          </a:p>
          <a:p>
            <a:pPr>
              <a:buFont typeface="Wingdings" panose="05000000000000000000" pitchFamily="2" charset="2"/>
              <a:buChar char="l"/>
            </a:pPr>
            <a:r>
              <a:rPr lang="zh-CN" altLang="en-US" dirty="0"/>
              <a:t>对服务器，代理的行为就像客户端一样</a:t>
            </a:r>
            <a:endParaRPr lang="en-US" altLang="zh-CN" dirty="0"/>
          </a:p>
          <a:p>
            <a:pPr>
              <a:buFont typeface="Wingdings" panose="05000000000000000000" pitchFamily="2" charset="2"/>
              <a:buChar char="l"/>
            </a:pPr>
            <a:r>
              <a:rPr lang="zh-CN" altLang="en-US" dirty="0"/>
              <a:t>为什么选择代理？</a:t>
            </a:r>
          </a:p>
          <a:p>
            <a:pPr>
              <a:buFont typeface="Wingdings" panose="05000000000000000000" pitchFamily="2" charset="2"/>
              <a:buChar char="l"/>
            </a:pPr>
            <a:r>
              <a:rPr lang="zh-CN" altLang="en-US" dirty="0"/>
              <a:t>当请求和响应通过时，</a:t>
            </a:r>
            <a:endParaRPr lang="en-US" altLang="zh-CN" dirty="0"/>
          </a:p>
          <a:p>
            <a:pPr>
              <a:buFont typeface="Wingdings" panose="05000000000000000000" pitchFamily="2" charset="2"/>
              <a:buChar char="l"/>
            </a:pPr>
            <a:r>
              <a:rPr lang="zh-CN" altLang="en-US" dirty="0"/>
              <a:t>可以执行一些有用的功能</a:t>
            </a:r>
          </a:p>
          <a:p>
            <a:pPr>
              <a:buFont typeface="Wingdings" panose="05000000000000000000" pitchFamily="2" charset="2"/>
              <a:buChar char="l"/>
            </a:pPr>
            <a:r>
              <a:rPr lang="zh-CN" altLang="en-US" dirty="0"/>
              <a:t>示例：缓存、日志记录、</a:t>
            </a:r>
            <a:endParaRPr lang="en-US" altLang="zh-CN" dirty="0"/>
          </a:p>
          <a:p>
            <a:pPr>
              <a:buFont typeface="Wingdings" panose="05000000000000000000" pitchFamily="2" charset="2"/>
              <a:buChar char="l"/>
            </a:pPr>
            <a:r>
              <a:rPr lang="zh-CN" altLang="en-US" dirty="0"/>
              <a:t>匿名化、筛选、转码</a:t>
            </a:r>
          </a:p>
        </p:txBody>
      </p:sp>
      <p:pic>
        <p:nvPicPr>
          <p:cNvPr id="7" name="图片 6">
            <a:extLst>
              <a:ext uri="{FF2B5EF4-FFF2-40B4-BE49-F238E27FC236}">
                <a16:creationId xmlns:a16="http://schemas.microsoft.com/office/drawing/2014/main" id="{4847ED0B-3114-4646-9A0F-C2FA9930B9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6020" y="301658"/>
            <a:ext cx="7665980" cy="1783174"/>
          </a:xfrm>
          <a:prstGeom prst="rect">
            <a:avLst/>
          </a:prstGeom>
        </p:spPr>
      </p:pic>
      <p:pic>
        <p:nvPicPr>
          <p:cNvPr id="9" name="图片 8">
            <a:extLst>
              <a:ext uri="{FF2B5EF4-FFF2-40B4-BE49-F238E27FC236}">
                <a16:creationId xmlns:a16="http://schemas.microsoft.com/office/drawing/2014/main" id="{38BF3A22-AF5F-42A8-99A1-5B935D811F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9559" y="3949551"/>
            <a:ext cx="6642441" cy="2908449"/>
          </a:xfrm>
          <a:prstGeom prst="rect">
            <a:avLst/>
          </a:prstGeom>
        </p:spPr>
      </p:pic>
    </p:spTree>
    <p:extLst>
      <p:ext uri="{BB962C8B-B14F-4D97-AF65-F5344CB8AC3E}">
        <p14:creationId xmlns:p14="http://schemas.microsoft.com/office/powerpoint/2010/main" val="112237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04953E-2234-4E82-9E37-69572C317B91}"/>
              </a:ext>
            </a:extLst>
          </p:cNvPr>
          <p:cNvSpPr>
            <a:spLocks noGrp="1"/>
          </p:cNvSpPr>
          <p:nvPr>
            <p:ph type="title"/>
          </p:nvPr>
        </p:nvSpPr>
        <p:spPr/>
        <p:txBody>
          <a:bodyPr/>
          <a:lstStyle/>
          <a:p>
            <a:r>
              <a:rPr lang="en-US" altLang="zh-CN" dirty="0"/>
              <a:t>proxy</a:t>
            </a:r>
            <a:endParaRPr lang="zh-CN" altLang="en-US" dirty="0"/>
          </a:p>
        </p:txBody>
      </p:sp>
      <p:sp>
        <p:nvSpPr>
          <p:cNvPr id="3" name="内容占位符 2">
            <a:extLst>
              <a:ext uri="{FF2B5EF4-FFF2-40B4-BE49-F238E27FC236}">
                <a16:creationId xmlns:a16="http://schemas.microsoft.com/office/drawing/2014/main" id="{C01B2177-BB09-4CA1-8107-42697464B182}"/>
              </a:ext>
            </a:extLst>
          </p:cNvPr>
          <p:cNvSpPr>
            <a:spLocks noGrp="1"/>
          </p:cNvSpPr>
          <p:nvPr>
            <p:ph idx="1"/>
          </p:nvPr>
        </p:nvSpPr>
        <p:spPr/>
        <p:txBody>
          <a:bodyPr/>
          <a:lstStyle/>
          <a:p>
            <a:pPr>
              <a:buFont typeface="Wingdings" panose="05000000000000000000" pitchFamily="2" charset="2"/>
              <a:buChar char="l"/>
            </a:pPr>
            <a:r>
              <a:rPr lang="zh-CN" altLang="en-US" dirty="0"/>
              <a:t>代理缓存（</a:t>
            </a:r>
            <a:r>
              <a:rPr lang="en-US" altLang="zh-CN" dirty="0"/>
              <a:t>proxy cache</a:t>
            </a:r>
            <a:r>
              <a:rPr lang="zh-CN" altLang="en-US" dirty="0"/>
              <a:t>）</a:t>
            </a:r>
            <a:endParaRPr lang="en-US" altLang="zh-CN" dirty="0"/>
          </a:p>
          <a:p>
            <a:pPr>
              <a:buFont typeface="Wingdings" panose="05000000000000000000" pitchFamily="2" charset="2"/>
              <a:buChar char="l"/>
            </a:pPr>
            <a:r>
              <a:rPr lang="zh-CN" altLang="en-US" dirty="0"/>
              <a:t>可以作为浏览器和管理被请求文件的原始服务器（</a:t>
            </a:r>
            <a:r>
              <a:rPr lang="en-US" altLang="zh-CN" dirty="0"/>
              <a:t>origin server</a:t>
            </a:r>
            <a:r>
              <a:rPr lang="zh-CN" altLang="en-US" dirty="0"/>
              <a:t>）的中介</a:t>
            </a:r>
            <a:endParaRPr lang="en-US" altLang="zh-CN" dirty="0"/>
          </a:p>
          <a:p>
            <a:pPr>
              <a:buFont typeface="Wingdings" panose="05000000000000000000" pitchFamily="2" charset="2"/>
              <a:buChar char="l"/>
            </a:pPr>
            <a:r>
              <a:rPr lang="zh-CN" altLang="en-US" dirty="0"/>
              <a:t>代理链：客户端和原始服务器之间有多个代理</a:t>
            </a:r>
            <a:endParaRPr lang="en-US" altLang="zh-CN" dirty="0"/>
          </a:p>
        </p:txBody>
      </p:sp>
      <p:pic>
        <p:nvPicPr>
          <p:cNvPr id="6" name="图片 5">
            <a:extLst>
              <a:ext uri="{FF2B5EF4-FFF2-40B4-BE49-F238E27FC236}">
                <a16:creationId xmlns:a16="http://schemas.microsoft.com/office/drawing/2014/main" id="{5EAEE8AF-1FCF-4086-9CB3-324CD77182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9559" y="3949551"/>
            <a:ext cx="6642441" cy="2908449"/>
          </a:xfrm>
          <a:prstGeom prst="rect">
            <a:avLst/>
          </a:prstGeom>
        </p:spPr>
      </p:pic>
    </p:spTree>
    <p:extLst>
      <p:ext uri="{BB962C8B-B14F-4D97-AF65-F5344CB8AC3E}">
        <p14:creationId xmlns:p14="http://schemas.microsoft.com/office/powerpoint/2010/main" val="1989989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04953E-2234-4E82-9E37-69572C317B91}"/>
              </a:ext>
            </a:extLst>
          </p:cNvPr>
          <p:cNvSpPr>
            <a:spLocks noGrp="1"/>
          </p:cNvSpPr>
          <p:nvPr>
            <p:ph type="title"/>
          </p:nvPr>
        </p:nvSpPr>
        <p:spPr/>
        <p:txBody>
          <a:bodyPr/>
          <a:lstStyle/>
          <a:p>
            <a:r>
              <a:rPr lang="en-US" altLang="zh-CN" b="1" dirty="0"/>
              <a:t>Two types of web proxy</a:t>
            </a:r>
            <a:endParaRPr lang="zh-CN" altLang="en-US" dirty="0"/>
          </a:p>
        </p:txBody>
      </p:sp>
      <p:sp>
        <p:nvSpPr>
          <p:cNvPr id="3" name="内容占位符 2">
            <a:extLst>
              <a:ext uri="{FF2B5EF4-FFF2-40B4-BE49-F238E27FC236}">
                <a16:creationId xmlns:a16="http://schemas.microsoft.com/office/drawing/2014/main" id="{C01B2177-BB09-4CA1-8107-42697464B182}"/>
              </a:ext>
            </a:extLst>
          </p:cNvPr>
          <p:cNvSpPr>
            <a:spLocks noGrp="1"/>
          </p:cNvSpPr>
          <p:nvPr>
            <p:ph idx="1"/>
          </p:nvPr>
        </p:nvSpPr>
        <p:spPr/>
        <p:txBody>
          <a:bodyPr>
            <a:normAutofit/>
          </a:bodyPr>
          <a:lstStyle/>
          <a:p>
            <a:pPr>
              <a:buFont typeface="Wingdings" panose="05000000000000000000" pitchFamily="2" charset="2"/>
              <a:buChar char="l"/>
            </a:pPr>
            <a:r>
              <a:rPr lang="zh-CN" altLang="en-US" b="1" dirty="0"/>
              <a:t>显式代理</a:t>
            </a:r>
            <a:r>
              <a:rPr lang="zh-CN" altLang="en-US" dirty="0"/>
              <a:t>（浏览器已知）：在请求时指定代理</a:t>
            </a:r>
          </a:p>
          <a:p>
            <a:pPr>
              <a:buFont typeface="Wingdings" panose="05000000000000000000" pitchFamily="2" charset="2"/>
              <a:buChar char="l"/>
            </a:pPr>
            <a:r>
              <a:rPr lang="zh-CN" altLang="en-US" dirty="0"/>
              <a:t>通过配置浏览器向代理发送请求</a:t>
            </a:r>
          </a:p>
          <a:p>
            <a:pPr>
              <a:buFont typeface="Wingdings" panose="05000000000000000000" pitchFamily="2" charset="2"/>
              <a:buChar char="l"/>
            </a:pPr>
            <a:r>
              <a:rPr lang="zh-CN" altLang="en-US" dirty="0"/>
              <a:t>每个请求指定整个 </a:t>
            </a:r>
            <a:r>
              <a:rPr lang="en-US" altLang="zh-CN" dirty="0"/>
              <a:t>URL</a:t>
            </a:r>
          </a:p>
          <a:p>
            <a:pPr>
              <a:buFont typeface="Wingdings" panose="05000000000000000000" pitchFamily="2" charset="2"/>
              <a:buChar char="l"/>
            </a:pPr>
            <a:r>
              <a:rPr lang="zh-CN" altLang="en-US" dirty="0"/>
              <a:t>允许代理了解目标服务器</a:t>
            </a:r>
          </a:p>
          <a:p>
            <a:pPr>
              <a:buFont typeface="Wingdings" panose="05000000000000000000" pitchFamily="2" charset="2"/>
              <a:buChar char="l"/>
            </a:pPr>
            <a:r>
              <a:rPr lang="zh-CN" altLang="en-US" b="1" dirty="0"/>
              <a:t>透明代理</a:t>
            </a:r>
            <a:r>
              <a:rPr lang="zh-CN" altLang="en-US" dirty="0"/>
              <a:t>：浏览器</a:t>
            </a:r>
            <a:r>
              <a:rPr lang="en-US" altLang="zh-CN" dirty="0"/>
              <a:t>/</a:t>
            </a:r>
            <a:r>
              <a:rPr lang="zh-CN" altLang="en-US" dirty="0"/>
              <a:t>客户端的行为就像没有代理一样</a:t>
            </a:r>
            <a:endParaRPr lang="en-US" altLang="zh-CN" dirty="0"/>
          </a:p>
          <a:p>
            <a:pPr>
              <a:buFont typeface="Wingdings" panose="05000000000000000000" pitchFamily="2" charset="2"/>
              <a:buChar char="l"/>
            </a:pPr>
            <a:r>
              <a:rPr lang="zh-CN" altLang="en-US" dirty="0"/>
              <a:t>改变</a:t>
            </a:r>
            <a:r>
              <a:rPr lang="en-US" altLang="zh-CN" dirty="0"/>
              <a:t>request fields</a:t>
            </a:r>
            <a:r>
              <a:rPr lang="zh-CN" altLang="en-US" dirty="0"/>
              <a:t>，并会传送真实</a:t>
            </a:r>
            <a:r>
              <a:rPr lang="en-US" altLang="zh-CN" dirty="0"/>
              <a:t>IP</a:t>
            </a:r>
            <a:endParaRPr lang="zh-CN" altLang="en-US" dirty="0"/>
          </a:p>
          <a:p>
            <a:pPr>
              <a:buFont typeface="Wingdings" panose="05000000000000000000" pitchFamily="2" charset="2"/>
              <a:buChar char="l"/>
            </a:pPr>
            <a:r>
              <a:rPr lang="zh-CN" altLang="en-US" dirty="0"/>
              <a:t>代理在客户端和服务器之间的路由中的网络组件上运行</a:t>
            </a:r>
            <a:endParaRPr lang="en-US" altLang="zh-CN" dirty="0"/>
          </a:p>
          <a:p>
            <a:pPr>
              <a:buFont typeface="Wingdings" panose="05000000000000000000" pitchFamily="2" charset="2"/>
              <a:buChar char="l"/>
            </a:pPr>
            <a:r>
              <a:rPr lang="zh-CN" altLang="en-US" dirty="0"/>
              <a:t>可以拦截和调停网络请求（防火墙）</a:t>
            </a:r>
          </a:p>
        </p:txBody>
      </p:sp>
    </p:spTree>
    <p:extLst>
      <p:ext uri="{BB962C8B-B14F-4D97-AF65-F5344CB8AC3E}">
        <p14:creationId xmlns:p14="http://schemas.microsoft.com/office/powerpoint/2010/main" val="720636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AF84F7-3654-4D93-B309-A2671EDA067C}"/>
              </a:ext>
            </a:extLst>
          </p:cNvPr>
          <p:cNvSpPr>
            <a:spLocks noGrp="1"/>
          </p:cNvSpPr>
          <p:nvPr>
            <p:ph type="title"/>
          </p:nvPr>
        </p:nvSpPr>
        <p:spPr/>
        <p:txBody>
          <a:bodyPr/>
          <a:lstStyle/>
          <a:p>
            <a:r>
              <a:rPr lang="zh-CN" altLang="en-US" dirty="0"/>
              <a:t>代理的优点</a:t>
            </a:r>
          </a:p>
        </p:txBody>
      </p:sp>
      <p:sp>
        <p:nvSpPr>
          <p:cNvPr id="3" name="内容占位符 2">
            <a:extLst>
              <a:ext uri="{FF2B5EF4-FFF2-40B4-BE49-F238E27FC236}">
                <a16:creationId xmlns:a16="http://schemas.microsoft.com/office/drawing/2014/main" id="{34BA8688-80D3-4D70-93C6-4B2644700DE2}"/>
              </a:ext>
            </a:extLst>
          </p:cNvPr>
          <p:cNvSpPr>
            <a:spLocks noGrp="1"/>
          </p:cNvSpPr>
          <p:nvPr>
            <p:ph idx="1"/>
          </p:nvPr>
        </p:nvSpPr>
        <p:spPr/>
        <p:txBody>
          <a:bodyPr>
            <a:normAutofit/>
          </a:bodyPr>
          <a:lstStyle/>
          <a:p>
            <a:pPr>
              <a:buFont typeface="Wingdings" panose="05000000000000000000" pitchFamily="2" charset="2"/>
              <a:buChar char="l"/>
            </a:pPr>
            <a:r>
              <a:rPr lang="zh-CN" altLang="en-US" dirty="0"/>
              <a:t>连接</a:t>
            </a:r>
            <a:r>
              <a:rPr lang="en-US" altLang="zh-CN" dirty="0"/>
              <a:t>Internet</a:t>
            </a:r>
            <a:r>
              <a:rPr lang="zh-CN" altLang="en-US" dirty="0"/>
              <a:t>与</a:t>
            </a:r>
            <a:r>
              <a:rPr lang="en-US" altLang="zh-CN" dirty="0"/>
              <a:t>Intranet</a:t>
            </a:r>
            <a:r>
              <a:rPr lang="zh-CN" altLang="en-US" b="1" dirty="0"/>
              <a:t>充当防火墙</a:t>
            </a:r>
            <a:endParaRPr lang="en-US" altLang="zh-CN" dirty="0"/>
          </a:p>
          <a:p>
            <a:pPr lvl="1">
              <a:buFont typeface="Wingdings" panose="05000000000000000000" pitchFamily="2" charset="2"/>
              <a:buChar char="l"/>
            </a:pPr>
            <a:r>
              <a:rPr lang="zh-CN" altLang="en-US" dirty="0"/>
              <a:t>所有内部网的用户通过</a:t>
            </a:r>
            <a:r>
              <a:rPr lang="en-US" altLang="zh-CN" dirty="0"/>
              <a:t>proxy</a:t>
            </a:r>
            <a:r>
              <a:rPr lang="zh-CN" altLang="en-US" dirty="0"/>
              <a:t>访问外界时，只映射为一个</a:t>
            </a:r>
            <a:r>
              <a:rPr lang="en-US" altLang="zh-CN" dirty="0"/>
              <a:t>IP</a:t>
            </a:r>
            <a:r>
              <a:rPr lang="zh-CN" altLang="en-US" dirty="0"/>
              <a:t>地址，外界不能直接访问到内部网。</a:t>
            </a:r>
            <a:endParaRPr lang="en-US" altLang="zh-CN" dirty="0"/>
          </a:p>
          <a:p>
            <a:pPr lvl="1">
              <a:buFont typeface="Wingdings" panose="05000000000000000000" pitchFamily="2" charset="2"/>
              <a:buChar char="l"/>
            </a:pPr>
            <a:r>
              <a:rPr lang="zh-CN" altLang="en-US" dirty="0"/>
              <a:t>可以设置</a:t>
            </a:r>
            <a:r>
              <a:rPr lang="en-US" altLang="zh-CN" dirty="0"/>
              <a:t>IP</a:t>
            </a:r>
            <a:r>
              <a:rPr lang="zh-CN" altLang="en-US" dirty="0"/>
              <a:t>地址过滤，限制内部网对外部的访问权限。</a:t>
            </a:r>
            <a:endParaRPr lang="en-US" altLang="zh-CN" dirty="0"/>
          </a:p>
          <a:p>
            <a:pPr lvl="1">
              <a:buFont typeface="Wingdings" panose="05000000000000000000" pitchFamily="2" charset="2"/>
              <a:buChar char="l"/>
            </a:pPr>
            <a:r>
              <a:rPr lang="zh-CN" altLang="en-US" dirty="0"/>
              <a:t>两个没有互联的内部网，也可以通过第三方的代理服务器进行互联来交换信息。</a:t>
            </a:r>
          </a:p>
          <a:p>
            <a:pPr>
              <a:buFont typeface="Wingdings" panose="05000000000000000000" pitchFamily="2" charset="2"/>
              <a:buChar char="l"/>
            </a:pPr>
            <a:r>
              <a:rPr lang="zh-CN" altLang="en-US" b="1" dirty="0"/>
              <a:t>节省</a:t>
            </a:r>
            <a:r>
              <a:rPr lang="en-US" altLang="zh-CN" b="1" dirty="0"/>
              <a:t>IP</a:t>
            </a:r>
            <a:r>
              <a:rPr lang="zh-CN" altLang="en-US" b="1" dirty="0"/>
              <a:t>开销</a:t>
            </a:r>
            <a:endParaRPr lang="en-US" altLang="zh-CN" b="1" dirty="0"/>
          </a:p>
          <a:p>
            <a:pPr lvl="1">
              <a:buFont typeface="Wingdings" panose="05000000000000000000" pitchFamily="2" charset="2"/>
              <a:buChar char="l"/>
            </a:pPr>
            <a:r>
              <a:rPr lang="zh-CN" altLang="en-US" dirty="0"/>
              <a:t>所有用户对外只占用一个</a:t>
            </a:r>
            <a:r>
              <a:rPr lang="en-US" altLang="zh-CN" dirty="0"/>
              <a:t>IP</a:t>
            </a:r>
            <a:r>
              <a:rPr lang="zh-CN" altLang="en-US" dirty="0"/>
              <a:t>，所以不必租用很多</a:t>
            </a:r>
            <a:r>
              <a:rPr lang="en-US" altLang="zh-CN" dirty="0"/>
              <a:t>IP</a:t>
            </a:r>
            <a:r>
              <a:rPr lang="zh-CN" altLang="en-US" dirty="0"/>
              <a:t>地址，降低网络的维护成本。这样，局域局内没有与外网相连的众多机器就可以通过内网的一台代理服务器连接到外网，大大减少费用。黑客可以通过这种方法隐藏自己的真实</a:t>
            </a:r>
            <a:r>
              <a:rPr lang="en-US" altLang="zh-CN" dirty="0"/>
              <a:t>IP</a:t>
            </a:r>
            <a:r>
              <a:rPr lang="zh-CN" altLang="en-US" dirty="0"/>
              <a:t>地址，逃过监视。</a:t>
            </a:r>
          </a:p>
          <a:p>
            <a:pPr>
              <a:buFont typeface="Wingdings" panose="05000000000000000000" pitchFamily="2" charset="2"/>
              <a:buChar char="l"/>
            </a:pPr>
            <a:r>
              <a:rPr lang="zh-CN" altLang="en-US" b="1" dirty="0"/>
              <a:t>提高访问速度</a:t>
            </a:r>
            <a:endParaRPr lang="en-US" altLang="zh-CN" b="1" dirty="0"/>
          </a:p>
          <a:p>
            <a:pPr lvl="1">
              <a:buFont typeface="Wingdings" panose="05000000000000000000" pitchFamily="2" charset="2"/>
              <a:buChar char="l"/>
            </a:pPr>
            <a:r>
              <a:rPr lang="zh-CN" altLang="en-US" dirty="0"/>
              <a:t>通常代理服务器都设置一个较大的硬盘缓冲区 ，当有外界的信息通过时，将其保存到缓冲区中，再访问相同的信息时，直接从缓冲区中取出信息传给用户，达到提高访问速度的目的。</a:t>
            </a:r>
          </a:p>
        </p:txBody>
      </p:sp>
      <p:pic>
        <p:nvPicPr>
          <p:cNvPr id="4" name="图片 3">
            <a:extLst>
              <a:ext uri="{FF2B5EF4-FFF2-40B4-BE49-F238E27FC236}">
                <a16:creationId xmlns:a16="http://schemas.microsoft.com/office/drawing/2014/main" id="{8ABB7CE0-C854-442D-BB11-302464CA32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0103" y="1"/>
            <a:ext cx="5121897" cy="2242666"/>
          </a:xfrm>
          <a:prstGeom prst="rect">
            <a:avLst/>
          </a:prstGeom>
        </p:spPr>
      </p:pic>
    </p:spTree>
    <p:extLst>
      <p:ext uri="{BB962C8B-B14F-4D97-AF65-F5344CB8AC3E}">
        <p14:creationId xmlns:p14="http://schemas.microsoft.com/office/powerpoint/2010/main" val="335870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07E508-55EB-4743-8CD9-ED5F6CF76AD2}"/>
              </a:ext>
            </a:extLst>
          </p:cNvPr>
          <p:cNvSpPr>
            <a:spLocks noGrp="1"/>
          </p:cNvSpPr>
          <p:nvPr>
            <p:ph type="title"/>
          </p:nvPr>
        </p:nvSpPr>
        <p:spPr/>
        <p:txBody>
          <a:bodyPr/>
          <a:lstStyle/>
          <a:p>
            <a:r>
              <a:rPr lang="zh-CN" altLang="en-US" dirty="0"/>
              <a:t>按请求信息的安全性分类</a:t>
            </a:r>
          </a:p>
        </p:txBody>
      </p:sp>
      <p:sp>
        <p:nvSpPr>
          <p:cNvPr id="3" name="内容占位符 2">
            <a:extLst>
              <a:ext uri="{FF2B5EF4-FFF2-40B4-BE49-F238E27FC236}">
                <a16:creationId xmlns:a16="http://schemas.microsoft.com/office/drawing/2014/main" id="{37844668-CB55-47C2-9E11-D799AD5AE74B}"/>
              </a:ext>
            </a:extLst>
          </p:cNvPr>
          <p:cNvSpPr>
            <a:spLocks noGrp="1"/>
          </p:cNvSpPr>
          <p:nvPr>
            <p:ph idx="1"/>
          </p:nvPr>
        </p:nvSpPr>
        <p:spPr/>
        <p:txBody>
          <a:bodyPr>
            <a:normAutofit/>
          </a:bodyPr>
          <a:lstStyle/>
          <a:p>
            <a:r>
              <a:rPr lang="zh-CN" altLang="en-US" dirty="0"/>
              <a:t>全匿名代理：不改变</a:t>
            </a:r>
            <a:r>
              <a:rPr lang="en-US" altLang="zh-CN" dirty="0"/>
              <a:t>request fields</a:t>
            </a:r>
            <a:r>
              <a:rPr lang="zh-CN" altLang="en-US" dirty="0"/>
              <a:t>，从服务器端看来就像是真正的客户浏览器在访问。真实</a:t>
            </a:r>
            <a:r>
              <a:rPr lang="en-US" altLang="zh-CN" dirty="0"/>
              <a:t>IP</a:t>
            </a:r>
            <a:r>
              <a:rPr lang="zh-CN" altLang="en-US" dirty="0"/>
              <a:t>是隐藏的。服务器不会认为使用了代理。</a:t>
            </a:r>
          </a:p>
          <a:p>
            <a:r>
              <a:rPr lang="zh-CN" altLang="en-US" dirty="0"/>
              <a:t>普通匿名代理：能隐藏真实</a:t>
            </a:r>
            <a:r>
              <a:rPr lang="en-US" altLang="zh-CN" dirty="0"/>
              <a:t>IP</a:t>
            </a:r>
            <a:r>
              <a:rPr lang="zh-CN" altLang="en-US" dirty="0"/>
              <a:t>，但会更改</a:t>
            </a:r>
            <a:r>
              <a:rPr lang="en-US" altLang="zh-CN" dirty="0"/>
              <a:t>request fields</a:t>
            </a:r>
            <a:r>
              <a:rPr lang="zh-CN" altLang="en-US" dirty="0"/>
              <a:t>，有可能会被认为使用了代理。不过不要受它的名字的误导，其安全性可能比全匿名代理更高，有的代理会剥离你的部分信息（就好比防火墙的</a:t>
            </a:r>
            <a:r>
              <a:rPr lang="en-US" altLang="zh-CN" dirty="0"/>
              <a:t>stealth mode</a:t>
            </a:r>
            <a:r>
              <a:rPr lang="zh-CN" altLang="en-US" dirty="0"/>
              <a:t>），使服务器端探测不到你的操作系统版本和浏览器版本。</a:t>
            </a:r>
          </a:p>
          <a:p>
            <a:r>
              <a:rPr lang="zh-CN" altLang="en-US" dirty="0"/>
              <a:t>透明代理（简单代理）：客户端不需要知道代理服务器的存在，代理改编你的</a:t>
            </a:r>
            <a:r>
              <a:rPr lang="en-US" altLang="zh-CN" dirty="0"/>
              <a:t>request fields</a:t>
            </a:r>
            <a:r>
              <a:rPr lang="zh-CN" altLang="en-US" dirty="0"/>
              <a:t>（报文），并会传送真实</a:t>
            </a:r>
            <a:r>
              <a:rPr lang="en-US" altLang="zh-CN" dirty="0"/>
              <a:t>IP</a:t>
            </a:r>
            <a:r>
              <a:rPr lang="zh-CN" altLang="en-US" dirty="0"/>
              <a:t>。注意，加密的透明代理则是属于匿名代理，意思是不用设置使用代理了，例如</a:t>
            </a:r>
            <a:r>
              <a:rPr lang="en-US" altLang="zh-CN" dirty="0"/>
              <a:t>Garden 2</a:t>
            </a:r>
            <a:r>
              <a:rPr lang="zh-CN" altLang="en-US" dirty="0"/>
              <a:t>程序。</a:t>
            </a:r>
          </a:p>
          <a:p>
            <a:endParaRPr lang="zh-CN" altLang="en-US" dirty="0"/>
          </a:p>
        </p:txBody>
      </p:sp>
    </p:spTree>
    <p:extLst>
      <p:ext uri="{BB962C8B-B14F-4D97-AF65-F5344CB8AC3E}">
        <p14:creationId xmlns:p14="http://schemas.microsoft.com/office/powerpoint/2010/main" val="3645296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2C76F-72DA-4223-89D8-98DDF9F291FC}"/>
              </a:ext>
            </a:extLst>
          </p:cNvPr>
          <p:cNvSpPr>
            <a:spLocks noGrp="1"/>
          </p:cNvSpPr>
          <p:nvPr>
            <p:ph type="title"/>
          </p:nvPr>
        </p:nvSpPr>
        <p:spPr/>
        <p:txBody>
          <a:bodyPr/>
          <a:lstStyle/>
          <a:p>
            <a:r>
              <a:rPr lang="en-US" altLang="zh-CN" dirty="0"/>
              <a:t>Web</a:t>
            </a:r>
            <a:r>
              <a:rPr lang="zh-CN" altLang="en-US" dirty="0"/>
              <a:t>基础</a:t>
            </a:r>
          </a:p>
        </p:txBody>
      </p:sp>
      <p:sp>
        <p:nvSpPr>
          <p:cNvPr id="3" name="内容占位符 2">
            <a:extLst>
              <a:ext uri="{FF2B5EF4-FFF2-40B4-BE49-F238E27FC236}">
                <a16:creationId xmlns:a16="http://schemas.microsoft.com/office/drawing/2014/main" id="{3FE73495-5E40-4EFB-A037-F9CA6CA16231}"/>
              </a:ext>
            </a:extLst>
          </p:cNvPr>
          <p:cNvSpPr>
            <a:spLocks noGrp="1"/>
          </p:cNvSpPr>
          <p:nvPr>
            <p:ph idx="1"/>
          </p:nvPr>
        </p:nvSpPr>
        <p:spPr/>
        <p:txBody>
          <a:bodyPr/>
          <a:lstStyle/>
          <a:p>
            <a:pPr lvl="1"/>
            <a:r>
              <a:rPr lang="en-US" altLang="zh-CN" sz="2400" dirty="0"/>
              <a:t>HTTP</a:t>
            </a:r>
            <a:r>
              <a:rPr lang="zh-CN" altLang="en-US" sz="2400" dirty="0"/>
              <a:t>协议：</a:t>
            </a:r>
            <a:r>
              <a:rPr lang="en-US" altLang="zh-CN" sz="2400" dirty="0"/>
              <a:t>Web</a:t>
            </a:r>
            <a:r>
              <a:rPr lang="zh-CN" altLang="en-US" sz="2400" dirty="0"/>
              <a:t>客户端和服务器之间的交互作用基于超文本的应用级传输协议</a:t>
            </a:r>
            <a:endParaRPr lang="en-US" altLang="zh-CN" sz="2400" dirty="0"/>
          </a:p>
          <a:p>
            <a:pPr lvl="1"/>
            <a:r>
              <a:rPr lang="zh-CN" altLang="en-US" sz="2400" dirty="0"/>
              <a:t>是一个简单的协议，如图。</a:t>
            </a:r>
            <a:endParaRPr lang="en-US" altLang="zh-CN" sz="2400" dirty="0"/>
          </a:p>
          <a:p>
            <a:pPr lvl="1"/>
            <a:r>
              <a:rPr lang="zh-CN" altLang="en-US" sz="2400" dirty="0"/>
              <a:t>目前广泛应用的是</a:t>
            </a:r>
            <a:r>
              <a:rPr lang="en-US" altLang="zh-CN" sz="2400" dirty="0"/>
              <a:t>HTTP/1.1</a:t>
            </a:r>
          </a:p>
          <a:p>
            <a:pPr lvl="1"/>
            <a:r>
              <a:rPr lang="zh-CN" altLang="en-US" sz="2400" dirty="0"/>
              <a:t>对比</a:t>
            </a:r>
            <a:r>
              <a:rPr lang="en-US" altLang="zh-CN" sz="2400" dirty="0"/>
              <a:t>HTTP</a:t>
            </a:r>
            <a:r>
              <a:rPr lang="zh-CN" altLang="en-US" sz="2400" dirty="0"/>
              <a:t>、</a:t>
            </a:r>
            <a:r>
              <a:rPr lang="en-US" altLang="zh-CN" sz="2400" dirty="0"/>
              <a:t>TCP</a:t>
            </a:r>
            <a:r>
              <a:rPr lang="zh-CN" altLang="en-US" sz="2400" dirty="0"/>
              <a:t>、</a:t>
            </a:r>
            <a:r>
              <a:rPr lang="en-US" altLang="zh-CN" sz="2400" dirty="0"/>
              <a:t>IP</a:t>
            </a:r>
            <a:r>
              <a:rPr lang="zh-CN" altLang="en-US" sz="2400" dirty="0"/>
              <a:t>：传输的内容不同</a:t>
            </a:r>
            <a:endParaRPr lang="en-US" altLang="zh-CN" sz="2400" dirty="0"/>
          </a:p>
          <a:p>
            <a:pPr lvl="1"/>
            <a:r>
              <a:rPr lang="zh-CN" altLang="en-US" sz="2400" dirty="0"/>
              <a:t>网络内容：文本和多媒体</a:t>
            </a:r>
            <a:endParaRPr lang="en-US" altLang="zh-CN" sz="2400" dirty="0"/>
          </a:p>
          <a:p>
            <a:pPr lvl="1"/>
            <a:r>
              <a:rPr lang="zh-CN" altLang="en-US" sz="2400" dirty="0"/>
              <a:t>数据流</a:t>
            </a:r>
            <a:endParaRPr lang="en-US" altLang="zh-CN" sz="2400" dirty="0"/>
          </a:p>
          <a:p>
            <a:pPr lvl="1"/>
            <a:r>
              <a:rPr lang="en-US" altLang="zh-CN" sz="2400" dirty="0"/>
              <a:t>IP</a:t>
            </a:r>
            <a:r>
              <a:rPr lang="zh-CN" altLang="en-US" sz="2400" dirty="0"/>
              <a:t>数据报</a:t>
            </a:r>
            <a:endParaRPr lang="en-US" altLang="zh-CN" sz="2400" dirty="0"/>
          </a:p>
          <a:p>
            <a:pPr marL="128016" lvl="1" indent="0">
              <a:buNone/>
            </a:pPr>
            <a:endParaRPr lang="en-US" altLang="zh-CN" sz="2400" dirty="0"/>
          </a:p>
          <a:p>
            <a:pPr lvl="3"/>
            <a:endParaRPr lang="zh-CN" altLang="en-US" dirty="0"/>
          </a:p>
        </p:txBody>
      </p:sp>
      <p:pic>
        <p:nvPicPr>
          <p:cNvPr id="5" name="图片 4">
            <a:extLst>
              <a:ext uri="{FF2B5EF4-FFF2-40B4-BE49-F238E27FC236}">
                <a16:creationId xmlns:a16="http://schemas.microsoft.com/office/drawing/2014/main" id="{E761E211-D855-41E7-9307-1D5F725AA0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8400" y="-5446"/>
            <a:ext cx="4673600" cy="2107702"/>
          </a:xfrm>
          <a:prstGeom prst="rect">
            <a:avLst/>
          </a:prstGeom>
        </p:spPr>
      </p:pic>
      <p:pic>
        <p:nvPicPr>
          <p:cNvPr id="7" name="图片 6">
            <a:extLst>
              <a:ext uri="{FF2B5EF4-FFF2-40B4-BE49-F238E27FC236}">
                <a16:creationId xmlns:a16="http://schemas.microsoft.com/office/drawing/2014/main" id="{6F7D4543-2B7E-416B-940E-BF39C516A1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4358" y="3744686"/>
            <a:ext cx="3659054" cy="2381289"/>
          </a:xfrm>
          <a:prstGeom prst="rect">
            <a:avLst/>
          </a:prstGeom>
        </p:spPr>
      </p:pic>
    </p:spTree>
    <p:extLst>
      <p:ext uri="{BB962C8B-B14F-4D97-AF65-F5344CB8AC3E}">
        <p14:creationId xmlns:p14="http://schemas.microsoft.com/office/powerpoint/2010/main" val="3797140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B1870A-F4D4-4087-BA7C-1F88020812FC}"/>
              </a:ext>
            </a:extLst>
          </p:cNvPr>
          <p:cNvSpPr>
            <a:spLocks noGrp="1"/>
          </p:cNvSpPr>
          <p:nvPr>
            <p:ph type="title"/>
          </p:nvPr>
        </p:nvSpPr>
        <p:spPr/>
        <p:txBody>
          <a:bodyPr/>
          <a:lstStyle/>
          <a:p>
            <a:r>
              <a:rPr lang="zh-CN" altLang="en-US" dirty="0"/>
              <a:t>一些往年题</a:t>
            </a:r>
          </a:p>
        </p:txBody>
      </p:sp>
      <p:pic>
        <p:nvPicPr>
          <p:cNvPr id="4" name="内容占位符 3">
            <a:extLst>
              <a:ext uri="{FF2B5EF4-FFF2-40B4-BE49-F238E27FC236}">
                <a16:creationId xmlns:a16="http://schemas.microsoft.com/office/drawing/2014/main" id="{9C8916D4-6C9A-480A-9E44-D35B189D6401}"/>
              </a:ext>
            </a:extLst>
          </p:cNvPr>
          <p:cNvPicPr>
            <a:picLocks noGrp="1" noChangeAspect="1"/>
          </p:cNvPicPr>
          <p:nvPr>
            <p:ph idx="1"/>
          </p:nvPr>
        </p:nvPicPr>
        <p:blipFill>
          <a:blip r:embed="rId2"/>
          <a:stretch>
            <a:fillRect/>
          </a:stretch>
        </p:blipFill>
        <p:spPr>
          <a:xfrm>
            <a:off x="1024128" y="2084832"/>
            <a:ext cx="9720262" cy="2467655"/>
          </a:xfrm>
          <a:prstGeom prst="rect">
            <a:avLst/>
          </a:prstGeom>
        </p:spPr>
      </p:pic>
    </p:spTree>
    <p:extLst>
      <p:ext uri="{BB962C8B-B14F-4D97-AF65-F5344CB8AC3E}">
        <p14:creationId xmlns:p14="http://schemas.microsoft.com/office/powerpoint/2010/main" val="1357389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B1870A-F4D4-4087-BA7C-1F88020812FC}"/>
              </a:ext>
            </a:extLst>
          </p:cNvPr>
          <p:cNvSpPr>
            <a:spLocks noGrp="1"/>
          </p:cNvSpPr>
          <p:nvPr>
            <p:ph type="title"/>
          </p:nvPr>
        </p:nvSpPr>
        <p:spPr/>
        <p:txBody>
          <a:bodyPr/>
          <a:lstStyle/>
          <a:p>
            <a:r>
              <a:rPr lang="zh-CN" altLang="en-US" dirty="0"/>
              <a:t>一些往年题</a:t>
            </a:r>
          </a:p>
        </p:txBody>
      </p:sp>
      <p:pic>
        <p:nvPicPr>
          <p:cNvPr id="7" name="内容占位符 6">
            <a:extLst>
              <a:ext uri="{FF2B5EF4-FFF2-40B4-BE49-F238E27FC236}">
                <a16:creationId xmlns:a16="http://schemas.microsoft.com/office/drawing/2014/main" id="{B9F4F624-633D-476A-B3C8-3CED367B8F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3959" y="1633853"/>
            <a:ext cx="8247307" cy="2718074"/>
          </a:xfrm>
        </p:spPr>
      </p:pic>
      <p:sp>
        <p:nvSpPr>
          <p:cNvPr id="8" name="文本框 7">
            <a:extLst>
              <a:ext uri="{FF2B5EF4-FFF2-40B4-BE49-F238E27FC236}">
                <a16:creationId xmlns:a16="http://schemas.microsoft.com/office/drawing/2014/main" id="{2EBB3B91-9013-439F-9D54-7296340F97D8}"/>
              </a:ext>
            </a:extLst>
          </p:cNvPr>
          <p:cNvSpPr txBox="1"/>
          <p:nvPr/>
        </p:nvSpPr>
        <p:spPr>
          <a:xfrm>
            <a:off x="916238" y="4477234"/>
            <a:ext cx="9935852" cy="1477328"/>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t>IP</a:t>
            </a:r>
            <a:r>
              <a:rPr lang="zh-CN" altLang="en-US" dirty="0"/>
              <a:t>协议采用非连接式的传送方式。指</a:t>
            </a:r>
            <a:r>
              <a:rPr lang="en-US" altLang="zh-CN" dirty="0"/>
              <a:t>IP</a:t>
            </a:r>
            <a:r>
              <a:rPr lang="zh-CN" altLang="en-US" dirty="0"/>
              <a:t>信息包传送时，源设备与目的设备双方不必事先连接，即可将</a:t>
            </a:r>
            <a:r>
              <a:rPr lang="en-US" altLang="zh-CN" dirty="0"/>
              <a:t>IP</a:t>
            </a:r>
            <a:r>
              <a:rPr lang="zh-CN" altLang="en-US" dirty="0"/>
              <a:t>信息包送达。源设备完全不用理会目的设备，而只是单纯地将</a:t>
            </a:r>
            <a:r>
              <a:rPr lang="en-US" altLang="zh-CN" dirty="0"/>
              <a:t>IP</a:t>
            </a:r>
            <a:r>
              <a:rPr lang="zh-CN" altLang="en-US" dirty="0"/>
              <a:t>信息包逐一送出。至于目的设备是否收到每个信息包、是否收到正确的信息包等，则由上层的协议</a:t>
            </a:r>
            <a:r>
              <a:rPr lang="en-US" altLang="zh-CN" dirty="0"/>
              <a:t>(</a:t>
            </a:r>
            <a:r>
              <a:rPr lang="zh-CN" altLang="en-US" dirty="0"/>
              <a:t>例如</a:t>
            </a:r>
            <a:r>
              <a:rPr lang="en-US" altLang="zh-CN" dirty="0"/>
              <a:t>TCP)</a:t>
            </a:r>
            <a:r>
              <a:rPr lang="zh-CN" altLang="en-US" dirty="0"/>
              <a:t>来负责检查。</a:t>
            </a:r>
            <a:endParaRPr lang="en-US" altLang="zh-CN" dirty="0"/>
          </a:p>
          <a:p>
            <a:pPr marL="285750" indent="-285750">
              <a:buFont typeface="Wingdings" panose="05000000000000000000" pitchFamily="2" charset="2"/>
              <a:buChar char="l"/>
            </a:pPr>
            <a:r>
              <a:rPr lang="en-US" altLang="zh-CN" dirty="0"/>
              <a:t>UDP</a:t>
            </a:r>
            <a:r>
              <a:rPr lang="zh-CN" altLang="en-US" dirty="0"/>
              <a:t>是</a:t>
            </a:r>
            <a:r>
              <a:rPr lang="en-US" altLang="zh-CN" dirty="0">
                <a:hlinkClick r:id="rId3"/>
              </a:rPr>
              <a:t>OSI</a:t>
            </a:r>
            <a:r>
              <a:rPr lang="zh-CN" altLang="en-US" dirty="0"/>
              <a:t>参考模型中一种无连接的传输层协议。</a:t>
            </a:r>
            <a:r>
              <a:rPr lang="en-US" altLang="zh-CN" dirty="0"/>
              <a:t>UDP </a:t>
            </a:r>
            <a:r>
              <a:rPr lang="zh-CN" altLang="en-US" dirty="0"/>
              <a:t>协议基本上是</a:t>
            </a:r>
            <a:r>
              <a:rPr lang="en-US" altLang="zh-CN" dirty="0"/>
              <a:t>IP</a:t>
            </a:r>
            <a:r>
              <a:rPr lang="zh-CN" altLang="en-US" dirty="0"/>
              <a:t>协议与上层协议的接口。</a:t>
            </a:r>
          </a:p>
        </p:txBody>
      </p:sp>
    </p:spTree>
    <p:extLst>
      <p:ext uri="{BB962C8B-B14F-4D97-AF65-F5344CB8AC3E}">
        <p14:creationId xmlns:p14="http://schemas.microsoft.com/office/powerpoint/2010/main" val="1731437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B1870A-F4D4-4087-BA7C-1F88020812FC}"/>
              </a:ext>
            </a:extLst>
          </p:cNvPr>
          <p:cNvSpPr>
            <a:spLocks noGrp="1"/>
          </p:cNvSpPr>
          <p:nvPr>
            <p:ph type="title"/>
          </p:nvPr>
        </p:nvSpPr>
        <p:spPr/>
        <p:txBody>
          <a:bodyPr/>
          <a:lstStyle/>
          <a:p>
            <a:r>
              <a:rPr lang="zh-CN" altLang="en-US" dirty="0"/>
              <a:t>一些往年题</a:t>
            </a:r>
          </a:p>
        </p:txBody>
      </p:sp>
      <p:pic>
        <p:nvPicPr>
          <p:cNvPr id="7" name="内容占位符 6">
            <a:extLst>
              <a:ext uri="{FF2B5EF4-FFF2-40B4-BE49-F238E27FC236}">
                <a16:creationId xmlns:a16="http://schemas.microsoft.com/office/drawing/2014/main" id="{25919899-3887-4704-A477-EE39E6D6FE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2948" y="2430234"/>
            <a:ext cx="8382431" cy="2546481"/>
          </a:xfrm>
        </p:spPr>
      </p:pic>
    </p:spTree>
    <p:extLst>
      <p:ext uri="{BB962C8B-B14F-4D97-AF65-F5344CB8AC3E}">
        <p14:creationId xmlns:p14="http://schemas.microsoft.com/office/powerpoint/2010/main" val="4151897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B1870A-F4D4-4087-BA7C-1F88020812FC}"/>
              </a:ext>
            </a:extLst>
          </p:cNvPr>
          <p:cNvSpPr>
            <a:spLocks noGrp="1"/>
          </p:cNvSpPr>
          <p:nvPr>
            <p:ph type="title"/>
          </p:nvPr>
        </p:nvSpPr>
        <p:spPr/>
        <p:txBody>
          <a:bodyPr/>
          <a:lstStyle/>
          <a:p>
            <a:r>
              <a:rPr lang="zh-CN" altLang="en-US" dirty="0"/>
              <a:t>一些往年题</a:t>
            </a:r>
          </a:p>
        </p:txBody>
      </p:sp>
      <p:pic>
        <p:nvPicPr>
          <p:cNvPr id="6" name="内容占位符 5">
            <a:extLst>
              <a:ext uri="{FF2B5EF4-FFF2-40B4-BE49-F238E27FC236}">
                <a16:creationId xmlns:a16="http://schemas.microsoft.com/office/drawing/2014/main" id="{2F620E14-DDDB-4908-AF8D-2CF453984313}"/>
              </a:ext>
            </a:extLst>
          </p:cNvPr>
          <p:cNvPicPr>
            <a:picLocks noGrp="1" noChangeAspect="1"/>
          </p:cNvPicPr>
          <p:nvPr>
            <p:ph idx="1"/>
          </p:nvPr>
        </p:nvPicPr>
        <p:blipFill>
          <a:blip r:embed="rId2"/>
          <a:stretch>
            <a:fillRect/>
          </a:stretch>
        </p:blipFill>
        <p:spPr>
          <a:xfrm>
            <a:off x="2051568" y="1786381"/>
            <a:ext cx="8088864" cy="3425232"/>
          </a:xfrm>
          <a:prstGeom prst="rect">
            <a:avLst/>
          </a:prstGeom>
        </p:spPr>
      </p:pic>
      <p:sp>
        <p:nvSpPr>
          <p:cNvPr id="7" name="文本框 6">
            <a:extLst>
              <a:ext uri="{FF2B5EF4-FFF2-40B4-BE49-F238E27FC236}">
                <a16:creationId xmlns:a16="http://schemas.microsoft.com/office/drawing/2014/main" id="{3B8B97AE-CD9A-4935-9251-7B6DF21982DB}"/>
              </a:ext>
            </a:extLst>
          </p:cNvPr>
          <p:cNvSpPr txBox="1"/>
          <p:nvPr/>
        </p:nvSpPr>
        <p:spPr>
          <a:xfrm>
            <a:off x="1470581" y="5316718"/>
            <a:ext cx="8568965" cy="1200329"/>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t>http</a:t>
            </a:r>
            <a:r>
              <a:rPr lang="zh-CN" altLang="en-US" dirty="0"/>
              <a:t>是一个简单的请求</a:t>
            </a:r>
            <a:r>
              <a:rPr lang="en-US" altLang="zh-CN" dirty="0"/>
              <a:t>-</a:t>
            </a:r>
            <a:r>
              <a:rPr lang="zh-CN" altLang="en-US" dirty="0"/>
              <a:t>响应协议，它通常运行在</a:t>
            </a:r>
            <a:r>
              <a:rPr lang="en-US" altLang="zh-CN" dirty="0"/>
              <a:t>TCP</a:t>
            </a:r>
            <a:r>
              <a:rPr lang="zh-CN" altLang="en-US" dirty="0"/>
              <a:t>之上。</a:t>
            </a:r>
          </a:p>
          <a:p>
            <a:pPr marL="285750" indent="-285750">
              <a:buFont typeface="Wingdings" panose="05000000000000000000" pitchFamily="2" charset="2"/>
              <a:buChar char="l"/>
            </a:pPr>
            <a:r>
              <a:rPr lang="en-US" altLang="zh-CN" dirty="0"/>
              <a:t>SSL(Secure Sockets Layer </a:t>
            </a:r>
            <a:r>
              <a:rPr lang="zh-CN" altLang="en-US" dirty="0"/>
              <a:t>安全套接字协议</a:t>
            </a:r>
            <a:r>
              <a:rPr lang="en-US" altLang="zh-CN" dirty="0"/>
              <a:t>),</a:t>
            </a:r>
            <a:r>
              <a:rPr lang="zh-CN" altLang="en-US" dirty="0"/>
              <a:t>及其继任者传输层安全（</a:t>
            </a:r>
            <a:r>
              <a:rPr lang="en-US" altLang="zh-CN" dirty="0"/>
              <a:t>Transport Layer Security</a:t>
            </a:r>
            <a:r>
              <a:rPr lang="zh-CN" altLang="en-US" dirty="0"/>
              <a:t>，</a:t>
            </a:r>
            <a:r>
              <a:rPr lang="en-US" altLang="zh-CN" dirty="0"/>
              <a:t>TLS</a:t>
            </a:r>
            <a:r>
              <a:rPr lang="zh-CN" altLang="en-US" dirty="0"/>
              <a:t>）是为网络通信提供安全及数据完整性的一种安全协议。</a:t>
            </a:r>
            <a:r>
              <a:rPr lang="en-US" altLang="zh-CN" dirty="0"/>
              <a:t>TLS</a:t>
            </a:r>
            <a:r>
              <a:rPr lang="zh-CN" altLang="en-US" dirty="0"/>
              <a:t>与</a:t>
            </a:r>
            <a:r>
              <a:rPr lang="en-US" altLang="zh-CN" dirty="0"/>
              <a:t>SSL</a:t>
            </a:r>
            <a:r>
              <a:rPr lang="zh-CN" altLang="en-US" dirty="0"/>
              <a:t>在传输层与应用层之间对网络连接进行加密。</a:t>
            </a:r>
          </a:p>
        </p:txBody>
      </p:sp>
    </p:spTree>
    <p:extLst>
      <p:ext uri="{BB962C8B-B14F-4D97-AF65-F5344CB8AC3E}">
        <p14:creationId xmlns:p14="http://schemas.microsoft.com/office/powerpoint/2010/main" val="3678297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B1870A-F4D4-4087-BA7C-1F88020812FC}"/>
              </a:ext>
            </a:extLst>
          </p:cNvPr>
          <p:cNvSpPr>
            <a:spLocks noGrp="1"/>
          </p:cNvSpPr>
          <p:nvPr>
            <p:ph type="title"/>
          </p:nvPr>
        </p:nvSpPr>
        <p:spPr/>
        <p:txBody>
          <a:bodyPr/>
          <a:lstStyle/>
          <a:p>
            <a:r>
              <a:rPr lang="zh-CN" altLang="en-US" dirty="0"/>
              <a:t>一些往年题</a:t>
            </a:r>
          </a:p>
        </p:txBody>
      </p:sp>
      <p:pic>
        <p:nvPicPr>
          <p:cNvPr id="7" name="内容占位符 6">
            <a:extLst>
              <a:ext uri="{FF2B5EF4-FFF2-40B4-BE49-F238E27FC236}">
                <a16:creationId xmlns:a16="http://schemas.microsoft.com/office/drawing/2014/main" id="{1D890782-181D-4E33-BD21-836BDCF5F8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5849" y="2084832"/>
            <a:ext cx="7736630" cy="2411754"/>
          </a:xfrm>
        </p:spPr>
      </p:pic>
    </p:spTree>
    <p:extLst>
      <p:ext uri="{BB962C8B-B14F-4D97-AF65-F5344CB8AC3E}">
        <p14:creationId xmlns:p14="http://schemas.microsoft.com/office/powerpoint/2010/main" val="3062256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B1870A-F4D4-4087-BA7C-1F88020812FC}"/>
              </a:ext>
            </a:extLst>
          </p:cNvPr>
          <p:cNvSpPr>
            <a:spLocks noGrp="1"/>
          </p:cNvSpPr>
          <p:nvPr>
            <p:ph type="title"/>
          </p:nvPr>
        </p:nvSpPr>
        <p:spPr/>
        <p:txBody>
          <a:bodyPr/>
          <a:lstStyle/>
          <a:p>
            <a:r>
              <a:rPr lang="zh-CN" altLang="en-US" dirty="0"/>
              <a:t>一些往年题</a:t>
            </a:r>
          </a:p>
        </p:txBody>
      </p:sp>
      <p:pic>
        <p:nvPicPr>
          <p:cNvPr id="3" name="图片 2">
            <a:extLst>
              <a:ext uri="{FF2B5EF4-FFF2-40B4-BE49-F238E27FC236}">
                <a16:creationId xmlns:a16="http://schemas.microsoft.com/office/drawing/2014/main" id="{ECCE3D2F-424F-4CB5-BBFE-C6A813C15D90}"/>
              </a:ext>
            </a:extLst>
          </p:cNvPr>
          <p:cNvPicPr>
            <a:picLocks noChangeAspect="1"/>
          </p:cNvPicPr>
          <p:nvPr/>
        </p:nvPicPr>
        <p:blipFill>
          <a:blip r:embed="rId2"/>
          <a:stretch>
            <a:fillRect/>
          </a:stretch>
        </p:blipFill>
        <p:spPr>
          <a:xfrm>
            <a:off x="1674114" y="1757008"/>
            <a:ext cx="8420100" cy="3686175"/>
          </a:xfrm>
          <a:prstGeom prst="rect">
            <a:avLst/>
          </a:prstGeom>
        </p:spPr>
      </p:pic>
    </p:spTree>
    <p:extLst>
      <p:ext uri="{BB962C8B-B14F-4D97-AF65-F5344CB8AC3E}">
        <p14:creationId xmlns:p14="http://schemas.microsoft.com/office/powerpoint/2010/main" val="3805260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04953E-2234-4E82-9E37-69572C317B91}"/>
              </a:ext>
            </a:extLst>
          </p:cNvPr>
          <p:cNvSpPr>
            <a:spLocks noGrp="1"/>
          </p:cNvSpPr>
          <p:nvPr>
            <p:ph type="title"/>
          </p:nvPr>
        </p:nvSpPr>
        <p:spPr/>
        <p:txBody>
          <a:bodyPr/>
          <a:lstStyle/>
          <a:p>
            <a:r>
              <a:rPr lang="en-US" altLang="zh-CN" dirty="0"/>
              <a:t>Method</a:t>
            </a:r>
            <a:endParaRPr lang="zh-CN" altLang="en-US" dirty="0"/>
          </a:p>
        </p:txBody>
      </p:sp>
      <p:sp>
        <p:nvSpPr>
          <p:cNvPr id="3" name="内容占位符 2">
            <a:extLst>
              <a:ext uri="{FF2B5EF4-FFF2-40B4-BE49-F238E27FC236}">
                <a16:creationId xmlns:a16="http://schemas.microsoft.com/office/drawing/2014/main" id="{C01B2177-BB09-4CA1-8107-42697464B182}"/>
              </a:ext>
            </a:extLst>
          </p:cNvPr>
          <p:cNvSpPr>
            <a:spLocks noGrp="1"/>
          </p:cNvSpPr>
          <p:nvPr>
            <p:ph idx="1"/>
          </p:nvPr>
        </p:nvSpPr>
        <p:spPr/>
        <p:txBody>
          <a:bodyPr>
            <a:normAutofit lnSpcReduction="10000"/>
          </a:bodyPr>
          <a:lstStyle/>
          <a:p>
            <a:pPr>
              <a:buFont typeface="Wingdings" panose="05000000000000000000" pitchFamily="2" charset="2"/>
              <a:buChar char="l"/>
            </a:pPr>
            <a:r>
              <a:rPr lang="en-US" altLang="zh-CN" dirty="0"/>
              <a:t>Method</a:t>
            </a:r>
            <a:r>
              <a:rPr lang="zh-CN" altLang="en-US" dirty="0"/>
              <a:t>有</a:t>
            </a:r>
            <a:r>
              <a:rPr lang="en-US" altLang="zh-CN" dirty="0"/>
              <a:t>7</a:t>
            </a:r>
            <a:r>
              <a:rPr lang="zh-CN" altLang="en-US" dirty="0"/>
              <a:t>种</a:t>
            </a:r>
            <a:r>
              <a:rPr lang="en-US" altLang="zh-CN" dirty="0"/>
              <a:t>:</a:t>
            </a:r>
          </a:p>
          <a:p>
            <a:pPr>
              <a:buFont typeface="Wingdings" panose="05000000000000000000" pitchFamily="2" charset="2"/>
              <a:buChar char="l"/>
            </a:pPr>
            <a:r>
              <a:rPr lang="en-US" altLang="zh-CN" dirty="0"/>
              <a:t>GET</a:t>
            </a:r>
            <a:r>
              <a:rPr lang="zh-CN" altLang="en-US" dirty="0"/>
              <a:t>：</a:t>
            </a:r>
            <a:r>
              <a:rPr lang="en-US" altLang="zh-CN" dirty="0"/>
              <a:t>        </a:t>
            </a:r>
            <a:r>
              <a:rPr lang="zh-CN" altLang="en-US" dirty="0"/>
              <a:t>检索</a:t>
            </a:r>
            <a:r>
              <a:rPr lang="en-US" altLang="zh-CN" dirty="0"/>
              <a:t>URI</a:t>
            </a:r>
            <a:r>
              <a:rPr lang="zh-CN" altLang="en-US" dirty="0"/>
              <a:t>中标识资源的一个简单请求</a:t>
            </a:r>
          </a:p>
          <a:p>
            <a:pPr>
              <a:buFont typeface="Wingdings" panose="05000000000000000000" pitchFamily="2" charset="2"/>
              <a:buChar char="l"/>
            </a:pPr>
            <a:r>
              <a:rPr lang="en-US" altLang="zh-CN" dirty="0"/>
              <a:t>HEAD</a:t>
            </a:r>
            <a:r>
              <a:rPr lang="zh-CN" altLang="en-US" dirty="0"/>
              <a:t>：      与</a:t>
            </a:r>
            <a:r>
              <a:rPr lang="en-US" altLang="zh-CN" dirty="0"/>
              <a:t>GET</a:t>
            </a:r>
            <a:r>
              <a:rPr lang="zh-CN" altLang="en-US" dirty="0"/>
              <a:t>方法相同，服务器只返回状态行和头标，并不返回请求文档</a:t>
            </a:r>
          </a:p>
          <a:p>
            <a:pPr>
              <a:buFont typeface="Wingdings" panose="05000000000000000000" pitchFamily="2" charset="2"/>
              <a:buChar char="l"/>
            </a:pPr>
            <a:r>
              <a:rPr lang="en-US" altLang="zh-CN" dirty="0"/>
              <a:t>POST</a:t>
            </a:r>
            <a:r>
              <a:rPr lang="zh-CN" altLang="en-US" dirty="0"/>
              <a:t>：      服务器接受被写入客户端输出流中的数据的请求</a:t>
            </a:r>
          </a:p>
          <a:p>
            <a:pPr>
              <a:buFont typeface="Wingdings" panose="05000000000000000000" pitchFamily="2" charset="2"/>
              <a:buChar char="l"/>
            </a:pPr>
            <a:r>
              <a:rPr lang="en-US" altLang="zh-CN" dirty="0"/>
              <a:t>PUT</a:t>
            </a:r>
            <a:r>
              <a:rPr lang="zh-CN" altLang="en-US" dirty="0"/>
              <a:t>：        服务器保存请求数据作为指定</a:t>
            </a:r>
            <a:r>
              <a:rPr lang="en-US" altLang="zh-CN" dirty="0"/>
              <a:t>URI</a:t>
            </a:r>
            <a:r>
              <a:rPr lang="zh-CN" altLang="en-US" dirty="0"/>
              <a:t>新内容的请求</a:t>
            </a:r>
          </a:p>
          <a:p>
            <a:pPr>
              <a:buFont typeface="Wingdings" panose="05000000000000000000" pitchFamily="2" charset="2"/>
              <a:buChar char="l"/>
            </a:pPr>
            <a:r>
              <a:rPr lang="en-US" altLang="zh-CN" dirty="0"/>
              <a:t>DELETE</a:t>
            </a:r>
            <a:r>
              <a:rPr lang="zh-CN" altLang="en-US" dirty="0"/>
              <a:t>：    服务器删除</a:t>
            </a:r>
            <a:r>
              <a:rPr lang="en-US" altLang="zh-CN" dirty="0"/>
              <a:t>URI</a:t>
            </a:r>
            <a:r>
              <a:rPr lang="zh-CN" altLang="en-US" dirty="0"/>
              <a:t>中命名的资源的请求</a:t>
            </a:r>
          </a:p>
          <a:p>
            <a:pPr>
              <a:buFont typeface="Wingdings" panose="05000000000000000000" pitchFamily="2" charset="2"/>
              <a:buChar char="l"/>
            </a:pPr>
            <a:r>
              <a:rPr lang="en-US" altLang="zh-CN" dirty="0"/>
              <a:t>OPTIONS</a:t>
            </a:r>
            <a:r>
              <a:rPr lang="zh-CN" altLang="en-US" dirty="0"/>
              <a:t>：关于服务器支持的请求方法信息的请求</a:t>
            </a:r>
          </a:p>
          <a:p>
            <a:pPr>
              <a:buFont typeface="Wingdings" panose="05000000000000000000" pitchFamily="2" charset="2"/>
              <a:buChar char="l"/>
            </a:pPr>
            <a:r>
              <a:rPr lang="en-US" altLang="zh-CN" dirty="0"/>
              <a:t>TRACE</a:t>
            </a:r>
            <a:r>
              <a:rPr lang="zh-CN" altLang="en-US" dirty="0"/>
              <a:t>：     </a:t>
            </a:r>
            <a:r>
              <a:rPr lang="en-US" altLang="zh-CN" dirty="0"/>
              <a:t>Web</a:t>
            </a:r>
            <a:r>
              <a:rPr lang="zh-CN" altLang="en-US" dirty="0"/>
              <a:t>服务器反馈</a:t>
            </a:r>
            <a:r>
              <a:rPr lang="en-US" altLang="zh-CN" dirty="0"/>
              <a:t>Http</a:t>
            </a:r>
            <a:r>
              <a:rPr lang="zh-CN" altLang="en-US" dirty="0"/>
              <a:t>请求和其头标的请求</a:t>
            </a:r>
          </a:p>
          <a:p>
            <a:pPr>
              <a:buFont typeface="Wingdings" panose="05000000000000000000" pitchFamily="2" charset="2"/>
              <a:buChar char="l"/>
            </a:pPr>
            <a:r>
              <a:rPr lang="en-US" altLang="zh-CN" dirty="0"/>
              <a:t>CONNECT</a:t>
            </a:r>
            <a:r>
              <a:rPr lang="zh-CN" altLang="en-US" dirty="0"/>
              <a:t>：已文档化但当前未实现的一个方法，预留做隧道处理</a:t>
            </a:r>
          </a:p>
          <a:p>
            <a:pPr>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747809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B1870A-F4D4-4087-BA7C-1F88020812FC}"/>
              </a:ext>
            </a:extLst>
          </p:cNvPr>
          <p:cNvSpPr>
            <a:spLocks noGrp="1"/>
          </p:cNvSpPr>
          <p:nvPr>
            <p:ph type="title"/>
          </p:nvPr>
        </p:nvSpPr>
        <p:spPr/>
        <p:txBody>
          <a:bodyPr/>
          <a:lstStyle/>
          <a:p>
            <a:r>
              <a:rPr lang="zh-CN" altLang="en-US" dirty="0"/>
              <a:t>一些往年题</a:t>
            </a:r>
          </a:p>
        </p:txBody>
      </p:sp>
      <p:pic>
        <p:nvPicPr>
          <p:cNvPr id="7" name="内容占位符 6">
            <a:extLst>
              <a:ext uri="{FF2B5EF4-FFF2-40B4-BE49-F238E27FC236}">
                <a16:creationId xmlns:a16="http://schemas.microsoft.com/office/drawing/2014/main" id="{4B1F429C-EAF6-4E6B-8901-8C9CE430EC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7793" y="2309242"/>
            <a:ext cx="10256413" cy="2969768"/>
          </a:xfrm>
        </p:spPr>
      </p:pic>
    </p:spTree>
    <p:extLst>
      <p:ext uri="{BB962C8B-B14F-4D97-AF65-F5344CB8AC3E}">
        <p14:creationId xmlns:p14="http://schemas.microsoft.com/office/powerpoint/2010/main" val="307615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C3DBF-A7B9-43F2-A2B9-E3ECE5FEDC51}"/>
              </a:ext>
            </a:extLst>
          </p:cNvPr>
          <p:cNvSpPr>
            <a:spLocks noGrp="1"/>
          </p:cNvSpPr>
          <p:nvPr>
            <p:ph type="title"/>
          </p:nvPr>
        </p:nvSpPr>
        <p:spPr/>
        <p:txBody>
          <a:bodyPr/>
          <a:lstStyle/>
          <a:p>
            <a:r>
              <a:rPr lang="zh-CN" altLang="en-US" dirty="0"/>
              <a:t>一些往年题</a:t>
            </a:r>
          </a:p>
        </p:txBody>
      </p:sp>
      <p:pic>
        <p:nvPicPr>
          <p:cNvPr id="4" name="内容占位符 3">
            <a:extLst>
              <a:ext uri="{FF2B5EF4-FFF2-40B4-BE49-F238E27FC236}">
                <a16:creationId xmlns:a16="http://schemas.microsoft.com/office/drawing/2014/main" id="{270DA2EB-68E8-4CD4-8620-215E2F523838}"/>
              </a:ext>
            </a:extLst>
          </p:cNvPr>
          <p:cNvPicPr>
            <a:picLocks noGrp="1" noChangeAspect="1"/>
          </p:cNvPicPr>
          <p:nvPr>
            <p:ph idx="1"/>
          </p:nvPr>
        </p:nvPicPr>
        <p:blipFill>
          <a:blip r:embed="rId2"/>
          <a:stretch>
            <a:fillRect/>
          </a:stretch>
        </p:blipFill>
        <p:spPr>
          <a:xfrm>
            <a:off x="1068334" y="2286000"/>
            <a:ext cx="9631470" cy="4022725"/>
          </a:xfrm>
          <a:prstGeom prst="rect">
            <a:avLst/>
          </a:prstGeom>
        </p:spPr>
      </p:pic>
    </p:spTree>
    <p:extLst>
      <p:ext uri="{BB962C8B-B14F-4D97-AF65-F5344CB8AC3E}">
        <p14:creationId xmlns:p14="http://schemas.microsoft.com/office/powerpoint/2010/main" val="560110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C3DBF-A7B9-43F2-A2B9-E3ECE5FEDC51}"/>
              </a:ext>
            </a:extLst>
          </p:cNvPr>
          <p:cNvSpPr>
            <a:spLocks noGrp="1"/>
          </p:cNvSpPr>
          <p:nvPr>
            <p:ph type="title"/>
          </p:nvPr>
        </p:nvSpPr>
        <p:spPr/>
        <p:txBody>
          <a:bodyPr/>
          <a:lstStyle/>
          <a:p>
            <a:r>
              <a:rPr lang="zh-CN" altLang="en-US" dirty="0"/>
              <a:t>一些往年题</a:t>
            </a:r>
          </a:p>
        </p:txBody>
      </p:sp>
      <p:pic>
        <p:nvPicPr>
          <p:cNvPr id="7" name="内容占位符 6">
            <a:extLst>
              <a:ext uri="{FF2B5EF4-FFF2-40B4-BE49-F238E27FC236}">
                <a16:creationId xmlns:a16="http://schemas.microsoft.com/office/drawing/2014/main" id="{C1B83B47-1F0B-4141-9C68-6EF5D7E7F6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5524" y="1877443"/>
            <a:ext cx="8040951" cy="2487168"/>
          </a:xfrm>
        </p:spPr>
      </p:pic>
    </p:spTree>
    <p:extLst>
      <p:ext uri="{BB962C8B-B14F-4D97-AF65-F5344CB8AC3E}">
        <p14:creationId xmlns:p14="http://schemas.microsoft.com/office/powerpoint/2010/main" val="1420598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04953E-2234-4E82-9E37-69572C317B91}"/>
              </a:ext>
            </a:extLst>
          </p:cNvPr>
          <p:cNvSpPr>
            <a:spLocks noGrp="1"/>
          </p:cNvSpPr>
          <p:nvPr>
            <p:ph type="title"/>
          </p:nvPr>
        </p:nvSpPr>
        <p:spPr/>
        <p:txBody>
          <a:bodyPr/>
          <a:lstStyle/>
          <a:p>
            <a:r>
              <a:rPr lang="en-US" altLang="zh-CN" dirty="0"/>
              <a:t>Web </a:t>
            </a:r>
            <a:r>
              <a:rPr lang="zh-CN" altLang="en-US" dirty="0"/>
              <a:t>内容</a:t>
            </a:r>
          </a:p>
        </p:txBody>
      </p:sp>
      <p:sp>
        <p:nvSpPr>
          <p:cNvPr id="3" name="内容占位符 2">
            <a:extLst>
              <a:ext uri="{FF2B5EF4-FFF2-40B4-BE49-F238E27FC236}">
                <a16:creationId xmlns:a16="http://schemas.microsoft.com/office/drawing/2014/main" id="{C01B2177-BB09-4CA1-8107-42697464B182}"/>
              </a:ext>
            </a:extLst>
          </p:cNvPr>
          <p:cNvSpPr>
            <a:spLocks noGrp="1"/>
          </p:cNvSpPr>
          <p:nvPr>
            <p:ph idx="1"/>
          </p:nvPr>
        </p:nvSpPr>
        <p:spPr/>
        <p:txBody>
          <a:bodyPr/>
          <a:lstStyle/>
          <a:p>
            <a:pPr lvl="1"/>
            <a:r>
              <a:rPr lang="zh-CN" altLang="en-US" sz="2800" dirty="0"/>
              <a:t>内容是一个与</a:t>
            </a:r>
            <a:r>
              <a:rPr lang="en-US" altLang="zh-CN" sz="2800" dirty="0"/>
              <a:t>MIME</a:t>
            </a:r>
            <a:r>
              <a:rPr lang="zh-CN" altLang="en-US" sz="2800" dirty="0"/>
              <a:t>类型相关的字节序列</a:t>
            </a:r>
            <a:endParaRPr lang="en-US" altLang="zh-CN" sz="2800" dirty="0"/>
          </a:p>
          <a:p>
            <a:pPr lvl="1"/>
            <a:endParaRPr lang="en-US" altLang="zh-CN" sz="2800" dirty="0"/>
          </a:p>
          <a:p>
            <a:pPr lvl="1"/>
            <a:endParaRPr lang="en-US" altLang="zh-CN" sz="2800" dirty="0"/>
          </a:p>
          <a:p>
            <a:endParaRPr lang="zh-CN" altLang="en-US" dirty="0"/>
          </a:p>
        </p:txBody>
      </p:sp>
      <p:pic>
        <p:nvPicPr>
          <p:cNvPr id="5" name="图片 4">
            <a:extLst>
              <a:ext uri="{FF2B5EF4-FFF2-40B4-BE49-F238E27FC236}">
                <a16:creationId xmlns:a16="http://schemas.microsoft.com/office/drawing/2014/main" id="{DAF3999A-B015-4FDD-A1F7-B70AF0E18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735" y="3429000"/>
            <a:ext cx="9592529" cy="2942283"/>
          </a:xfrm>
          <a:prstGeom prst="rect">
            <a:avLst/>
          </a:prstGeom>
        </p:spPr>
      </p:pic>
    </p:spTree>
    <p:extLst>
      <p:ext uri="{BB962C8B-B14F-4D97-AF65-F5344CB8AC3E}">
        <p14:creationId xmlns:p14="http://schemas.microsoft.com/office/powerpoint/2010/main" val="3837897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C3DBF-A7B9-43F2-A2B9-E3ECE5FEDC51}"/>
              </a:ext>
            </a:extLst>
          </p:cNvPr>
          <p:cNvSpPr>
            <a:spLocks noGrp="1"/>
          </p:cNvSpPr>
          <p:nvPr>
            <p:ph type="title"/>
          </p:nvPr>
        </p:nvSpPr>
        <p:spPr/>
        <p:txBody>
          <a:bodyPr/>
          <a:lstStyle/>
          <a:p>
            <a:r>
              <a:rPr lang="zh-CN" altLang="en-US" dirty="0"/>
              <a:t>一些往年题</a:t>
            </a:r>
          </a:p>
        </p:txBody>
      </p:sp>
      <p:pic>
        <p:nvPicPr>
          <p:cNvPr id="7" name="内容占位符 6">
            <a:extLst>
              <a:ext uri="{FF2B5EF4-FFF2-40B4-BE49-F238E27FC236}">
                <a16:creationId xmlns:a16="http://schemas.microsoft.com/office/drawing/2014/main" id="{B14DBDB3-7FA7-4DB7-855C-4E97ED8DEC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9100" y="1802207"/>
            <a:ext cx="8713799" cy="2970962"/>
          </a:xfrm>
        </p:spPr>
      </p:pic>
      <p:sp>
        <p:nvSpPr>
          <p:cNvPr id="8" name="文本框 7">
            <a:extLst>
              <a:ext uri="{FF2B5EF4-FFF2-40B4-BE49-F238E27FC236}">
                <a16:creationId xmlns:a16="http://schemas.microsoft.com/office/drawing/2014/main" id="{98E0C5BB-5F5B-4EDD-B5B2-B9FADAA59ECD}"/>
              </a:ext>
            </a:extLst>
          </p:cNvPr>
          <p:cNvSpPr txBox="1"/>
          <p:nvPr/>
        </p:nvSpPr>
        <p:spPr>
          <a:xfrm>
            <a:off x="1809946" y="5147035"/>
            <a:ext cx="8642953" cy="923330"/>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数字信号指</a:t>
            </a:r>
            <a:r>
              <a:rPr lang="zh-CN" altLang="en-US" dirty="0">
                <a:hlinkClick r:id="rId3"/>
              </a:rPr>
              <a:t>自变量</a:t>
            </a:r>
            <a:r>
              <a:rPr lang="zh-CN" altLang="en-US" dirty="0"/>
              <a:t>是离散的、</a:t>
            </a:r>
            <a:r>
              <a:rPr lang="zh-CN" altLang="en-US" dirty="0">
                <a:hlinkClick r:id="rId4"/>
              </a:rPr>
              <a:t>因变量</a:t>
            </a:r>
            <a:r>
              <a:rPr lang="zh-CN" altLang="en-US" dirty="0"/>
              <a:t>也是</a:t>
            </a:r>
            <a:r>
              <a:rPr lang="zh-CN" altLang="en-US" dirty="0">
                <a:hlinkClick r:id="rId5"/>
              </a:rPr>
              <a:t>离散</a:t>
            </a:r>
            <a:r>
              <a:rPr lang="zh-CN" altLang="en-US" dirty="0"/>
              <a:t>的信号。在计算机中，数字信号的大小常用有限位的</a:t>
            </a:r>
            <a:r>
              <a:rPr lang="zh-CN" altLang="en-US" dirty="0">
                <a:hlinkClick r:id="rId6"/>
              </a:rPr>
              <a:t>二进制</a:t>
            </a:r>
            <a:r>
              <a:rPr lang="zh-CN" altLang="en-US" dirty="0"/>
              <a:t>数表示。</a:t>
            </a:r>
            <a:endParaRPr lang="en-US" altLang="zh-CN" dirty="0"/>
          </a:p>
          <a:p>
            <a:pPr marL="285750" indent="-285750">
              <a:buFont typeface="Wingdings" panose="05000000000000000000" pitchFamily="2" charset="2"/>
              <a:buChar char="l"/>
            </a:pPr>
            <a:r>
              <a:rPr lang="zh-CN" altLang="en-US" dirty="0"/>
              <a:t>模拟信号是指用连续变化的物理量表示的信息</a:t>
            </a:r>
          </a:p>
        </p:txBody>
      </p:sp>
    </p:spTree>
    <p:extLst>
      <p:ext uri="{BB962C8B-B14F-4D97-AF65-F5344CB8AC3E}">
        <p14:creationId xmlns:p14="http://schemas.microsoft.com/office/powerpoint/2010/main" val="2120975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04953E-2234-4E82-9E37-69572C317B91}"/>
              </a:ext>
            </a:extLst>
          </p:cNvPr>
          <p:cNvSpPr>
            <a:spLocks noGrp="1"/>
          </p:cNvSpPr>
          <p:nvPr>
            <p:ph type="title"/>
          </p:nvPr>
        </p:nvSpPr>
        <p:spPr/>
        <p:txBody>
          <a:bodyPr/>
          <a:lstStyle/>
          <a:p>
            <a:r>
              <a:rPr lang="zh-CN" altLang="en-US" dirty="0"/>
              <a:t>静态内容与动态内容</a:t>
            </a:r>
          </a:p>
        </p:txBody>
      </p:sp>
      <p:sp>
        <p:nvSpPr>
          <p:cNvPr id="3" name="内容占位符 2">
            <a:extLst>
              <a:ext uri="{FF2B5EF4-FFF2-40B4-BE49-F238E27FC236}">
                <a16:creationId xmlns:a16="http://schemas.microsoft.com/office/drawing/2014/main" id="{C01B2177-BB09-4CA1-8107-42697464B182}"/>
              </a:ext>
            </a:extLst>
          </p:cNvPr>
          <p:cNvSpPr>
            <a:spLocks noGrp="1"/>
          </p:cNvSpPr>
          <p:nvPr>
            <p:ph idx="1"/>
          </p:nvPr>
        </p:nvSpPr>
        <p:spPr/>
        <p:txBody>
          <a:bodyPr/>
          <a:lstStyle/>
          <a:p>
            <a:pPr lvl="1"/>
            <a:r>
              <a:rPr lang="zh-CN" altLang="en-US" sz="2800" dirty="0"/>
              <a:t>从</a:t>
            </a:r>
            <a:r>
              <a:rPr lang="en-US" altLang="zh-CN" sz="2800" dirty="0"/>
              <a:t>HTTP</a:t>
            </a:r>
            <a:r>
              <a:rPr lang="zh-CN" altLang="en-US" sz="2800" dirty="0"/>
              <a:t>返回的内容分为静态内容和动态内容</a:t>
            </a:r>
            <a:endParaRPr lang="en-US" altLang="zh-CN" sz="2800" dirty="0"/>
          </a:p>
          <a:p>
            <a:pPr lvl="1"/>
            <a:r>
              <a:rPr lang="zh-CN" altLang="en-US" sz="2800" dirty="0"/>
              <a:t>静态内容：磁盘文件中的内容</a:t>
            </a:r>
            <a:endParaRPr lang="en-US" altLang="zh-CN" sz="2800" dirty="0"/>
          </a:p>
          <a:p>
            <a:pPr lvl="1"/>
            <a:r>
              <a:rPr lang="zh-CN" altLang="en-US" sz="2800" dirty="0"/>
              <a:t>动态内容：可执行文件运行的</a:t>
            </a:r>
            <a:r>
              <a:rPr lang="zh-CN" altLang="en-US" sz="2800" b="1" dirty="0"/>
              <a:t>输出</a:t>
            </a:r>
            <a:endParaRPr lang="en-US" altLang="zh-CN" sz="2800" b="1" dirty="0"/>
          </a:p>
          <a:p>
            <a:pPr lvl="1"/>
            <a:r>
              <a:rPr lang="zh-CN" altLang="en-US" sz="2800" dirty="0"/>
              <a:t>返回这些内容的过程称为服务</a:t>
            </a:r>
            <a:r>
              <a:rPr lang="en-US" altLang="zh-CN" sz="2800" dirty="0"/>
              <a:t>XX</a:t>
            </a:r>
            <a:r>
              <a:rPr lang="zh-CN" altLang="en-US" sz="2800" dirty="0"/>
              <a:t>内容</a:t>
            </a:r>
            <a:endParaRPr lang="en-US" altLang="zh-CN" sz="2800" dirty="0"/>
          </a:p>
          <a:p>
            <a:pPr lvl="1"/>
            <a:endParaRPr lang="en-US" altLang="zh-CN" sz="2800" dirty="0"/>
          </a:p>
          <a:p>
            <a:endParaRPr lang="zh-CN" altLang="en-US" dirty="0"/>
          </a:p>
        </p:txBody>
      </p:sp>
    </p:spTree>
    <p:extLst>
      <p:ext uri="{BB962C8B-B14F-4D97-AF65-F5344CB8AC3E}">
        <p14:creationId xmlns:p14="http://schemas.microsoft.com/office/powerpoint/2010/main" val="1894499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04953E-2234-4E82-9E37-69572C317B91}"/>
              </a:ext>
            </a:extLst>
          </p:cNvPr>
          <p:cNvSpPr>
            <a:spLocks noGrp="1"/>
          </p:cNvSpPr>
          <p:nvPr>
            <p:ph type="title"/>
          </p:nvPr>
        </p:nvSpPr>
        <p:spPr/>
        <p:txBody>
          <a:bodyPr/>
          <a:lstStyle/>
          <a:p>
            <a:r>
              <a:rPr lang="en-US" altLang="zh-CN" dirty="0"/>
              <a:t>URL</a:t>
            </a:r>
            <a:endParaRPr lang="zh-CN" altLang="en-US" dirty="0"/>
          </a:p>
        </p:txBody>
      </p:sp>
      <p:sp>
        <p:nvSpPr>
          <p:cNvPr id="3" name="内容占位符 2">
            <a:extLst>
              <a:ext uri="{FF2B5EF4-FFF2-40B4-BE49-F238E27FC236}">
                <a16:creationId xmlns:a16="http://schemas.microsoft.com/office/drawing/2014/main" id="{C01B2177-BB09-4CA1-8107-42697464B182}"/>
              </a:ext>
            </a:extLst>
          </p:cNvPr>
          <p:cNvSpPr>
            <a:spLocks noGrp="1"/>
          </p:cNvSpPr>
          <p:nvPr>
            <p:ph idx="1"/>
          </p:nvPr>
        </p:nvSpPr>
        <p:spPr/>
        <p:txBody>
          <a:bodyPr/>
          <a:lstStyle/>
          <a:p>
            <a:pPr>
              <a:buFont typeface="Wingdings" panose="05000000000000000000" pitchFamily="2" charset="2"/>
              <a:buChar char="l"/>
            </a:pPr>
            <a:r>
              <a:rPr lang="zh-CN" altLang="en-US" dirty="0"/>
              <a:t>每条由</a:t>
            </a:r>
            <a:r>
              <a:rPr lang="en-US" altLang="zh-CN" dirty="0"/>
              <a:t>Web</a:t>
            </a:r>
            <a:r>
              <a:rPr lang="zh-CN" altLang="en-US" dirty="0"/>
              <a:t>服务器返回的内容都是与管理它的文件相关联的</a:t>
            </a:r>
            <a:endParaRPr lang="en-US" altLang="zh-CN" dirty="0"/>
          </a:p>
          <a:p>
            <a:pPr>
              <a:buFont typeface="Wingdings" panose="05000000000000000000" pitchFamily="2" charset="2"/>
              <a:buChar char="l"/>
            </a:pPr>
            <a:r>
              <a:rPr lang="zh-CN" altLang="en-US" dirty="0"/>
              <a:t>每一个文件都有一个唯一的“名字”，叫做</a:t>
            </a:r>
            <a:r>
              <a:rPr lang="en-US" altLang="zh-CN" dirty="0"/>
              <a:t>URL</a:t>
            </a:r>
            <a:r>
              <a:rPr lang="zh-CN" altLang="en-US" dirty="0"/>
              <a:t>（通用资源定位符）</a:t>
            </a:r>
            <a:endParaRPr lang="en-US" altLang="zh-CN" dirty="0"/>
          </a:p>
          <a:p>
            <a:pPr>
              <a:buFont typeface="Wingdings" panose="05000000000000000000" pitchFamily="2" charset="2"/>
              <a:buChar char="l"/>
            </a:pPr>
            <a:r>
              <a:rPr lang="zh-CN" altLang="en-US" dirty="0"/>
              <a:t>静态内容的</a:t>
            </a:r>
            <a:r>
              <a:rPr lang="en-US" altLang="zh-CN" dirty="0"/>
              <a:t>URL</a:t>
            </a:r>
          </a:p>
          <a:p>
            <a:pPr>
              <a:buFont typeface="Wingdings" panose="05000000000000000000" pitchFamily="2" charset="2"/>
              <a:buChar char="l"/>
            </a:pPr>
            <a:r>
              <a:rPr lang="en-US" altLang="zh-CN" dirty="0">
                <a:hlinkClick r:id="rId2"/>
              </a:rPr>
              <a:t>http://www.cs.cmu.edu:80/index.html</a:t>
            </a:r>
            <a:r>
              <a:rPr lang="en-US" altLang="zh-CN" dirty="0"/>
              <a:t>   </a:t>
            </a:r>
            <a:r>
              <a:rPr lang="zh-CN" altLang="en-US" dirty="0"/>
              <a:t>或  </a:t>
            </a:r>
            <a:r>
              <a:rPr lang="en-US" altLang="zh-CN" dirty="0">
                <a:hlinkClick r:id="rId2"/>
              </a:rPr>
              <a:t>http://www.cs.cmu.edu/index.html</a:t>
            </a:r>
            <a:endParaRPr lang="en-US" altLang="zh-CN" dirty="0"/>
          </a:p>
          <a:p>
            <a:pPr>
              <a:buFont typeface="Wingdings" panose="05000000000000000000" pitchFamily="2" charset="2"/>
              <a:buChar char="l"/>
            </a:pPr>
            <a:r>
              <a:rPr lang="zh-CN" altLang="en-US" dirty="0"/>
              <a:t>主机</a:t>
            </a:r>
            <a:r>
              <a:rPr lang="en-US" altLang="zh-CN" dirty="0">
                <a:hlinkClick r:id="rId3"/>
              </a:rPr>
              <a:t>www.cs.cmu.edu</a:t>
            </a:r>
            <a:r>
              <a:rPr lang="zh-CN" altLang="en-US" dirty="0"/>
              <a:t>，默认端口</a:t>
            </a:r>
            <a:r>
              <a:rPr lang="en-US" altLang="zh-CN" dirty="0"/>
              <a:t>80</a:t>
            </a:r>
            <a:r>
              <a:rPr lang="zh-CN" altLang="en-US" dirty="0"/>
              <a:t>，文件</a:t>
            </a:r>
            <a:r>
              <a:rPr lang="en-US" altLang="zh-CN" dirty="0">
                <a:hlinkClick r:id="rId2"/>
              </a:rPr>
              <a:t>/index.html</a:t>
            </a:r>
            <a:r>
              <a:rPr lang="en-US" altLang="zh-CN" dirty="0"/>
              <a:t> </a:t>
            </a:r>
            <a:r>
              <a:rPr lang="zh-CN" altLang="en-US" dirty="0"/>
              <a:t>（</a:t>
            </a:r>
            <a:r>
              <a:rPr lang="en-US" altLang="zh-CN" dirty="0"/>
              <a:t>HTML</a:t>
            </a:r>
            <a:r>
              <a:rPr lang="zh-CN" altLang="en-US" dirty="0"/>
              <a:t>文件）</a:t>
            </a:r>
            <a:endParaRPr lang="en-US" altLang="zh-CN" dirty="0"/>
          </a:p>
          <a:p>
            <a:pPr>
              <a:buFont typeface="Wingdings" panose="05000000000000000000" pitchFamily="2" charset="2"/>
              <a:buChar char="l"/>
            </a:pPr>
            <a:r>
              <a:rPr lang="zh-CN" altLang="en-US" dirty="0"/>
              <a:t>动态内容的</a:t>
            </a:r>
            <a:r>
              <a:rPr lang="en-US" altLang="zh-CN" dirty="0"/>
              <a:t>URL</a:t>
            </a:r>
          </a:p>
          <a:p>
            <a:pPr>
              <a:buFont typeface="Wingdings" panose="05000000000000000000" pitchFamily="2" charset="2"/>
              <a:buChar char="l"/>
            </a:pPr>
            <a:r>
              <a:rPr lang="en-US" altLang="zh-CN" dirty="0">
                <a:hlinkClick r:id="rId4"/>
              </a:rPr>
              <a:t>http://www.cs.cmu.edu:8000/cgi-bin/</a:t>
            </a:r>
            <a:r>
              <a:rPr lang="en-US" altLang="zh-CN" b="1" dirty="0">
                <a:hlinkClick r:id="rId4"/>
              </a:rPr>
              <a:t>proc</a:t>
            </a:r>
            <a:r>
              <a:rPr lang="en-US" altLang="zh-CN" dirty="0">
                <a:hlinkClick r:id="rId4"/>
              </a:rPr>
              <a:t>?15000&amp;213</a:t>
            </a:r>
            <a:endParaRPr lang="en-US" altLang="zh-CN" dirty="0"/>
          </a:p>
          <a:p>
            <a:pPr>
              <a:buFont typeface="Wingdings" panose="05000000000000000000" pitchFamily="2" charset="2"/>
              <a:buChar char="l"/>
            </a:pPr>
            <a:r>
              <a:rPr lang="zh-CN" altLang="en-US" dirty="0"/>
              <a:t>？分割文件名和参数，</a:t>
            </a:r>
            <a:r>
              <a:rPr lang="en-US" altLang="zh-CN" dirty="0"/>
              <a:t>&amp;</a:t>
            </a:r>
            <a:r>
              <a:rPr lang="zh-CN" altLang="en-US" dirty="0"/>
              <a:t>分割每个参数</a:t>
            </a:r>
            <a:endParaRPr lang="en-US" altLang="zh-CN" dirty="0"/>
          </a:p>
        </p:txBody>
      </p:sp>
    </p:spTree>
    <p:extLst>
      <p:ext uri="{BB962C8B-B14F-4D97-AF65-F5344CB8AC3E}">
        <p14:creationId xmlns:p14="http://schemas.microsoft.com/office/powerpoint/2010/main" val="3321759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04953E-2234-4E82-9E37-69572C317B91}"/>
              </a:ext>
            </a:extLst>
          </p:cNvPr>
          <p:cNvSpPr>
            <a:spLocks noGrp="1"/>
          </p:cNvSpPr>
          <p:nvPr>
            <p:ph type="title"/>
          </p:nvPr>
        </p:nvSpPr>
        <p:spPr/>
        <p:txBody>
          <a:bodyPr/>
          <a:lstStyle/>
          <a:p>
            <a:r>
              <a:rPr lang="zh-CN" altLang="en-US" dirty="0"/>
              <a:t>如何使用</a:t>
            </a:r>
            <a:r>
              <a:rPr lang="en-US" altLang="zh-CN" dirty="0"/>
              <a:t>URL</a:t>
            </a:r>
            <a:endParaRPr lang="zh-CN" altLang="en-US" dirty="0"/>
          </a:p>
        </p:txBody>
      </p:sp>
      <p:sp>
        <p:nvSpPr>
          <p:cNvPr id="3" name="内容占位符 2">
            <a:extLst>
              <a:ext uri="{FF2B5EF4-FFF2-40B4-BE49-F238E27FC236}">
                <a16:creationId xmlns:a16="http://schemas.microsoft.com/office/drawing/2014/main" id="{C01B2177-BB09-4CA1-8107-42697464B182}"/>
              </a:ext>
            </a:extLst>
          </p:cNvPr>
          <p:cNvSpPr>
            <a:spLocks noGrp="1"/>
          </p:cNvSpPr>
          <p:nvPr>
            <p:ph idx="1"/>
          </p:nvPr>
        </p:nvSpPr>
        <p:spPr/>
        <p:txBody>
          <a:bodyPr/>
          <a:lstStyle/>
          <a:p>
            <a:pPr>
              <a:buFont typeface="Wingdings" panose="05000000000000000000" pitchFamily="2" charset="2"/>
              <a:buChar char="l"/>
            </a:pPr>
            <a:r>
              <a:rPr lang="zh-CN" altLang="en-US" dirty="0"/>
              <a:t>对于</a:t>
            </a:r>
            <a:r>
              <a:rPr lang="en-US" altLang="zh-CN" dirty="0"/>
              <a:t>http://www.cmu.edu:80/index.html</a:t>
            </a:r>
          </a:p>
          <a:p>
            <a:pPr>
              <a:buFont typeface="Wingdings" panose="05000000000000000000" pitchFamily="2" charset="2"/>
              <a:buChar char="l"/>
            </a:pPr>
            <a:r>
              <a:rPr lang="zh-CN" altLang="en-US" dirty="0"/>
              <a:t>客户端使用前缀</a:t>
            </a:r>
            <a:r>
              <a:rPr lang="en-US" altLang="zh-CN" dirty="0">
                <a:hlinkClick r:id="rId2"/>
              </a:rPr>
              <a:t>http://www.cmu.edu:80</a:t>
            </a:r>
            <a:r>
              <a:rPr lang="zh-CN" altLang="en-US" dirty="0"/>
              <a:t>，决定与哪类服务器联系，服务器在哪，以及监听端口号是多少</a:t>
            </a:r>
            <a:endParaRPr lang="en-US" altLang="zh-CN" dirty="0"/>
          </a:p>
          <a:p>
            <a:pPr>
              <a:buFont typeface="Wingdings" panose="05000000000000000000" pitchFamily="2" charset="2"/>
              <a:buChar char="l"/>
            </a:pPr>
            <a:r>
              <a:rPr lang="zh-CN" altLang="en-US" dirty="0"/>
              <a:t>服务器使用后缀</a:t>
            </a:r>
            <a:r>
              <a:rPr lang="en-US" altLang="zh-CN" dirty="0"/>
              <a:t>/index.html</a:t>
            </a:r>
            <a:r>
              <a:rPr lang="zh-CN" altLang="en-US" dirty="0"/>
              <a:t>寻找系统中的文件，并确定是静态还是动态</a:t>
            </a:r>
            <a:endParaRPr lang="en-US" altLang="zh-CN" dirty="0"/>
          </a:p>
          <a:p>
            <a:pPr>
              <a:buFont typeface="Wingdings" panose="05000000000000000000" pitchFamily="2" charset="2"/>
              <a:buChar char="l"/>
            </a:pPr>
            <a:r>
              <a:rPr lang="zh-CN" altLang="en-US" dirty="0"/>
              <a:t>确定是静态还是动态没有统一准则。经典方法是把所有可执行文件都放在</a:t>
            </a:r>
            <a:r>
              <a:rPr lang="en-US" altLang="zh-CN" dirty="0" err="1"/>
              <a:t>cgi</a:t>
            </a:r>
            <a:r>
              <a:rPr lang="en-US" altLang="zh-CN" dirty="0"/>
              <a:t>-bin</a:t>
            </a:r>
            <a:r>
              <a:rPr lang="zh-CN" altLang="en-US" dirty="0"/>
              <a:t>中</a:t>
            </a:r>
            <a:endParaRPr lang="en-US" altLang="zh-CN" dirty="0"/>
          </a:p>
          <a:p>
            <a:pPr>
              <a:buFont typeface="Wingdings" panose="05000000000000000000" pitchFamily="2" charset="2"/>
              <a:buChar char="l"/>
            </a:pPr>
            <a:r>
              <a:rPr lang="zh-CN" altLang="en-US" dirty="0"/>
              <a:t>后缀中的</a:t>
            </a:r>
            <a:r>
              <a:rPr lang="en-US" altLang="zh-CN" dirty="0"/>
              <a:t>/</a:t>
            </a:r>
            <a:r>
              <a:rPr lang="zh-CN" altLang="en-US" dirty="0"/>
              <a:t>不是根目录，而是被请求内容类型的主目录，比如</a:t>
            </a:r>
            <a:r>
              <a:rPr lang="en-US" altLang="zh-CN" dirty="0"/>
              <a:t>/</a:t>
            </a:r>
            <a:r>
              <a:rPr lang="en-US" altLang="zh-CN" dirty="0" err="1"/>
              <a:t>usr</a:t>
            </a:r>
            <a:r>
              <a:rPr lang="en-US" altLang="zh-CN" dirty="0"/>
              <a:t>/</a:t>
            </a:r>
            <a:r>
              <a:rPr lang="en-US" altLang="zh-CN" dirty="0" err="1"/>
              <a:t>httpd</a:t>
            </a:r>
            <a:r>
              <a:rPr lang="en-US" altLang="zh-CN" dirty="0"/>
              <a:t>/</a:t>
            </a:r>
            <a:r>
              <a:rPr lang="en-US" altLang="zh-CN" dirty="0" err="1"/>
              <a:t>cgi</a:t>
            </a:r>
            <a:r>
              <a:rPr lang="en-US" altLang="zh-CN" dirty="0"/>
              <a:t>-bin</a:t>
            </a:r>
          </a:p>
          <a:p>
            <a:pPr>
              <a:buFont typeface="Wingdings" panose="05000000000000000000" pitchFamily="2" charset="2"/>
              <a:buChar char="l"/>
            </a:pPr>
            <a:r>
              <a:rPr lang="zh-CN" altLang="en-US" dirty="0"/>
              <a:t>最小后缀是</a:t>
            </a:r>
            <a:r>
              <a:rPr lang="en-US" altLang="zh-CN" dirty="0"/>
              <a:t>/</a:t>
            </a:r>
            <a:r>
              <a:rPr lang="zh-CN" altLang="en-US" dirty="0"/>
              <a:t>，服务器将其扩展为某个默认主页。所以我们只需要记住并输入前缀访问就行，浏览器添加</a:t>
            </a:r>
            <a:r>
              <a:rPr lang="en-US" altLang="zh-CN" dirty="0"/>
              <a:t>/</a:t>
            </a:r>
            <a:r>
              <a:rPr lang="zh-CN" altLang="en-US" dirty="0"/>
              <a:t>，服务器扩展为默认文件名）</a:t>
            </a:r>
          </a:p>
        </p:txBody>
      </p:sp>
    </p:spTree>
    <p:extLst>
      <p:ext uri="{BB962C8B-B14F-4D97-AF65-F5344CB8AC3E}">
        <p14:creationId xmlns:p14="http://schemas.microsoft.com/office/powerpoint/2010/main" val="69648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04953E-2234-4E82-9E37-69572C317B91}"/>
              </a:ext>
            </a:extLst>
          </p:cNvPr>
          <p:cNvSpPr>
            <a:spLocks noGrp="1"/>
          </p:cNvSpPr>
          <p:nvPr>
            <p:ph type="title"/>
          </p:nvPr>
        </p:nvSpPr>
        <p:spPr/>
        <p:txBody>
          <a:bodyPr/>
          <a:lstStyle/>
          <a:p>
            <a:r>
              <a:rPr lang="en-US" altLang="zh-CN" dirty="0"/>
              <a:t>HTML</a:t>
            </a:r>
            <a:endParaRPr lang="zh-CN" altLang="en-US" dirty="0"/>
          </a:p>
        </p:txBody>
      </p:sp>
      <p:sp>
        <p:nvSpPr>
          <p:cNvPr id="3" name="内容占位符 2">
            <a:extLst>
              <a:ext uri="{FF2B5EF4-FFF2-40B4-BE49-F238E27FC236}">
                <a16:creationId xmlns:a16="http://schemas.microsoft.com/office/drawing/2014/main" id="{C01B2177-BB09-4CA1-8107-42697464B182}"/>
              </a:ext>
            </a:extLst>
          </p:cNvPr>
          <p:cNvSpPr>
            <a:spLocks noGrp="1"/>
          </p:cNvSpPr>
          <p:nvPr>
            <p:ph idx="1"/>
          </p:nvPr>
        </p:nvSpPr>
        <p:spPr>
          <a:xfrm>
            <a:off x="2643848" y="355510"/>
            <a:ext cx="9720073" cy="4023360"/>
          </a:xfrm>
        </p:spPr>
        <p:txBody>
          <a:bodyPr/>
          <a:lstStyle/>
          <a:p>
            <a:pPr lvl="1"/>
            <a:r>
              <a:rPr lang="en-US" altLang="zh-CN" sz="2800" dirty="0"/>
              <a:t>Web</a:t>
            </a:r>
            <a:r>
              <a:rPr lang="zh-CN" altLang="en-US" sz="2800" dirty="0"/>
              <a:t>内容可以用</a:t>
            </a:r>
            <a:r>
              <a:rPr lang="en-US" altLang="zh-CN" sz="2800" dirty="0"/>
              <a:t>HTML(Hypertext Markup Language)</a:t>
            </a:r>
            <a:r>
              <a:rPr lang="zh-CN" altLang="en-US" sz="2800" dirty="0"/>
              <a:t>语言编写</a:t>
            </a:r>
            <a:endParaRPr lang="en-US" altLang="zh-CN" sz="2800" dirty="0"/>
          </a:p>
          <a:p>
            <a:pPr lvl="1"/>
            <a:endParaRPr lang="en-US" altLang="zh-CN" sz="2800" dirty="0"/>
          </a:p>
          <a:p>
            <a:pPr lvl="1"/>
            <a:endParaRPr lang="en-US" altLang="zh-CN" sz="2800" dirty="0"/>
          </a:p>
          <a:p>
            <a:endParaRPr lang="zh-CN" altLang="en-US" dirty="0"/>
          </a:p>
        </p:txBody>
      </p:sp>
      <p:pic>
        <p:nvPicPr>
          <p:cNvPr id="6" name="图片 5">
            <a:extLst>
              <a:ext uri="{FF2B5EF4-FFF2-40B4-BE49-F238E27FC236}">
                <a16:creationId xmlns:a16="http://schemas.microsoft.com/office/drawing/2014/main" id="{61F900C8-7D2E-446D-8506-047F29B685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0381" y="1072494"/>
            <a:ext cx="8463819" cy="5785506"/>
          </a:xfrm>
          <a:prstGeom prst="rect">
            <a:avLst/>
          </a:prstGeom>
        </p:spPr>
      </p:pic>
    </p:spTree>
    <p:extLst>
      <p:ext uri="{BB962C8B-B14F-4D97-AF65-F5344CB8AC3E}">
        <p14:creationId xmlns:p14="http://schemas.microsoft.com/office/powerpoint/2010/main" val="1996087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04953E-2234-4E82-9E37-69572C317B91}"/>
              </a:ext>
            </a:extLst>
          </p:cNvPr>
          <p:cNvSpPr>
            <a:spLocks noGrp="1"/>
          </p:cNvSpPr>
          <p:nvPr>
            <p:ph type="title"/>
          </p:nvPr>
        </p:nvSpPr>
        <p:spPr/>
        <p:txBody>
          <a:bodyPr/>
          <a:lstStyle/>
          <a:p>
            <a:r>
              <a:rPr lang="en-US" altLang="zh-CN" dirty="0"/>
              <a:t>HTTP</a:t>
            </a:r>
            <a:r>
              <a:rPr lang="zh-CN" altLang="en-US" dirty="0"/>
              <a:t>事务</a:t>
            </a:r>
          </a:p>
        </p:txBody>
      </p:sp>
      <p:sp>
        <p:nvSpPr>
          <p:cNvPr id="3" name="内容占位符 2">
            <a:extLst>
              <a:ext uri="{FF2B5EF4-FFF2-40B4-BE49-F238E27FC236}">
                <a16:creationId xmlns:a16="http://schemas.microsoft.com/office/drawing/2014/main" id="{C01B2177-BB09-4CA1-8107-42697464B182}"/>
              </a:ext>
            </a:extLst>
          </p:cNvPr>
          <p:cNvSpPr>
            <a:spLocks noGrp="1"/>
          </p:cNvSpPr>
          <p:nvPr>
            <p:ph idx="1"/>
          </p:nvPr>
        </p:nvSpPr>
        <p:spPr>
          <a:xfrm>
            <a:off x="1235963" y="2155156"/>
            <a:ext cx="9720073" cy="4398119"/>
          </a:xfrm>
        </p:spPr>
        <p:txBody>
          <a:bodyPr>
            <a:normAutofit fontScale="92500" lnSpcReduction="10000"/>
          </a:bodyPr>
          <a:lstStyle/>
          <a:p>
            <a:pPr>
              <a:buFont typeface="Wingdings" panose="05000000000000000000" pitchFamily="2" charset="2"/>
              <a:buChar char="l"/>
            </a:pPr>
            <a:r>
              <a:rPr lang="zh-CN" altLang="en-US" dirty="0"/>
              <a:t>使用</a:t>
            </a:r>
            <a:r>
              <a:rPr lang="en-US" altLang="zh-CN" dirty="0"/>
              <a:t>Linux</a:t>
            </a:r>
            <a:r>
              <a:rPr lang="zh-CN" altLang="en-US" dirty="0"/>
              <a:t>的</a:t>
            </a:r>
            <a:r>
              <a:rPr lang="en-US" altLang="zh-CN" dirty="0"/>
              <a:t>TELNET</a:t>
            </a:r>
            <a:r>
              <a:rPr lang="zh-CN" altLang="en-US" dirty="0"/>
              <a:t>程序与</a:t>
            </a:r>
            <a:r>
              <a:rPr lang="en-US" altLang="zh-CN" dirty="0"/>
              <a:t>Web</a:t>
            </a:r>
            <a:r>
              <a:rPr lang="zh-CN" altLang="en-US" dirty="0"/>
              <a:t>服务器执行事务</a:t>
            </a:r>
            <a:endParaRPr lang="en-US" altLang="zh-CN" dirty="0"/>
          </a:p>
          <a:p>
            <a:pPr>
              <a:buFont typeface="Wingdings" panose="05000000000000000000" pitchFamily="2" charset="2"/>
              <a:buChar char="l"/>
            </a:pPr>
            <a:r>
              <a:rPr lang="zh-CN" altLang="en-US" dirty="0"/>
              <a:t>（</a:t>
            </a:r>
            <a:r>
              <a:rPr lang="en-US" altLang="zh-CN" dirty="0"/>
              <a:t>GET</a:t>
            </a:r>
            <a:r>
              <a:rPr lang="zh-CN" altLang="en-US" dirty="0"/>
              <a:t>的）</a:t>
            </a:r>
            <a:r>
              <a:rPr lang="en-US" altLang="zh-CN" dirty="0"/>
              <a:t>HTTP</a:t>
            </a:r>
            <a:r>
              <a:rPr lang="zh-CN" altLang="en-US" dirty="0"/>
              <a:t>请求：一个请求行，零个或多个请求报头，一个空行终止报头列表</a:t>
            </a:r>
            <a:endParaRPr lang="en-US" altLang="zh-CN" dirty="0"/>
          </a:p>
          <a:p>
            <a:pPr>
              <a:buFont typeface="Wingdings" panose="05000000000000000000" pitchFamily="2" charset="2"/>
              <a:buChar char="l"/>
            </a:pPr>
            <a:r>
              <a:rPr lang="zh-CN" altLang="en-US" dirty="0"/>
              <a:t>请求行形式为</a:t>
            </a:r>
            <a:r>
              <a:rPr lang="en-US" altLang="zh-CN" dirty="0"/>
              <a:t>method URI version</a:t>
            </a:r>
          </a:p>
          <a:p>
            <a:pPr>
              <a:buFont typeface="Wingdings" panose="05000000000000000000" pitchFamily="2" charset="2"/>
              <a:buChar char="l"/>
            </a:pPr>
            <a:r>
              <a:rPr lang="en-US" altLang="zh-CN" dirty="0"/>
              <a:t>HTTP</a:t>
            </a:r>
            <a:r>
              <a:rPr lang="zh-CN" altLang="en-US" dirty="0"/>
              <a:t>支持</a:t>
            </a:r>
            <a:r>
              <a:rPr lang="en-US" altLang="zh-CN" dirty="0"/>
              <a:t>GET</a:t>
            </a:r>
            <a:r>
              <a:rPr lang="zh-CN" altLang="en-US" dirty="0"/>
              <a:t>、</a:t>
            </a:r>
            <a:r>
              <a:rPr lang="en-US" altLang="zh-CN" dirty="0"/>
              <a:t>POST</a:t>
            </a:r>
            <a:r>
              <a:rPr lang="zh-CN" altLang="en-US" dirty="0"/>
              <a:t>、</a:t>
            </a:r>
            <a:r>
              <a:rPr lang="en-US" altLang="zh-CN" dirty="0"/>
              <a:t>OPTIONS</a:t>
            </a:r>
            <a:r>
              <a:rPr lang="zh-CN" altLang="en-US" dirty="0"/>
              <a:t>、</a:t>
            </a:r>
            <a:r>
              <a:rPr lang="en-US" altLang="zh-CN" dirty="0"/>
              <a:t>HEAD</a:t>
            </a:r>
            <a:r>
              <a:rPr lang="zh-CN" altLang="en-US" dirty="0"/>
              <a:t>、</a:t>
            </a:r>
            <a:r>
              <a:rPr lang="en-US" altLang="zh-CN" dirty="0"/>
              <a:t>PUT</a:t>
            </a:r>
            <a:r>
              <a:rPr lang="zh-CN" altLang="en-US" dirty="0"/>
              <a:t>、</a:t>
            </a:r>
            <a:r>
              <a:rPr lang="en-US" altLang="zh-CN" dirty="0"/>
              <a:t>DELETE</a:t>
            </a:r>
            <a:r>
              <a:rPr lang="zh-CN" altLang="en-US" dirty="0"/>
              <a:t>和</a:t>
            </a:r>
            <a:r>
              <a:rPr lang="en-US" altLang="zh-CN" dirty="0"/>
              <a:t>TRACE</a:t>
            </a:r>
            <a:r>
              <a:rPr lang="zh-CN" altLang="en-US" dirty="0"/>
              <a:t>等多种方法</a:t>
            </a:r>
            <a:endParaRPr lang="en-US" altLang="zh-CN" dirty="0"/>
          </a:p>
          <a:p>
            <a:pPr>
              <a:buFont typeface="Wingdings" panose="05000000000000000000" pitchFamily="2" charset="2"/>
              <a:buChar char="l"/>
            </a:pPr>
            <a:r>
              <a:rPr lang="zh-CN" altLang="en-US" dirty="0"/>
              <a:t>书中只讨论</a:t>
            </a:r>
            <a:r>
              <a:rPr lang="en-US" altLang="zh-CN" dirty="0"/>
              <a:t>GET</a:t>
            </a:r>
            <a:r>
              <a:rPr lang="zh-CN" altLang="en-US" dirty="0"/>
              <a:t>方法，</a:t>
            </a:r>
            <a:r>
              <a:rPr lang="en-US" altLang="zh-CN" dirty="0"/>
              <a:t>GET</a:t>
            </a:r>
            <a:r>
              <a:rPr lang="zh-CN" altLang="en-US" dirty="0"/>
              <a:t>方法指导服务器生成和返回</a:t>
            </a:r>
            <a:r>
              <a:rPr lang="en-US" altLang="zh-CN" dirty="0"/>
              <a:t>URI</a:t>
            </a:r>
            <a:r>
              <a:rPr lang="zh-CN" altLang="en-US" dirty="0"/>
              <a:t>（统一资源标识符）标识的内容，</a:t>
            </a:r>
            <a:r>
              <a:rPr lang="zh-CN" altLang="en-US" dirty="0">
                <a:solidFill>
                  <a:srgbClr val="FF0000"/>
                </a:solidFill>
              </a:rPr>
              <a:t>但是考试可能会考其他方法</a:t>
            </a:r>
            <a:r>
              <a:rPr lang="zh-CN" altLang="en-US" dirty="0"/>
              <a:t>（</a:t>
            </a:r>
            <a:r>
              <a:rPr lang="zh-CN" altLang="en-US" strike="sngStrike" dirty="0"/>
              <a:t>离谱</a:t>
            </a:r>
            <a:r>
              <a:rPr lang="en-US" altLang="zh-CN" strike="sngStrike" dirty="0"/>
              <a:t>.jpg</a:t>
            </a:r>
            <a:r>
              <a:rPr lang="zh-CN" altLang="en-US" dirty="0"/>
              <a:t>）</a:t>
            </a:r>
            <a:endParaRPr lang="en-US" altLang="zh-CN" dirty="0"/>
          </a:p>
          <a:p>
            <a:pPr>
              <a:buFont typeface="Wingdings" panose="05000000000000000000" pitchFamily="2" charset="2"/>
              <a:buChar char="l"/>
            </a:pPr>
            <a:r>
              <a:rPr lang="en-US" altLang="zh-CN" dirty="0"/>
              <a:t>URI</a:t>
            </a:r>
            <a:r>
              <a:rPr lang="zh-CN" altLang="en-US" dirty="0"/>
              <a:t>是相应</a:t>
            </a:r>
            <a:r>
              <a:rPr lang="en-US" altLang="zh-CN" dirty="0"/>
              <a:t>URL</a:t>
            </a:r>
            <a:r>
              <a:rPr lang="zh-CN" altLang="en-US" dirty="0"/>
              <a:t>的后缀，包括文件名和可选的参数</a:t>
            </a:r>
            <a:endParaRPr lang="en-US" altLang="zh-CN" dirty="0"/>
          </a:p>
          <a:p>
            <a:pPr>
              <a:buFont typeface="Wingdings" panose="05000000000000000000" pitchFamily="2" charset="2"/>
              <a:buChar char="l"/>
            </a:pPr>
            <a:r>
              <a:rPr lang="en-US" altLang="zh-CN" dirty="0"/>
              <a:t>Version</a:t>
            </a:r>
            <a:r>
              <a:rPr lang="zh-CN" altLang="en-US" dirty="0"/>
              <a:t>字段表明了该请求遵循的</a:t>
            </a:r>
            <a:r>
              <a:rPr lang="en-US" altLang="zh-CN" dirty="0"/>
              <a:t>HTTP</a:t>
            </a:r>
            <a:r>
              <a:rPr lang="zh-CN" altLang="en-US" dirty="0"/>
              <a:t>版本</a:t>
            </a:r>
            <a:endParaRPr lang="en-US" altLang="zh-CN" dirty="0"/>
          </a:p>
          <a:p>
            <a:pPr>
              <a:buFont typeface="Wingdings" panose="05000000000000000000" pitchFamily="2" charset="2"/>
              <a:buChar char="l"/>
            </a:pPr>
            <a:r>
              <a:rPr lang="zh-CN" altLang="en-US" dirty="0"/>
              <a:t>请求报头：为服务器提供了额外的信息，例如浏览器的商品名，或</a:t>
            </a:r>
            <a:r>
              <a:rPr lang="en-US" altLang="zh-CN" dirty="0"/>
              <a:t>MIME</a:t>
            </a:r>
            <a:r>
              <a:rPr lang="zh-CN" altLang="en-US" dirty="0"/>
              <a:t>类型</a:t>
            </a:r>
            <a:endParaRPr lang="en-US" altLang="zh-CN" dirty="0"/>
          </a:p>
          <a:p>
            <a:pPr>
              <a:buFont typeface="Wingdings" panose="05000000000000000000" pitchFamily="2" charset="2"/>
              <a:buChar char="l"/>
            </a:pPr>
            <a:r>
              <a:rPr lang="zh-CN" altLang="en-US" dirty="0"/>
              <a:t>请求报头的格式为：</a:t>
            </a:r>
            <a:r>
              <a:rPr lang="en-US" altLang="zh-CN" dirty="0"/>
              <a:t>header-name</a:t>
            </a:r>
            <a:r>
              <a:rPr lang="zh-CN" altLang="en-US" dirty="0"/>
              <a:t>：</a:t>
            </a:r>
            <a:r>
              <a:rPr lang="en-US" altLang="zh-CN" dirty="0"/>
              <a:t>header-data</a:t>
            </a:r>
          </a:p>
          <a:p>
            <a:pPr>
              <a:buFont typeface="Wingdings" panose="05000000000000000000" pitchFamily="2" charset="2"/>
              <a:buChar char="l"/>
            </a:pPr>
            <a:r>
              <a:rPr lang="zh-CN" altLang="en-US" dirty="0"/>
              <a:t>我们只需要关注</a:t>
            </a:r>
            <a:r>
              <a:rPr lang="en-US" altLang="zh-CN" dirty="0"/>
              <a:t>Host</a:t>
            </a:r>
            <a:r>
              <a:rPr lang="zh-CN" altLang="en-US" dirty="0"/>
              <a:t>表头，在</a:t>
            </a:r>
            <a:r>
              <a:rPr lang="en-US" altLang="zh-CN" dirty="0"/>
              <a:t>HTTP/1.1</a:t>
            </a:r>
            <a:r>
              <a:rPr lang="zh-CN" altLang="en-US" dirty="0"/>
              <a:t>中是需要的，而在</a:t>
            </a:r>
            <a:r>
              <a:rPr lang="en-US" altLang="zh-CN" dirty="0"/>
              <a:t>HTTP/1.0</a:t>
            </a:r>
            <a:r>
              <a:rPr lang="zh-CN" altLang="en-US" dirty="0"/>
              <a:t>中是不需要的</a:t>
            </a:r>
          </a:p>
        </p:txBody>
      </p:sp>
      <p:pic>
        <p:nvPicPr>
          <p:cNvPr id="4" name="内容占位符 4">
            <a:extLst>
              <a:ext uri="{FF2B5EF4-FFF2-40B4-BE49-F238E27FC236}">
                <a16:creationId xmlns:a16="http://schemas.microsoft.com/office/drawing/2014/main" id="{52836995-5A96-47BC-B58A-A2DE1E2E1B53}"/>
              </a:ext>
            </a:extLst>
          </p:cNvPr>
          <p:cNvPicPr>
            <a:picLocks noChangeAspect="1"/>
          </p:cNvPicPr>
          <p:nvPr/>
        </p:nvPicPr>
        <p:blipFill rotWithShape="1">
          <a:blip r:embed="rId2">
            <a:extLst>
              <a:ext uri="{28A0092B-C50C-407E-A947-70E740481C1C}">
                <a14:useLocalDpi xmlns:a14="http://schemas.microsoft.com/office/drawing/2010/main" val="0"/>
              </a:ext>
            </a:extLst>
          </a:blip>
          <a:srcRect b="64251"/>
          <a:stretch/>
        </p:blipFill>
        <p:spPr>
          <a:xfrm>
            <a:off x="3369795" y="0"/>
            <a:ext cx="8822205" cy="1923068"/>
          </a:xfrm>
          <a:prstGeom prst="rect">
            <a:avLst/>
          </a:prstGeom>
        </p:spPr>
      </p:pic>
    </p:spTree>
    <p:extLst>
      <p:ext uri="{BB962C8B-B14F-4D97-AF65-F5344CB8AC3E}">
        <p14:creationId xmlns:p14="http://schemas.microsoft.com/office/powerpoint/2010/main" val="2421142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04953E-2234-4E82-9E37-69572C317B91}"/>
              </a:ext>
            </a:extLst>
          </p:cNvPr>
          <p:cNvSpPr>
            <a:spLocks noGrp="1"/>
          </p:cNvSpPr>
          <p:nvPr>
            <p:ph type="title"/>
          </p:nvPr>
        </p:nvSpPr>
        <p:spPr/>
        <p:txBody>
          <a:bodyPr/>
          <a:lstStyle/>
          <a:p>
            <a:r>
              <a:rPr lang="en-US" altLang="zh-CN" dirty="0"/>
              <a:t>HTTP</a:t>
            </a:r>
            <a:r>
              <a:rPr lang="zh-CN" altLang="en-US" dirty="0"/>
              <a:t>事务</a:t>
            </a:r>
          </a:p>
        </p:txBody>
      </p:sp>
      <p:sp>
        <p:nvSpPr>
          <p:cNvPr id="3" name="内容占位符 2">
            <a:extLst>
              <a:ext uri="{FF2B5EF4-FFF2-40B4-BE49-F238E27FC236}">
                <a16:creationId xmlns:a16="http://schemas.microsoft.com/office/drawing/2014/main" id="{C01B2177-BB09-4CA1-8107-42697464B182}"/>
              </a:ext>
            </a:extLst>
          </p:cNvPr>
          <p:cNvSpPr>
            <a:spLocks noGrp="1"/>
          </p:cNvSpPr>
          <p:nvPr>
            <p:ph idx="1"/>
          </p:nvPr>
        </p:nvSpPr>
        <p:spPr>
          <a:xfrm>
            <a:off x="1235963" y="2318994"/>
            <a:ext cx="9720073" cy="4398119"/>
          </a:xfrm>
        </p:spPr>
        <p:txBody>
          <a:bodyPr>
            <a:normAutofit/>
          </a:bodyPr>
          <a:lstStyle/>
          <a:p>
            <a:pPr>
              <a:buFont typeface="Wingdings" panose="05000000000000000000" pitchFamily="2" charset="2"/>
              <a:buChar char="l"/>
            </a:pPr>
            <a:r>
              <a:rPr lang="en-US" altLang="zh-CN" dirty="0"/>
              <a:t>HTTP</a:t>
            </a:r>
            <a:r>
              <a:rPr lang="zh-CN" altLang="en-US" dirty="0"/>
              <a:t>响应：一个响应行，零个或多个响应报头，</a:t>
            </a:r>
            <a:endParaRPr lang="en-US" altLang="zh-CN" dirty="0"/>
          </a:p>
          <a:p>
            <a:pPr marL="0" indent="0">
              <a:buNone/>
            </a:pPr>
            <a:r>
              <a:rPr lang="zh-CN" altLang="en-US" dirty="0"/>
              <a:t>一个空行</a:t>
            </a:r>
            <a:r>
              <a:rPr lang="en-US" altLang="zh-CN" dirty="0"/>
              <a:t>(‘/r/n’)</a:t>
            </a:r>
            <a:r>
              <a:rPr lang="zh-CN" altLang="en-US" dirty="0"/>
              <a:t>终止报头列表，再跟随一个响应主体</a:t>
            </a:r>
            <a:endParaRPr lang="en-US" altLang="zh-CN" dirty="0"/>
          </a:p>
          <a:p>
            <a:pPr>
              <a:buFont typeface="Wingdings" panose="05000000000000000000" pitchFamily="2" charset="2"/>
              <a:buChar char="l"/>
            </a:pPr>
            <a:r>
              <a:rPr lang="zh-CN" altLang="en-US" dirty="0"/>
              <a:t>响应行格式为</a:t>
            </a:r>
            <a:r>
              <a:rPr lang="en-US" altLang="zh-CN" dirty="0"/>
              <a:t>version status-code status-message</a:t>
            </a:r>
          </a:p>
          <a:p>
            <a:pPr>
              <a:buFont typeface="Wingdings" panose="05000000000000000000" pitchFamily="2" charset="2"/>
              <a:buChar char="l"/>
            </a:pPr>
            <a:r>
              <a:rPr lang="en-US" altLang="zh-CN" dirty="0"/>
              <a:t>Version</a:t>
            </a:r>
            <a:r>
              <a:rPr lang="zh-CN" altLang="en-US" dirty="0"/>
              <a:t>字段表明了该响应遵循的</a:t>
            </a:r>
            <a:r>
              <a:rPr lang="en-US" altLang="zh-CN" dirty="0"/>
              <a:t>HTTP</a:t>
            </a:r>
            <a:r>
              <a:rPr lang="zh-CN" altLang="en-US" dirty="0"/>
              <a:t>版本</a:t>
            </a:r>
            <a:endParaRPr lang="en-US" altLang="zh-CN" dirty="0"/>
          </a:p>
          <a:p>
            <a:pPr>
              <a:buFont typeface="Wingdings" panose="05000000000000000000" pitchFamily="2" charset="2"/>
              <a:buChar char="l"/>
            </a:pPr>
            <a:r>
              <a:rPr lang="zh-CN" altLang="en-US" dirty="0"/>
              <a:t>状态码是一个</a:t>
            </a:r>
            <a:r>
              <a:rPr lang="en-US" altLang="zh-CN" dirty="0"/>
              <a:t>3</a:t>
            </a:r>
            <a:r>
              <a:rPr lang="zh-CN" altLang="en-US" dirty="0"/>
              <a:t>位的正整数，指明对请求的处理</a:t>
            </a:r>
            <a:endParaRPr lang="en-US" altLang="zh-CN" dirty="0"/>
          </a:p>
          <a:p>
            <a:pPr>
              <a:buFont typeface="Wingdings" panose="05000000000000000000" pitchFamily="2" charset="2"/>
              <a:buChar char="l"/>
            </a:pPr>
            <a:r>
              <a:rPr lang="zh-CN" altLang="en-US" dirty="0"/>
              <a:t>状态消息给出与错误代码等价的英文描述</a:t>
            </a:r>
            <a:endParaRPr lang="en-US" altLang="zh-CN" dirty="0"/>
          </a:p>
          <a:p>
            <a:pPr>
              <a:buFont typeface="Wingdings" panose="05000000000000000000" pitchFamily="2" charset="2"/>
              <a:buChar char="l"/>
            </a:pPr>
            <a:r>
              <a:rPr lang="zh-CN" altLang="en-US" dirty="0"/>
              <a:t>响应主体包含被请求的内容</a:t>
            </a:r>
            <a:endParaRPr lang="en-US" altLang="zh-CN" dirty="0"/>
          </a:p>
          <a:p>
            <a:pPr>
              <a:buFont typeface="Wingdings" panose="05000000000000000000" pitchFamily="2" charset="2"/>
              <a:buChar char="l"/>
            </a:pPr>
            <a:r>
              <a:rPr lang="en-US" altLang="zh-CN" dirty="0"/>
              <a:t>Content-Type</a:t>
            </a:r>
            <a:r>
              <a:rPr lang="zh-CN" altLang="en-US" dirty="0"/>
              <a:t>：响应主体内容的</a:t>
            </a:r>
            <a:r>
              <a:rPr lang="en-US" altLang="zh-CN" dirty="0"/>
              <a:t>MIME</a:t>
            </a:r>
            <a:r>
              <a:rPr lang="zh-CN" altLang="en-US" dirty="0"/>
              <a:t>类型</a:t>
            </a:r>
            <a:endParaRPr lang="en-US" altLang="zh-CN" dirty="0"/>
          </a:p>
          <a:p>
            <a:pPr>
              <a:buFont typeface="Wingdings" panose="05000000000000000000" pitchFamily="2" charset="2"/>
              <a:buChar char="l"/>
            </a:pPr>
            <a:r>
              <a:rPr lang="en-US" altLang="zh-CN" dirty="0"/>
              <a:t>Content-length</a:t>
            </a:r>
            <a:r>
              <a:rPr lang="zh-CN" altLang="en-US" dirty="0"/>
              <a:t>：响应主体的字节大小</a:t>
            </a:r>
            <a:endParaRPr lang="en-US" altLang="zh-CN" dirty="0"/>
          </a:p>
          <a:p>
            <a:pPr>
              <a:buFont typeface="Wingdings" panose="05000000000000000000" pitchFamily="2" charset="2"/>
              <a:buChar char="l"/>
            </a:pPr>
            <a:endParaRPr lang="zh-CN" altLang="en-US" dirty="0"/>
          </a:p>
        </p:txBody>
      </p:sp>
      <p:pic>
        <p:nvPicPr>
          <p:cNvPr id="4" name="内容占位符 4">
            <a:extLst>
              <a:ext uri="{FF2B5EF4-FFF2-40B4-BE49-F238E27FC236}">
                <a16:creationId xmlns:a16="http://schemas.microsoft.com/office/drawing/2014/main" id="{52836995-5A96-47BC-B58A-A2DE1E2E1B53}"/>
              </a:ext>
            </a:extLst>
          </p:cNvPr>
          <p:cNvPicPr>
            <a:picLocks noChangeAspect="1"/>
          </p:cNvPicPr>
          <p:nvPr/>
        </p:nvPicPr>
        <p:blipFill rotWithShape="1">
          <a:blip r:embed="rId2">
            <a:extLst>
              <a:ext uri="{28A0092B-C50C-407E-A947-70E740481C1C}">
                <a14:useLocalDpi xmlns:a14="http://schemas.microsoft.com/office/drawing/2010/main" val="0"/>
              </a:ext>
            </a:extLst>
          </a:blip>
          <a:srcRect t="35507" b="7034"/>
          <a:stretch/>
        </p:blipFill>
        <p:spPr>
          <a:xfrm>
            <a:off x="5791577" y="76545"/>
            <a:ext cx="6400423" cy="2242449"/>
          </a:xfrm>
          <a:prstGeom prst="rect">
            <a:avLst/>
          </a:prstGeom>
        </p:spPr>
      </p:pic>
      <p:pic>
        <p:nvPicPr>
          <p:cNvPr id="6" name="图片 5">
            <a:extLst>
              <a:ext uri="{FF2B5EF4-FFF2-40B4-BE49-F238E27FC236}">
                <a16:creationId xmlns:a16="http://schemas.microsoft.com/office/drawing/2014/main" id="{74C96951-6944-4DD7-8A8C-3C6194BA2E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3922" y="4929447"/>
            <a:ext cx="5678078" cy="1937164"/>
          </a:xfrm>
          <a:prstGeom prst="rect">
            <a:avLst/>
          </a:prstGeom>
        </p:spPr>
      </p:pic>
    </p:spTree>
    <p:extLst>
      <p:ext uri="{BB962C8B-B14F-4D97-AF65-F5344CB8AC3E}">
        <p14:creationId xmlns:p14="http://schemas.microsoft.com/office/powerpoint/2010/main" val="31696287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943</TotalTime>
  <Words>2115</Words>
  <Application>Microsoft Office PowerPoint</Application>
  <PresentationFormat>宽屏</PresentationFormat>
  <Paragraphs>157</Paragraphs>
  <Slides>30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30</vt:i4>
      </vt:variant>
    </vt:vector>
  </HeadingPairs>
  <TitlesOfParts>
    <vt:vector size="36" baseType="lpstr">
      <vt:lpstr>华文仿宋</vt:lpstr>
      <vt:lpstr>Tw Cen MT</vt:lpstr>
      <vt:lpstr>Tw Cen MT Condensed</vt:lpstr>
      <vt:lpstr>Wingdings</vt:lpstr>
      <vt:lpstr>Wingdings 3</vt:lpstr>
      <vt:lpstr>积分</vt:lpstr>
      <vt:lpstr>Network 3 - webservice</vt:lpstr>
      <vt:lpstr>Web基础</vt:lpstr>
      <vt:lpstr>Web 内容</vt:lpstr>
      <vt:lpstr>静态内容与动态内容</vt:lpstr>
      <vt:lpstr>URL</vt:lpstr>
      <vt:lpstr>如何使用URL</vt:lpstr>
      <vt:lpstr>HTML</vt:lpstr>
      <vt:lpstr>HTTP事务</vt:lpstr>
      <vt:lpstr>HTTP事务</vt:lpstr>
      <vt:lpstr>Method</vt:lpstr>
      <vt:lpstr>HTTP的版本差别</vt:lpstr>
      <vt:lpstr>数据传输机制</vt:lpstr>
      <vt:lpstr>CGI（通用网关接口）</vt:lpstr>
      <vt:lpstr>CGI（通用网关接口）</vt:lpstr>
      <vt:lpstr>proxy</vt:lpstr>
      <vt:lpstr>proxy</vt:lpstr>
      <vt:lpstr>Two types of web proxy</vt:lpstr>
      <vt:lpstr>代理的优点</vt:lpstr>
      <vt:lpstr>按请求信息的安全性分类</vt:lpstr>
      <vt:lpstr>一些往年题</vt:lpstr>
      <vt:lpstr>一些往年题</vt:lpstr>
      <vt:lpstr>一些往年题</vt:lpstr>
      <vt:lpstr>一些往年题</vt:lpstr>
      <vt:lpstr>一些往年题</vt:lpstr>
      <vt:lpstr>一些往年题</vt:lpstr>
      <vt:lpstr>Method</vt:lpstr>
      <vt:lpstr>一些往年题</vt:lpstr>
      <vt:lpstr>一些往年题</vt:lpstr>
      <vt:lpstr>一些往年题</vt:lpstr>
      <vt:lpstr>一些往年题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3 - webservice</dc:title>
  <dc:creator>李 鸿泽</dc:creator>
  <cp:lastModifiedBy>李 鸿泽</cp:lastModifiedBy>
  <cp:revision>37</cp:revision>
  <dcterms:created xsi:type="dcterms:W3CDTF">2020-12-23T02:15:53Z</dcterms:created>
  <dcterms:modified xsi:type="dcterms:W3CDTF">2020-12-24T09:53:41Z</dcterms:modified>
</cp:coreProperties>
</file>