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9" r:id="rId2"/>
    <p:sldId id="266" r:id="rId3"/>
    <p:sldId id="296" r:id="rId4"/>
    <p:sldId id="297" r:id="rId5"/>
    <p:sldId id="298" r:id="rId6"/>
    <p:sldId id="299" r:id="rId7"/>
    <p:sldId id="267" r:id="rId8"/>
    <p:sldId id="300" r:id="rId9"/>
    <p:sldId id="301" r:id="rId10"/>
    <p:sldId id="303" r:id="rId11"/>
    <p:sldId id="302" r:id="rId12"/>
    <p:sldId id="304" r:id="rId13"/>
    <p:sldId id="305" r:id="rId1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96" y="102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2146" y="2360410"/>
            <a:ext cx="8287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ECF: Exceptions &amp; Processes</a:t>
            </a:r>
          </a:p>
        </p:txBody>
      </p:sp>
      <p:sp>
        <p:nvSpPr>
          <p:cNvPr id="12" name="矩形 11"/>
          <p:cNvSpPr/>
          <p:nvPr/>
        </p:nvSpPr>
        <p:spPr>
          <a:xfrm>
            <a:off x="5000988" y="365059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1900011302 </a:t>
            </a:r>
            <a:r>
              <a:rPr lang="zh-CN" altLang="en-US" dirty="0"/>
              <a:t>霍子璇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99314" y="2456706"/>
            <a:ext cx="7793372" cy="11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panose="020B0503020204020204" charset="-122"/>
              </a:rPr>
              <a:t>Processes Control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3308562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E5A854-E1F1-48B7-8359-B79EEA660C2C}"/>
              </a:ext>
            </a:extLst>
          </p:cNvPr>
          <p:cNvSpPr txBox="1"/>
          <p:nvPr/>
        </p:nvSpPr>
        <p:spPr>
          <a:xfrm>
            <a:off x="3870842" y="704791"/>
            <a:ext cx="757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系统调用时要注意其错误处理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6F8ADA-C248-4AE5-9D85-962053F0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42" y="1334297"/>
            <a:ext cx="2791215" cy="15051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316322-2204-476E-94F7-148511F01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66" y="1601034"/>
            <a:ext cx="4344006" cy="9716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BCA6B2-A854-4D98-867F-5899BDF2851C}"/>
              </a:ext>
            </a:extLst>
          </p:cNvPr>
          <p:cNvSpPr txBox="1"/>
          <p:nvPr/>
        </p:nvSpPr>
        <p:spPr>
          <a:xfrm>
            <a:off x="3967993" y="3429000"/>
            <a:ext cx="7331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进程的三种状态：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）运行。在</a:t>
            </a:r>
            <a:r>
              <a:rPr lang="en-US" altLang="zh-CN" dirty="0"/>
              <a:t>CPU</a:t>
            </a:r>
            <a:r>
              <a:rPr lang="zh-CN" altLang="en-US" dirty="0"/>
              <a:t>上执行，或者等待被调度执行。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）停止。进程被挂起，不会被调度执行。收到</a:t>
            </a:r>
            <a:r>
              <a:rPr lang="en-US" altLang="zh-CN" dirty="0"/>
              <a:t>SIGSTOP, SIGTSTP, SIGTTIN, SIGTTON</a:t>
            </a:r>
            <a:r>
              <a:rPr lang="zh-CN" altLang="en-US" dirty="0"/>
              <a:t>信号时。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）终止。进程结束了。收到终止信号；从</a:t>
            </a:r>
            <a:r>
              <a:rPr lang="en-US" altLang="zh-CN" dirty="0"/>
              <a:t>main</a:t>
            </a:r>
            <a:r>
              <a:rPr lang="zh-CN" altLang="en-US" dirty="0"/>
              <a:t>函数返回；调用</a:t>
            </a:r>
            <a:r>
              <a:rPr lang="en-US" altLang="zh-CN" dirty="0"/>
              <a:t>exit</a:t>
            </a:r>
            <a:r>
              <a:rPr lang="zh-CN" altLang="en-US" dirty="0"/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164965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769D17-CD17-4821-B60B-570ADE128530}"/>
              </a:ext>
            </a:extLst>
          </p:cNvPr>
          <p:cNvSpPr txBox="1"/>
          <p:nvPr/>
        </p:nvSpPr>
        <p:spPr>
          <a:xfrm>
            <a:off x="3775046" y="1305341"/>
            <a:ext cx="70719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获取进程</a:t>
            </a:r>
            <a:r>
              <a:rPr lang="en-US" altLang="zh-CN" dirty="0"/>
              <a:t>ID</a:t>
            </a:r>
          </a:p>
          <a:p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getpid</a:t>
            </a:r>
            <a:r>
              <a:rPr lang="en-US" altLang="zh-CN" dirty="0"/>
              <a:t>(void);      </a:t>
            </a: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getppid</a:t>
            </a:r>
            <a:r>
              <a:rPr lang="en-US" altLang="zh-CN" dirty="0"/>
              <a:t>(void);</a:t>
            </a:r>
          </a:p>
          <a:p>
            <a:endParaRPr lang="en-US" altLang="zh-CN" dirty="0"/>
          </a:p>
          <a:p>
            <a:r>
              <a:rPr lang="zh-CN" altLang="en-US" dirty="0"/>
              <a:t>终止进程</a:t>
            </a:r>
            <a:endParaRPr lang="en-US" altLang="zh-CN" dirty="0"/>
          </a:p>
          <a:p>
            <a:r>
              <a:rPr lang="en-US" altLang="zh-CN" dirty="0"/>
              <a:t>void exit(int status);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status</a:t>
            </a:r>
            <a:r>
              <a:rPr lang="zh-CN" altLang="en-US" dirty="0"/>
              <a:t>退出状态终止进程，一般</a:t>
            </a:r>
            <a:r>
              <a:rPr lang="en-US" altLang="zh-CN" dirty="0"/>
              <a:t>0</a:t>
            </a:r>
            <a:r>
              <a:rPr lang="zh-CN" altLang="en-US" dirty="0"/>
              <a:t>表示正常退出，其他表示非正常，这个值会返回给父进程。（</a:t>
            </a:r>
            <a:r>
              <a:rPr lang="en-US" altLang="zh-CN" dirty="0"/>
              <a:t>main</a:t>
            </a:r>
            <a:r>
              <a:rPr lang="zh-CN" altLang="en-US" dirty="0"/>
              <a:t>函数返回值也会设置为退出状态）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创建进程</a:t>
            </a:r>
            <a:endParaRPr lang="en-US" altLang="zh-CN" dirty="0"/>
          </a:p>
          <a:p>
            <a:r>
              <a:rPr lang="en-US" altLang="zh-CN" dirty="0" err="1"/>
              <a:t>pid_t</a:t>
            </a:r>
            <a:r>
              <a:rPr lang="en-US" altLang="zh-CN" dirty="0"/>
              <a:t> fork(void);</a:t>
            </a:r>
          </a:p>
          <a:p>
            <a:r>
              <a:rPr lang="zh-CN" altLang="en-US" dirty="0"/>
              <a:t>父进程通过</a:t>
            </a:r>
            <a:r>
              <a:rPr lang="en-US" altLang="zh-CN" dirty="0"/>
              <a:t>fork</a:t>
            </a:r>
            <a:r>
              <a:rPr lang="zh-CN" altLang="en-US" dirty="0"/>
              <a:t>函数创建子进程。子进程与父进程拥有几乎相同的上下文内容，但相互独立。</a:t>
            </a:r>
            <a:endParaRPr lang="en-US" altLang="zh-CN" dirty="0"/>
          </a:p>
          <a:p>
            <a:r>
              <a:rPr lang="zh-CN" altLang="en-US" dirty="0"/>
              <a:t>父进程中的返回值</a:t>
            </a:r>
            <a:r>
              <a:rPr lang="en-US" altLang="zh-CN" dirty="0"/>
              <a:t>(%</a:t>
            </a:r>
            <a:r>
              <a:rPr lang="en-US" altLang="zh-CN" dirty="0" err="1"/>
              <a:t>rax</a:t>
            </a:r>
            <a:r>
              <a:rPr lang="en-US" altLang="zh-CN" dirty="0"/>
              <a:t>)</a:t>
            </a:r>
            <a:r>
              <a:rPr lang="zh-CN" altLang="en-US" dirty="0"/>
              <a:t>中为子进程的</a:t>
            </a:r>
            <a:r>
              <a:rPr lang="en-US" altLang="zh-CN" dirty="0"/>
              <a:t>id</a:t>
            </a:r>
            <a:r>
              <a:rPr lang="zh-CN" altLang="en-US" dirty="0"/>
              <a:t>，但子进程的返回值</a:t>
            </a:r>
            <a:r>
              <a:rPr lang="en-US" altLang="zh-CN" dirty="0"/>
              <a:t>(%</a:t>
            </a:r>
            <a:r>
              <a:rPr lang="en-US" altLang="zh-CN" dirty="0" err="1"/>
              <a:t>rax</a:t>
            </a:r>
            <a:r>
              <a:rPr lang="en-US" altLang="zh-CN" dirty="0"/>
              <a:t>)</a:t>
            </a:r>
            <a:r>
              <a:rPr lang="zh-CN" altLang="en-US" dirty="0"/>
              <a:t>中为</a:t>
            </a:r>
            <a:r>
              <a:rPr lang="en-US" altLang="zh-CN" dirty="0"/>
              <a:t>0</a:t>
            </a:r>
            <a:r>
              <a:rPr lang="zh-CN" altLang="en-US" dirty="0"/>
              <a:t>，可以依次判断是否是子进程。</a:t>
            </a:r>
            <a:endParaRPr lang="en-US" altLang="zh-CN" dirty="0"/>
          </a:p>
          <a:p>
            <a:r>
              <a:rPr lang="zh-CN" altLang="en-US" dirty="0"/>
              <a:t>父进程与子进程是并发的，但不能确定哪一个先被执行</a:t>
            </a:r>
          </a:p>
        </p:txBody>
      </p:sp>
    </p:spTree>
    <p:extLst>
      <p:ext uri="{BB962C8B-B14F-4D97-AF65-F5344CB8AC3E}">
        <p14:creationId xmlns:p14="http://schemas.microsoft.com/office/powerpoint/2010/main" val="390851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CB3B51-8E6B-4165-B8EF-B5E60C36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58" y="414777"/>
            <a:ext cx="3105583" cy="25625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222A883-D308-48EE-8065-D34A16E2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351" y="1229279"/>
            <a:ext cx="3219899" cy="933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78C721-BFC3-483B-AD9B-EC7770BE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759" y="3524941"/>
            <a:ext cx="5439534" cy="18957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46EDDE-0197-435A-89B9-3EF589C49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8" y="3378430"/>
            <a:ext cx="6101701" cy="1895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D1635F-0877-42D2-993C-1E082ACDFCC0}"/>
              </a:ext>
            </a:extLst>
          </p:cNvPr>
          <p:cNvSpPr txBox="1"/>
          <p:nvPr/>
        </p:nvSpPr>
        <p:spPr>
          <a:xfrm>
            <a:off x="4303552" y="5870609"/>
            <a:ext cx="690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可能的执行顺序一定是图中点的拓扑排序</a:t>
            </a:r>
          </a:p>
        </p:txBody>
      </p:sp>
    </p:spTree>
    <p:extLst>
      <p:ext uri="{BB962C8B-B14F-4D97-AF65-F5344CB8AC3E}">
        <p14:creationId xmlns:p14="http://schemas.microsoft.com/office/powerpoint/2010/main" val="372754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7860" y="2255024"/>
            <a:ext cx="9236279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panose="020B0503020204020204" charset="-122"/>
              </a:rPr>
              <a:t>Exceptions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9A574A-DDDE-4B04-A481-C403AFD8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70" y="1047799"/>
            <a:ext cx="3619188" cy="20460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E7068C-FFBF-48A7-AE02-64A5D8652DA9}"/>
              </a:ext>
            </a:extLst>
          </p:cNvPr>
          <p:cNvSpPr txBox="1"/>
          <p:nvPr/>
        </p:nvSpPr>
        <p:spPr>
          <a:xfrm>
            <a:off x="5656277" y="1408525"/>
            <a:ext cx="5853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返回的三种情况：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返回当前指令，即把发生异常的指令重新执行一遍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返回下一条指令，即跳过发生异常的指令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直接终止程序继续执行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AE696E-0E55-4F12-AECF-2DC6B7FB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96" y="3919430"/>
            <a:ext cx="3153215" cy="20005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86772A-EF8E-451A-AE72-CABD1A5DD160}"/>
              </a:ext>
            </a:extLst>
          </p:cNvPr>
          <p:cNvSpPr txBox="1"/>
          <p:nvPr/>
        </p:nvSpPr>
        <p:spPr>
          <a:xfrm>
            <a:off x="5656277" y="3919430"/>
            <a:ext cx="5853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通过异常号</a:t>
            </a:r>
            <a:r>
              <a:rPr lang="en-US" altLang="zh-CN" dirty="0"/>
              <a:t>+</a:t>
            </a:r>
            <a:r>
              <a:rPr lang="zh-CN" altLang="en-US" dirty="0"/>
              <a:t>异常表（跳转表）跳转到对应的异常处理程序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可以看作一种特殊的过程调用，但被调用的程序运行于操作系统内核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调用异常处理程序时会把一些额外处理器状态压到栈中，包括当前条件码、</a:t>
            </a:r>
            <a:r>
              <a:rPr lang="en-US" altLang="zh-CN" dirty="0"/>
              <a:t>EFLAGS</a:t>
            </a:r>
            <a:r>
              <a:rPr lang="zh-CN" altLang="en-US" dirty="0"/>
              <a:t>寄存器等</a:t>
            </a:r>
          </a:p>
        </p:txBody>
      </p:sp>
    </p:spTree>
    <p:extLst>
      <p:ext uri="{BB962C8B-B14F-4D97-AF65-F5344CB8AC3E}">
        <p14:creationId xmlns:p14="http://schemas.microsoft.com/office/powerpoint/2010/main" val="13559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17007F-24E8-4295-99F7-54A838F6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4" y="489236"/>
            <a:ext cx="8263379" cy="16583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523B4A-4DF4-444B-9E79-A91E026202E5}"/>
              </a:ext>
            </a:extLst>
          </p:cNvPr>
          <p:cNvSpPr txBox="1"/>
          <p:nvPr/>
        </p:nvSpPr>
        <p:spPr>
          <a:xfrm>
            <a:off x="2709644" y="2231472"/>
            <a:ext cx="8758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 中断</a:t>
            </a:r>
            <a:endParaRPr lang="en-US" altLang="zh-CN" dirty="0"/>
          </a:p>
          <a:p>
            <a:r>
              <a:rPr lang="zh-CN" altLang="en-US" dirty="0"/>
              <a:t>中断由处理器外部的</a:t>
            </a:r>
            <a:r>
              <a:rPr lang="en-US" altLang="zh-CN" dirty="0"/>
              <a:t>I/O</a:t>
            </a:r>
            <a:r>
              <a:rPr lang="zh-CN" altLang="en-US" dirty="0"/>
              <a:t>设备产生，因此可能发生在任何时候，因此称之为异步的。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中断发生时，</a:t>
            </a:r>
            <a:r>
              <a:rPr lang="en-US" altLang="zh-CN" dirty="0"/>
              <a:t>I/O</a:t>
            </a:r>
            <a:r>
              <a:rPr lang="zh-CN" altLang="en-US" dirty="0"/>
              <a:t>设备向处理器某一“中断引脚”发送信号，并且将异常号放到系统总线上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处理器执行完当前指令后，检测到中断引脚的信号，便从系统总线上读取异常号，进入中断处理程序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程序返回后，继续执行先前程序的下一条指令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18E61F-6687-40F5-AF3D-51FEDC7F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44" y="5366866"/>
            <a:ext cx="3829584" cy="11241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031B8E-B79F-4FC0-9E77-569A8C731B53}"/>
              </a:ext>
            </a:extLst>
          </p:cNvPr>
          <p:cNvSpPr txBox="1"/>
          <p:nvPr/>
        </p:nvSpPr>
        <p:spPr>
          <a:xfrm>
            <a:off x="7197754" y="5366866"/>
            <a:ext cx="416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除这些</a:t>
            </a:r>
            <a:r>
              <a:rPr lang="en-US" altLang="zh-CN" dirty="0"/>
              <a:t>I/O</a:t>
            </a:r>
            <a:r>
              <a:rPr lang="zh-CN" altLang="en-US" dirty="0"/>
              <a:t>设备中断外，每隔几毫秒，一个外部计时器都会产生中断信号，使控制从用户应用转到操作系统内核</a:t>
            </a:r>
          </a:p>
        </p:txBody>
      </p:sp>
    </p:spTree>
    <p:extLst>
      <p:ext uri="{BB962C8B-B14F-4D97-AF65-F5344CB8AC3E}">
        <p14:creationId xmlns:p14="http://schemas.microsoft.com/office/powerpoint/2010/main" val="35274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FA6FF7-C8B0-475F-8019-189C980C355D}"/>
              </a:ext>
            </a:extLst>
          </p:cNvPr>
          <p:cNvSpPr txBox="1"/>
          <p:nvPr/>
        </p:nvSpPr>
        <p:spPr>
          <a:xfrm>
            <a:off x="763398" y="503339"/>
            <a:ext cx="7835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二、终止</a:t>
            </a:r>
            <a:endParaRPr lang="en-US" altLang="zh-CN" dirty="0"/>
          </a:p>
          <a:p>
            <a:r>
              <a:rPr lang="zh-CN" altLang="en-US" dirty="0"/>
              <a:t>发生了不可恢复的错误，因此只能直接终止程序，返回到一个</a:t>
            </a:r>
            <a:r>
              <a:rPr lang="en-US" altLang="zh-CN" dirty="0"/>
              <a:t>abort</a:t>
            </a:r>
            <a:r>
              <a:rPr lang="zh-CN" altLang="en-US" dirty="0"/>
              <a:t>例程，该例程会终止程序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非法指令</a:t>
            </a:r>
            <a:endParaRPr lang="en-US" altLang="zh-CN" dirty="0"/>
          </a:p>
          <a:p>
            <a:r>
              <a:rPr lang="zh-CN" altLang="en-US" dirty="0"/>
              <a:t>奇偶错误：</a:t>
            </a:r>
            <a:r>
              <a:rPr lang="en-US" altLang="zh-CN" dirty="0"/>
              <a:t>SRAM</a:t>
            </a:r>
            <a:r>
              <a:rPr lang="zh-CN" altLang="en-US" dirty="0"/>
              <a:t>或</a:t>
            </a:r>
            <a:r>
              <a:rPr lang="en-US" altLang="zh-CN" dirty="0"/>
              <a:t>DRAM</a:t>
            </a:r>
            <a:r>
              <a:rPr lang="zh-CN" altLang="en-US" dirty="0"/>
              <a:t>位损坏时发生</a:t>
            </a:r>
            <a:endParaRPr lang="en-US" altLang="zh-CN" dirty="0"/>
          </a:p>
          <a:p>
            <a:r>
              <a:rPr lang="zh-CN" altLang="en-US" dirty="0"/>
              <a:t>机器检查：指令执行中检测到致命硬件错误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C67D9F-E235-4BE7-BF27-B66F40A48374}"/>
              </a:ext>
            </a:extLst>
          </p:cNvPr>
          <p:cNvSpPr txBox="1"/>
          <p:nvPr/>
        </p:nvSpPr>
        <p:spPr>
          <a:xfrm>
            <a:off x="763398" y="3246539"/>
            <a:ext cx="7835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三、故障</a:t>
            </a:r>
            <a:endParaRPr lang="en-US" altLang="zh-CN" dirty="0"/>
          </a:p>
          <a:p>
            <a:r>
              <a:rPr lang="zh-CN" altLang="en-US" dirty="0"/>
              <a:t>程序执行中发现的可能能被修复的错误情况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如果错误能被修复，处理程序结束后将重新执行引起故障的指令</a:t>
            </a:r>
            <a:endParaRPr lang="en-US" altLang="zh-CN" dirty="0"/>
          </a:p>
          <a:p>
            <a:r>
              <a:rPr lang="zh-CN" altLang="en-US" dirty="0"/>
              <a:t>缺页：指令引用的虚拟地址不在内存中，因此需从磁盘中取出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如果不能修复，将返回到</a:t>
            </a:r>
            <a:r>
              <a:rPr lang="en-US" altLang="zh-CN" dirty="0"/>
              <a:t>abort</a:t>
            </a:r>
            <a:r>
              <a:rPr lang="zh-CN" altLang="en-US" dirty="0"/>
              <a:t>例程</a:t>
            </a:r>
            <a:endParaRPr lang="en-US" altLang="zh-CN" dirty="0"/>
          </a:p>
          <a:p>
            <a:r>
              <a:rPr lang="zh-CN" altLang="en-US" dirty="0"/>
              <a:t>一般保护故障：一般出现于引用未定义虚拟内存区域或写一个只读文本段，报告为</a:t>
            </a:r>
            <a:r>
              <a:rPr lang="en-US" altLang="zh-CN" dirty="0"/>
              <a:t>”Segmentation fault”</a:t>
            </a:r>
          </a:p>
          <a:p>
            <a:r>
              <a:rPr lang="zh-CN" altLang="en-US" dirty="0"/>
              <a:t>除法错误：除以</a:t>
            </a:r>
            <a:r>
              <a:rPr lang="en-US" altLang="zh-CN" dirty="0"/>
              <a:t>0</a:t>
            </a:r>
            <a:r>
              <a:rPr lang="zh-CN" altLang="en-US" dirty="0"/>
              <a:t>或除法结果目标操作数太大，报告为</a:t>
            </a:r>
            <a:r>
              <a:rPr lang="en-US" altLang="zh-CN" dirty="0"/>
              <a:t>”Floating exception”</a:t>
            </a:r>
          </a:p>
        </p:txBody>
      </p:sp>
    </p:spTree>
    <p:extLst>
      <p:ext uri="{BB962C8B-B14F-4D97-AF65-F5344CB8AC3E}">
        <p14:creationId xmlns:p14="http://schemas.microsoft.com/office/powerpoint/2010/main" val="51775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156ED1-982E-4DBF-9DC1-15F3F2C55259}"/>
              </a:ext>
            </a:extLst>
          </p:cNvPr>
          <p:cNvSpPr txBox="1"/>
          <p:nvPr/>
        </p:nvSpPr>
        <p:spPr>
          <a:xfrm>
            <a:off x="604007" y="545284"/>
            <a:ext cx="7860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四、陷阱</a:t>
            </a:r>
            <a:endParaRPr lang="en-US" altLang="zh-CN" dirty="0"/>
          </a:p>
          <a:p>
            <a:r>
              <a:rPr lang="zh-CN" altLang="en-US" dirty="0"/>
              <a:t>有意产生的异常，会返回到下一条指令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断点</a:t>
            </a:r>
            <a:endParaRPr lang="en-US" altLang="zh-CN" dirty="0"/>
          </a:p>
          <a:p>
            <a:r>
              <a:rPr lang="zh-CN" altLang="en-US" dirty="0"/>
              <a:t>特殊指令</a:t>
            </a:r>
            <a:endParaRPr lang="en-US" altLang="zh-CN" dirty="0"/>
          </a:p>
          <a:p>
            <a:r>
              <a:rPr lang="zh-CN" altLang="en-US" dirty="0"/>
              <a:t>系统调用：用户程序用以向内核请求服务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DB11F9-2F45-45E9-A34B-35038377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4" y="545284"/>
            <a:ext cx="6639852" cy="20481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9AB3CC-5EC7-42FC-8BE8-B8AA06D307CB}"/>
              </a:ext>
            </a:extLst>
          </p:cNvPr>
          <p:cNvSpPr txBox="1"/>
          <p:nvPr/>
        </p:nvSpPr>
        <p:spPr>
          <a:xfrm>
            <a:off x="604008" y="2938554"/>
            <a:ext cx="4756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系统调用：</a:t>
            </a:r>
            <a:endParaRPr lang="en-US" altLang="zh-CN" dirty="0"/>
          </a:p>
          <a:p>
            <a:r>
              <a:rPr lang="zh-CN" altLang="en-US" dirty="0"/>
              <a:t>也使用跳转表实现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只通过寄存器传递参数，顺序与普通调用相同；</a:t>
            </a:r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zh-CN" altLang="en-US" dirty="0"/>
              <a:t>中放置系统调用号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返回时</a:t>
            </a:r>
            <a:r>
              <a:rPr lang="en-US" altLang="zh-CN" dirty="0"/>
              <a:t>%</a:t>
            </a:r>
            <a:r>
              <a:rPr lang="en-US" altLang="zh-CN" dirty="0" err="1"/>
              <a:t>rcx</a:t>
            </a:r>
            <a:r>
              <a:rPr lang="en-US" altLang="zh-CN" dirty="0"/>
              <a:t>, %r11</a:t>
            </a:r>
            <a:r>
              <a:rPr lang="zh-CN" altLang="en-US" dirty="0"/>
              <a:t>被破坏，</a:t>
            </a:r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zh-CN" altLang="en-US" dirty="0"/>
              <a:t>放置返回值，</a:t>
            </a:r>
            <a:r>
              <a:rPr lang="en-US" altLang="zh-CN" dirty="0"/>
              <a:t>-4095</a:t>
            </a:r>
            <a:r>
              <a:rPr lang="zh-CN" altLang="en-US" dirty="0"/>
              <a:t>到</a:t>
            </a:r>
            <a:r>
              <a:rPr lang="en-US" altLang="zh-CN" dirty="0"/>
              <a:t>-1</a:t>
            </a:r>
            <a:r>
              <a:rPr lang="zh-CN" altLang="en-US" dirty="0"/>
              <a:t>间但返回值表明发生了错误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AE9611-07E3-4937-8496-C3C52257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65" y="2938554"/>
            <a:ext cx="4082522" cy="13054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652798-2E8D-4EBF-9BB6-787E49C51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025" y="4400685"/>
            <a:ext cx="443927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6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6000" dirty="0">
                <a:latin typeface="+mj-lt"/>
                <a:ea typeface="微软雅黑" panose="020B0503020204020204" charset="-122"/>
              </a:rPr>
              <a:t>Processes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BB890D-EED8-46CF-ADFC-E3567BF2DC1D}"/>
              </a:ext>
            </a:extLst>
          </p:cNvPr>
          <p:cNvSpPr txBox="1"/>
          <p:nvPr/>
        </p:nvSpPr>
        <p:spPr>
          <a:xfrm>
            <a:off x="654341" y="645952"/>
            <a:ext cx="888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进程指一个执行中程序的实例，每个程序都运行在一个进程的上下文中，</a:t>
            </a:r>
            <a:endParaRPr lang="en-US" altLang="zh-CN" dirty="0"/>
          </a:p>
          <a:p>
            <a:r>
              <a:rPr lang="zh-CN" altLang="en-US" dirty="0"/>
              <a:t>包括内存中的代码、数据、栈，寄存器、程序计数器、环境变量以及打开的文件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进程使得每个程序都认为，它在独占处理器和内存系统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A30A7E-98B3-4801-8A93-C219762B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992" y="2277611"/>
            <a:ext cx="3739361" cy="36002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B0B352-B40E-4F68-97D8-78796933A7E4}"/>
              </a:ext>
            </a:extLst>
          </p:cNvPr>
          <p:cNvSpPr txBox="1"/>
          <p:nvPr/>
        </p:nvSpPr>
        <p:spPr>
          <a:xfrm>
            <a:off x="1325461" y="2646560"/>
            <a:ext cx="5662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进程为每个程序提供私有地址空间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每个私有地址空间是相互独立的，其对应的内存不能被其他进程读写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每个私有地址空间底都保留给用户程序，包括代码、数据、堆、栈，从</a:t>
            </a:r>
            <a:r>
              <a:rPr lang="en-US" altLang="zh-CN" dirty="0"/>
              <a:t>0x00400000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zh-CN" altLang="en-US" dirty="0"/>
              <a:t>顶部保留给系统内核，包括内核代码、数据、堆、栈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私有地址空间使程序“独占”内存</a:t>
            </a:r>
          </a:p>
        </p:txBody>
      </p:sp>
    </p:spTree>
    <p:extLst>
      <p:ext uri="{BB962C8B-B14F-4D97-AF65-F5344CB8AC3E}">
        <p14:creationId xmlns:p14="http://schemas.microsoft.com/office/powerpoint/2010/main" val="169231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2D1C4A-EAA4-4B4C-8031-B7056E0F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774" y="4094356"/>
            <a:ext cx="5115639" cy="18576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EA4DEC-F427-4D19-BF9F-5167985C491E}"/>
              </a:ext>
            </a:extLst>
          </p:cNvPr>
          <p:cNvSpPr txBox="1"/>
          <p:nvPr/>
        </p:nvSpPr>
        <p:spPr>
          <a:xfrm>
            <a:off x="587229" y="3920665"/>
            <a:ext cx="5662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操作系统使用上下文切换实现并发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）保存当前进程上下文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） 恢复先前进程上下文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） 将控制传递给先前进程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系统调用或中断等都有可能造成上下文切换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C62730-AAC1-40DF-96B8-DB0EB2C9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92" y="613152"/>
            <a:ext cx="4957293" cy="23817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7D340D-4FF1-4805-AF4A-640F2EB93881}"/>
              </a:ext>
            </a:extLst>
          </p:cNvPr>
          <p:cNvSpPr txBox="1"/>
          <p:nvPr/>
        </p:nvSpPr>
        <p:spPr>
          <a:xfrm>
            <a:off x="383919" y="906010"/>
            <a:ext cx="6358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程序的</a:t>
            </a:r>
            <a:r>
              <a:rPr lang="en-US" altLang="zh-CN" dirty="0"/>
              <a:t>PC</a:t>
            </a:r>
            <a:r>
              <a:rPr lang="zh-CN" altLang="en-US" dirty="0"/>
              <a:t>值序列称为逻辑流，右图既有三个逻辑流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如果两个逻辑流从开始到结束时间之间有重叠，则称为并发流</a:t>
            </a:r>
            <a:endParaRPr lang="en-US" altLang="zh-CN" dirty="0"/>
          </a:p>
          <a:p>
            <a:r>
              <a:rPr lang="zh-CN" altLang="en-US" dirty="0"/>
              <a:t>如果两个流并发地运行于不同处理器核上，则称为并行流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逻辑流使得程序“独占”处理器</a:t>
            </a:r>
          </a:p>
        </p:txBody>
      </p:sp>
    </p:spTree>
    <p:extLst>
      <p:ext uri="{BB962C8B-B14F-4D97-AF65-F5344CB8AC3E}">
        <p14:creationId xmlns:p14="http://schemas.microsoft.com/office/powerpoint/2010/main" val="372967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917</Words>
  <Application>Microsoft Office PowerPoint</Application>
  <PresentationFormat>宽屏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 annihilation</cp:lastModifiedBy>
  <cp:revision>110</cp:revision>
  <dcterms:created xsi:type="dcterms:W3CDTF">2015-08-18T02:51:00Z</dcterms:created>
  <dcterms:modified xsi:type="dcterms:W3CDTF">2020-11-26T09:28:34Z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