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notesSlides/notesSlide2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20.xml" ContentType="application/vnd.openxmlformats-officedocument.presentationml.tags+xml"/>
  <Override PartName="/ppt/notesSlides/notesSlide27.xml" ContentType="application/vnd.openxmlformats-officedocument.presentationml.notesSlide+xml"/>
  <Override PartName="/ppt/tags/tag21.xml" ContentType="application/vnd.openxmlformats-officedocument.presentationml.tags+xml"/>
  <Override PartName="/ppt/notesSlides/notesSlide28.xml" ContentType="application/vnd.openxmlformats-officedocument.presentationml.notesSlide+xml"/>
  <Override PartName="/ppt/tags/tag22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4" r:id="rId2"/>
    <p:sldId id="323" r:id="rId3"/>
    <p:sldId id="363" r:id="rId4"/>
    <p:sldId id="365" r:id="rId5"/>
    <p:sldId id="366" r:id="rId6"/>
    <p:sldId id="364" r:id="rId7"/>
    <p:sldId id="367" r:id="rId8"/>
    <p:sldId id="368" r:id="rId9"/>
    <p:sldId id="369" r:id="rId10"/>
    <p:sldId id="264" r:id="rId11"/>
    <p:sldId id="370" r:id="rId12"/>
    <p:sldId id="362" r:id="rId13"/>
    <p:sldId id="371" r:id="rId14"/>
    <p:sldId id="372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6" r:id="rId27"/>
    <p:sldId id="385" r:id="rId28"/>
    <p:sldId id="387" r:id="rId29"/>
    <p:sldId id="388" r:id="rId30"/>
    <p:sldId id="38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1C937EA-0706-4ABC-8BD0-988325118E1C}">
          <p14:sldIdLst>
            <p14:sldId id="284"/>
            <p14:sldId id="323"/>
            <p14:sldId id="363"/>
            <p14:sldId id="365"/>
            <p14:sldId id="366"/>
            <p14:sldId id="364"/>
            <p14:sldId id="367"/>
            <p14:sldId id="368"/>
            <p14:sldId id="369"/>
            <p14:sldId id="264"/>
            <p14:sldId id="370"/>
            <p14:sldId id="362"/>
            <p14:sldId id="371"/>
            <p14:sldId id="372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6"/>
            <p14:sldId id="385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3993" autoAdjust="0"/>
  </p:normalViewPr>
  <p:slideViewPr>
    <p:cSldViewPr snapToGrid="0">
      <p:cViewPr varScale="1">
        <p:scale>
          <a:sx n="64" d="100"/>
          <a:sy n="64" d="100"/>
        </p:scale>
        <p:origin x="3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DBEE5-1F49-4E21-AA75-C1EB99554DBB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DF900-46A4-4B55-A06F-548409280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05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A637-8712-4E20-957A-998EEAA86395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03211-B18B-477D-A05F-14E4BC872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887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0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75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536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一个参考的答案</a:t>
            </a:r>
            <a:r>
              <a:rPr lang="en-US" altLang="zh-CN" dirty="0"/>
              <a:t>1 2 4 7 11 16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6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5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97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85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49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07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还是读入两个数</a:t>
            </a:r>
            <a:r>
              <a:rPr lang="en-US" altLang="zh-CN" dirty="0"/>
              <a:t>, </a:t>
            </a:r>
            <a:r>
              <a:rPr lang="zh-CN" altLang="en-US" dirty="0"/>
              <a:t>根据代码确定第二个数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0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还是读入两个数</a:t>
            </a:r>
            <a:r>
              <a:rPr lang="en-US" altLang="zh-CN" dirty="0"/>
              <a:t>, </a:t>
            </a:r>
            <a:r>
              <a:rPr lang="zh-CN" altLang="en-US" dirty="0"/>
              <a:t>根据代码确定第二个数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7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72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41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还是读入两个数</a:t>
            </a:r>
            <a:r>
              <a:rPr lang="en-US" altLang="zh-CN" dirty="0"/>
              <a:t>, </a:t>
            </a:r>
            <a:r>
              <a:rPr lang="zh-CN" altLang="en-US" dirty="0"/>
              <a:t>根据代码确定第二个数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41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还是读入两个数</a:t>
            </a:r>
            <a:r>
              <a:rPr lang="en-US" altLang="zh-CN" dirty="0"/>
              <a:t>, </a:t>
            </a:r>
            <a:r>
              <a:rPr lang="zh-CN" altLang="en-US" dirty="0"/>
              <a:t>根据代码确定第二个数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83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7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读入</a:t>
            </a:r>
            <a:r>
              <a:rPr lang="en-US" altLang="zh-CN" dirty="0"/>
              <a:t>6</a:t>
            </a:r>
            <a:r>
              <a:rPr lang="zh-CN" altLang="en-US" dirty="0"/>
              <a:t>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598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读入</a:t>
            </a:r>
            <a:r>
              <a:rPr lang="en-US" altLang="zh-CN" dirty="0"/>
              <a:t>6</a:t>
            </a:r>
            <a:r>
              <a:rPr lang="zh-CN" altLang="en-US" dirty="0"/>
              <a:t>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53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读入</a:t>
            </a:r>
            <a:r>
              <a:rPr lang="en-US" altLang="zh-CN" dirty="0"/>
              <a:t>6</a:t>
            </a:r>
            <a:r>
              <a:rPr lang="zh-CN" altLang="en-US" dirty="0"/>
              <a:t>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6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读入</a:t>
            </a:r>
            <a:r>
              <a:rPr lang="en-US" altLang="zh-CN" dirty="0"/>
              <a:t>6</a:t>
            </a:r>
            <a:r>
              <a:rPr lang="zh-CN" altLang="en-US" dirty="0"/>
              <a:t>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1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读入</a:t>
            </a:r>
            <a:r>
              <a:rPr lang="en-US" altLang="zh-CN" dirty="0"/>
              <a:t>6</a:t>
            </a:r>
            <a:r>
              <a:rPr lang="zh-CN" altLang="en-US" dirty="0"/>
              <a:t>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57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读入</a:t>
            </a:r>
            <a:r>
              <a:rPr lang="en-US" altLang="zh-CN" dirty="0"/>
              <a:t>6</a:t>
            </a:r>
            <a:r>
              <a:rPr lang="zh-CN" altLang="en-US" dirty="0"/>
              <a:t>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0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zh-CN" altLang="en-US" dirty="0"/>
              <a:t>是十进制整数</a:t>
            </a:r>
            <a:endParaRPr lang="en-US" altLang="zh-CN" dirty="0"/>
          </a:p>
          <a:p>
            <a:r>
              <a:rPr lang="en-US" altLang="zh-CN" dirty="0"/>
              <a:t>b/h/w/g </a:t>
            </a:r>
            <a:r>
              <a:rPr lang="zh-CN" altLang="en-US" dirty="0"/>
              <a:t>单字</a:t>
            </a:r>
            <a:r>
              <a:rPr lang="en-US" altLang="zh-CN" dirty="0"/>
              <a:t>/</a:t>
            </a:r>
            <a:r>
              <a:rPr lang="zh-CN" altLang="en-US" dirty="0"/>
              <a:t>双字</a:t>
            </a:r>
            <a:r>
              <a:rPr lang="en-US" altLang="zh-CN" dirty="0"/>
              <a:t>/</a:t>
            </a:r>
            <a:r>
              <a:rPr lang="zh-CN" altLang="en-US" dirty="0"/>
              <a:t>四字</a:t>
            </a:r>
            <a:r>
              <a:rPr lang="en-US" altLang="zh-CN" dirty="0"/>
              <a:t>/</a:t>
            </a:r>
            <a:r>
              <a:rPr lang="zh-CN" altLang="en-US" dirty="0"/>
              <a:t>八字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设置输入文件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206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要求在服务器上运行 以及整个程序框架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7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59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134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03211-B18B-477D-A05F-14E4BC8723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6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774680" y="6356350"/>
            <a:ext cx="1437640" cy="365125"/>
          </a:xfrm>
        </p:spPr>
        <p:txBody>
          <a:bodyPr/>
          <a:lstStyle>
            <a:lvl1pPr algn="ctr">
              <a:defRPr sz="1800"/>
            </a:lvl1pPr>
          </a:lstStyle>
          <a:p>
            <a:fld id="{023126B9-07AC-4BAF-B3D7-FAC1D3999DA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灯片编号占位符 3"/>
          <p:cNvSpPr txBox="1">
            <a:spLocks/>
          </p:cNvSpPr>
          <p:nvPr userDrawn="1"/>
        </p:nvSpPr>
        <p:spPr>
          <a:xfrm>
            <a:off x="10495280" y="6356349"/>
            <a:ext cx="143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     页</a:t>
            </a:r>
          </a:p>
        </p:txBody>
      </p:sp>
    </p:spTree>
    <p:extLst>
      <p:ext uri="{BB962C8B-B14F-4D97-AF65-F5344CB8AC3E}">
        <p14:creationId xmlns:p14="http://schemas.microsoft.com/office/powerpoint/2010/main" val="225133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26B9-07AC-4BAF-B3D7-FAC1D3999DA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47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26B9-07AC-4BAF-B3D7-FAC1D3999DA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56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26B9-07AC-4BAF-B3D7-FAC1D3999DA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47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26B9-07AC-4BAF-B3D7-FAC1D3999DA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47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26B9-07AC-4BAF-B3D7-FAC1D3999DA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03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023126B9-07AC-4BAF-B3D7-FAC1D3999DA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47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2" r:id="rId4"/>
    <p:sldLayoutId id="2147483660" r:id="rId5"/>
    <p:sldLayoutId id="214748365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360537"/>
            <a:ext cx="12253546" cy="3886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err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BombLab</a:t>
            </a:r>
            <a:r>
              <a:rPr lang="zh-CN" altLang="en-US" sz="48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回课</a:t>
            </a:r>
          </a:p>
        </p:txBody>
      </p:sp>
      <p:sp>
        <p:nvSpPr>
          <p:cNvPr id="22" name="圆角矩形 11"/>
          <p:cNvSpPr>
            <a:spLocks noChangeArrowheads="1"/>
          </p:cNvSpPr>
          <p:nvPr/>
        </p:nvSpPr>
        <p:spPr bwMode="auto">
          <a:xfrm>
            <a:off x="7686015" y="4388814"/>
            <a:ext cx="3657600" cy="49688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26B9-07AC-4BAF-B3D7-FAC1D3999DA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42275E-3845-4C78-BF7C-E55300573179}"/>
              </a:ext>
            </a:extLst>
          </p:cNvPr>
          <p:cNvSpPr txBox="1"/>
          <p:nvPr/>
        </p:nvSpPr>
        <p:spPr>
          <a:xfrm>
            <a:off x="8154482" y="4406424"/>
            <a:ext cx="423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王颖   </a:t>
            </a:r>
            <a:r>
              <a:rPr lang="en-US" altLang="zh-CN" sz="2400" dirty="0"/>
              <a:t>1900013016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33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76061" y="1468322"/>
            <a:ext cx="12253546" cy="38862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3"/>
          <p:cNvSpPr txBox="1"/>
          <p:nvPr/>
        </p:nvSpPr>
        <p:spPr>
          <a:xfrm>
            <a:off x="1541464" y="2547939"/>
            <a:ext cx="1641475" cy="1570037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5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6" name="等腰三角形 5"/>
          <p:cNvSpPr/>
          <p:nvPr/>
        </p:nvSpPr>
        <p:spPr>
          <a:xfrm rot="9233090">
            <a:off x="8731250" y="2454275"/>
            <a:ext cx="266700" cy="23018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5569576">
            <a:off x="8378826" y="3128963"/>
            <a:ext cx="396875" cy="3429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21371394">
            <a:off x="8247063" y="1804989"/>
            <a:ext cx="266700" cy="23018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2912161">
            <a:off x="9288463" y="3487739"/>
            <a:ext cx="944562" cy="815975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2912161">
            <a:off x="9156700" y="3427413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 rot="9110320">
            <a:off x="10477500" y="37925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 rot="9110320">
            <a:off x="9388475" y="4295775"/>
            <a:ext cx="115888" cy="11588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 rot="9110320">
            <a:off x="9505950" y="31321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18210217">
            <a:off x="7838282" y="2162970"/>
            <a:ext cx="127000" cy="10953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8748521">
            <a:off x="8196264" y="2314575"/>
            <a:ext cx="128587" cy="10953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cxnSp>
        <p:nvCxnSpPr>
          <p:cNvPr id="16" name="Straight Connector 13"/>
          <p:cNvCxnSpPr>
            <a:cxnSpLocks noChangeShapeType="1"/>
          </p:cNvCxnSpPr>
          <p:nvPr/>
        </p:nvCxnSpPr>
        <p:spPr bwMode="auto">
          <a:xfrm flipH="1">
            <a:off x="1524000" y="4110038"/>
            <a:ext cx="6732588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26B9-07AC-4BAF-B3D7-FAC1D3999DA4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EBF823-825B-4BF4-A248-CD7E8ED474B5}"/>
              </a:ext>
            </a:extLst>
          </p:cNvPr>
          <p:cNvSpPr txBox="1"/>
          <p:nvPr/>
        </p:nvSpPr>
        <p:spPr>
          <a:xfrm>
            <a:off x="430616" y="459533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Phase_2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2504B7-F823-4928-9BAB-85E1A97D5F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85"/>
          <a:stretch/>
        </p:blipFill>
        <p:spPr>
          <a:xfrm>
            <a:off x="1443789" y="1184136"/>
            <a:ext cx="8989656" cy="19390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B580B19-49E4-4F95-9AA2-2FA669DF68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14" r="872"/>
          <a:stretch/>
        </p:blipFill>
        <p:spPr>
          <a:xfrm>
            <a:off x="1443790" y="3402353"/>
            <a:ext cx="8989656" cy="22704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498755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EBF823-825B-4BF4-A248-CD7E8ED474B5}"/>
              </a:ext>
            </a:extLst>
          </p:cNvPr>
          <p:cNvSpPr txBox="1"/>
          <p:nvPr/>
        </p:nvSpPr>
        <p:spPr>
          <a:xfrm>
            <a:off x="430616" y="459533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Phase_2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DE857DF-AB1A-46DB-892A-B83655024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52" y="1069807"/>
            <a:ext cx="10092443" cy="53286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512069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EBF823-825B-4BF4-A248-CD7E8ED474B5}"/>
              </a:ext>
            </a:extLst>
          </p:cNvPr>
          <p:cNvSpPr txBox="1"/>
          <p:nvPr/>
        </p:nvSpPr>
        <p:spPr>
          <a:xfrm>
            <a:off x="430616" y="459533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Phase_2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E68FD6B-AD56-418B-9FD1-ADA4AA7BE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42" y="1048053"/>
            <a:ext cx="10146886" cy="45651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5CE12B-28FE-4953-AD15-F34B85408FBC}"/>
              </a:ext>
            </a:extLst>
          </p:cNvPr>
          <p:cNvSpPr txBox="1"/>
          <p:nvPr/>
        </p:nvSpPr>
        <p:spPr>
          <a:xfrm>
            <a:off x="642309" y="5756202"/>
            <a:ext cx="10720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注意在调用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sscanf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前的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lea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指令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,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相当于给了一个输入格式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0x1b64-0x1b7d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都在为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sscanf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(input, “%d %d %d %d %d %d”, &amp;, &amp;, …)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筹备参数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13571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76061" y="1468322"/>
            <a:ext cx="12253546" cy="38862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3"/>
          <p:cNvSpPr txBox="1"/>
          <p:nvPr/>
        </p:nvSpPr>
        <p:spPr>
          <a:xfrm>
            <a:off x="1541464" y="2547939"/>
            <a:ext cx="1641475" cy="1570037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5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6" name="等腰三角形 5"/>
          <p:cNvSpPr/>
          <p:nvPr/>
        </p:nvSpPr>
        <p:spPr>
          <a:xfrm rot="9233090">
            <a:off x="8731250" y="2454275"/>
            <a:ext cx="266700" cy="23018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5569576">
            <a:off x="8378826" y="3128963"/>
            <a:ext cx="396875" cy="3429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21371394">
            <a:off x="8247063" y="1804989"/>
            <a:ext cx="266700" cy="23018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2912161">
            <a:off x="9288463" y="3487739"/>
            <a:ext cx="944562" cy="815975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2912161">
            <a:off x="9156700" y="3427413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 rot="9110320">
            <a:off x="10477500" y="37925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 rot="9110320">
            <a:off x="9388475" y="4295775"/>
            <a:ext cx="115888" cy="11588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 rot="9110320">
            <a:off x="9505950" y="31321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18210217">
            <a:off x="7838282" y="2162970"/>
            <a:ext cx="127000" cy="10953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8748521">
            <a:off x="8196264" y="2314575"/>
            <a:ext cx="128587" cy="10953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cxnSp>
        <p:nvCxnSpPr>
          <p:cNvPr id="16" name="Straight Connector 13"/>
          <p:cNvCxnSpPr>
            <a:cxnSpLocks noChangeShapeType="1"/>
          </p:cNvCxnSpPr>
          <p:nvPr/>
        </p:nvCxnSpPr>
        <p:spPr bwMode="auto">
          <a:xfrm flipH="1">
            <a:off x="1524000" y="4110038"/>
            <a:ext cx="6732588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26B9-07AC-4BAF-B3D7-FAC1D3999DA4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36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EBF823-825B-4BF4-A248-CD7E8ED474B5}"/>
              </a:ext>
            </a:extLst>
          </p:cNvPr>
          <p:cNvSpPr txBox="1"/>
          <p:nvPr/>
        </p:nvSpPr>
        <p:spPr>
          <a:xfrm>
            <a:off x="430616" y="459533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Phase_3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75C4C0-E2ED-45F8-A9A6-6FD409921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69" y="2492294"/>
            <a:ext cx="6112041" cy="3460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A509AF-F599-429F-86A4-04B113D5D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69" y="996753"/>
            <a:ext cx="9874415" cy="13276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C13738-C261-471A-840E-C0CC263D774E}"/>
              </a:ext>
            </a:extLst>
          </p:cNvPr>
          <p:cNvSpPr txBox="1"/>
          <p:nvPr/>
        </p:nvSpPr>
        <p:spPr>
          <a:xfrm>
            <a:off x="7375356" y="3429000"/>
            <a:ext cx="3128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利用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gdb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运行到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0x13be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位置后，输出对应的格式串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,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获取输入格式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486706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EBF823-825B-4BF4-A248-CD7E8ED474B5}"/>
              </a:ext>
            </a:extLst>
          </p:cNvPr>
          <p:cNvSpPr txBox="1"/>
          <p:nvPr/>
        </p:nvSpPr>
        <p:spPr>
          <a:xfrm>
            <a:off x="430616" y="459533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Phase_3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985B99-B694-44BE-AB06-32B688982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98" y="2826334"/>
            <a:ext cx="7163151" cy="23877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EA7C9D-4EED-43F1-BF24-53A329C2E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16" y="905006"/>
            <a:ext cx="7125317" cy="17298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F70D71-CE36-4AC0-A465-7A3AB225E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2847" y="905006"/>
            <a:ext cx="4999153" cy="55021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DB6E4F-1966-41D0-8F91-38E602C201E9}"/>
              </a:ext>
            </a:extLst>
          </p:cNvPr>
          <p:cNvSpPr txBox="1"/>
          <p:nvPr/>
        </p:nvSpPr>
        <p:spPr>
          <a:xfrm>
            <a:off x="1253035" y="5579754"/>
            <a:ext cx="511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根据跳表的值确定第二个数即可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308113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76061" y="1468322"/>
            <a:ext cx="12253546" cy="38862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3"/>
          <p:cNvSpPr txBox="1"/>
          <p:nvPr/>
        </p:nvSpPr>
        <p:spPr>
          <a:xfrm>
            <a:off x="1541464" y="2547939"/>
            <a:ext cx="1641475" cy="1570037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5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6" name="等腰三角形 5"/>
          <p:cNvSpPr/>
          <p:nvPr/>
        </p:nvSpPr>
        <p:spPr>
          <a:xfrm rot="9233090">
            <a:off x="8731250" y="2454275"/>
            <a:ext cx="266700" cy="23018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5569576">
            <a:off x="8378826" y="3128963"/>
            <a:ext cx="396875" cy="3429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21371394">
            <a:off x="8247063" y="1804989"/>
            <a:ext cx="266700" cy="23018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2912161">
            <a:off x="9288463" y="3487739"/>
            <a:ext cx="944562" cy="815975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2912161">
            <a:off x="9156700" y="3427413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 rot="9110320">
            <a:off x="10477500" y="37925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 rot="9110320">
            <a:off x="9388475" y="4295775"/>
            <a:ext cx="115888" cy="11588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 rot="9110320">
            <a:off x="9505950" y="31321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18210217">
            <a:off x="7838282" y="2162970"/>
            <a:ext cx="127000" cy="10953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8748521">
            <a:off x="8196264" y="2314575"/>
            <a:ext cx="128587" cy="10953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cxnSp>
        <p:nvCxnSpPr>
          <p:cNvPr id="16" name="Straight Connector 13"/>
          <p:cNvCxnSpPr>
            <a:cxnSpLocks noChangeShapeType="1"/>
          </p:cNvCxnSpPr>
          <p:nvPr/>
        </p:nvCxnSpPr>
        <p:spPr bwMode="auto">
          <a:xfrm flipH="1">
            <a:off x="1524000" y="4110038"/>
            <a:ext cx="6732588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26B9-07AC-4BAF-B3D7-FAC1D3999DA4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9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EBF823-825B-4BF4-A248-CD7E8ED474B5}"/>
              </a:ext>
            </a:extLst>
          </p:cNvPr>
          <p:cNvSpPr txBox="1"/>
          <p:nvPr/>
        </p:nvSpPr>
        <p:spPr>
          <a:xfrm>
            <a:off x="430616" y="459533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Phase_4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46B6B9-A7B3-455E-B35C-2A675C00C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04" y="995419"/>
            <a:ext cx="8154107" cy="5403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328650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EBF823-825B-4BF4-A248-CD7E8ED474B5}"/>
              </a:ext>
            </a:extLst>
          </p:cNvPr>
          <p:cNvSpPr txBox="1"/>
          <p:nvPr/>
        </p:nvSpPr>
        <p:spPr>
          <a:xfrm>
            <a:off x="430616" y="459533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Phase_4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B8CA49-B066-412E-A9CB-18B16322B025}"/>
              </a:ext>
            </a:extLst>
          </p:cNvPr>
          <p:cNvSpPr txBox="1"/>
          <p:nvPr/>
        </p:nvSpPr>
        <p:spPr>
          <a:xfrm>
            <a:off x="9484231" y="2346158"/>
            <a:ext cx="2609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递归定义函数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f(x)</a:t>
            </a:r>
          </a:p>
          <a:p>
            <a:endParaRPr lang="en-US" altLang="zh-CN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f(0) = 0</a:t>
            </a: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f(1) = 1</a:t>
            </a: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f(x) = f(x-2) + 2f(x-1)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DE48A2-6E6A-429F-ACAF-820C11D80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5" y="1041377"/>
            <a:ext cx="8987105" cy="51368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11233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B00A5DB-B3EF-42D6-A2F7-E619804C5002}"/>
              </a:ext>
            </a:extLst>
          </p:cNvPr>
          <p:cNvSpPr txBox="1"/>
          <p:nvPr/>
        </p:nvSpPr>
        <p:spPr>
          <a:xfrm>
            <a:off x="310406" y="40527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拆弹的基本步骤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8D272F-A186-40B5-8069-D28D1DA44C46}"/>
              </a:ext>
            </a:extLst>
          </p:cNvPr>
          <p:cNvSpPr txBox="1"/>
          <p:nvPr/>
        </p:nvSpPr>
        <p:spPr>
          <a:xfrm>
            <a:off x="1286401" y="1417983"/>
            <a:ext cx="10136973" cy="443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6069D2-ED64-42DB-A404-C5857949FBD3}"/>
              </a:ext>
            </a:extLst>
          </p:cNvPr>
          <p:cNvSpPr txBox="1"/>
          <p:nvPr/>
        </p:nvSpPr>
        <p:spPr>
          <a:xfrm>
            <a:off x="1286401" y="1537252"/>
            <a:ext cx="10044208" cy="4585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147C5B-23C6-4FD8-A9ED-BA011AD3705C}"/>
              </a:ext>
            </a:extLst>
          </p:cNvPr>
          <p:cNvSpPr txBox="1"/>
          <p:nvPr/>
        </p:nvSpPr>
        <p:spPr>
          <a:xfrm>
            <a:off x="1286401" y="1417983"/>
            <a:ext cx="10256242" cy="4704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AD99F4-3983-4976-801B-CD3448632D4E}"/>
              </a:ext>
            </a:extLst>
          </p:cNvPr>
          <p:cNvSpPr txBox="1"/>
          <p:nvPr/>
        </p:nvSpPr>
        <p:spPr>
          <a:xfrm>
            <a:off x="586154" y="1138852"/>
            <a:ext cx="1117922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1.Down load your bomb</a:t>
            </a:r>
          </a:p>
          <a:p>
            <a:endParaRPr lang="en-US" altLang="zh-CN" sz="28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2.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解压 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tar –</a:t>
            </a:r>
            <a:r>
              <a:rPr lang="en-US" altLang="zh-CN" sz="28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xvf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bombxxx.tar</a:t>
            </a:r>
          </a:p>
          <a:p>
            <a:endParaRPr lang="en-US" altLang="zh-CN" sz="28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3.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上传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bomb</a:t>
            </a:r>
          </a:p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	</a:t>
            </a:r>
            <a:r>
              <a:rPr lang="en-US" altLang="zh-CN" sz="28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scp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–P ${port} bomb $username$@162.105.31.232:~</a:t>
            </a:r>
          </a:p>
          <a:p>
            <a:endParaRPr lang="en-US" altLang="zh-CN" sz="28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4.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反汇编 </a:t>
            </a:r>
            <a:r>
              <a:rPr lang="en-US" altLang="zh-CN" sz="28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objdump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–d bomb &gt; bomb.txt</a:t>
            </a:r>
          </a:p>
          <a:p>
            <a:endParaRPr lang="en-US" altLang="zh-CN" sz="28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5.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查看反汇编代码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, 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善用</a:t>
            </a:r>
            <a:r>
              <a:rPr lang="en-US" altLang="zh-CN" sz="28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gdb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拆弹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r>
              <a:rPr lang="en-US" altLang="zh-CN" sz="2400" dirty="0"/>
              <a:t>	</a:t>
            </a:r>
          </a:p>
          <a:p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914877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76061" y="1468322"/>
            <a:ext cx="12253546" cy="38862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3"/>
          <p:cNvSpPr txBox="1"/>
          <p:nvPr/>
        </p:nvSpPr>
        <p:spPr>
          <a:xfrm>
            <a:off x="1541464" y="2547939"/>
            <a:ext cx="1641475" cy="1570037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5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6" name="等腰三角形 5"/>
          <p:cNvSpPr/>
          <p:nvPr/>
        </p:nvSpPr>
        <p:spPr>
          <a:xfrm rot="9233090">
            <a:off x="8731250" y="2454275"/>
            <a:ext cx="266700" cy="23018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5569576">
            <a:off x="8378826" y="3128963"/>
            <a:ext cx="396875" cy="3429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21371394">
            <a:off x="8247063" y="1804989"/>
            <a:ext cx="266700" cy="23018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2912161">
            <a:off x="9288463" y="3487739"/>
            <a:ext cx="944562" cy="815975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2912161">
            <a:off x="9156700" y="3427413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 rot="9110320">
            <a:off x="10477500" y="37925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 rot="9110320">
            <a:off x="9388475" y="4295775"/>
            <a:ext cx="115888" cy="11588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 rot="9110320">
            <a:off x="9505950" y="31321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18210217">
            <a:off x="7838282" y="2162970"/>
            <a:ext cx="127000" cy="10953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8748521">
            <a:off x="8196264" y="2314575"/>
            <a:ext cx="128587" cy="10953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cxnSp>
        <p:nvCxnSpPr>
          <p:cNvPr id="16" name="Straight Connector 13"/>
          <p:cNvCxnSpPr>
            <a:cxnSpLocks noChangeShapeType="1"/>
          </p:cNvCxnSpPr>
          <p:nvPr/>
        </p:nvCxnSpPr>
        <p:spPr bwMode="auto">
          <a:xfrm flipH="1">
            <a:off x="1524000" y="4110038"/>
            <a:ext cx="6732588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26B9-07AC-4BAF-B3D7-FAC1D3999DA4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97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EBF823-825B-4BF4-A248-CD7E8ED474B5}"/>
              </a:ext>
            </a:extLst>
          </p:cNvPr>
          <p:cNvSpPr txBox="1"/>
          <p:nvPr/>
        </p:nvSpPr>
        <p:spPr>
          <a:xfrm>
            <a:off x="430616" y="459533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Phase_5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BA66D2-7DFB-4DD0-B89A-2B746A2BD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56" y="994450"/>
            <a:ext cx="7704518" cy="5727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954512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EBF823-825B-4BF4-A248-CD7E8ED474B5}"/>
              </a:ext>
            </a:extLst>
          </p:cNvPr>
          <p:cNvSpPr txBox="1"/>
          <p:nvPr/>
        </p:nvSpPr>
        <p:spPr>
          <a:xfrm>
            <a:off x="430616" y="459533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Phase_5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867E1E-F8F6-40A0-9853-751867151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31" y="1022684"/>
            <a:ext cx="8168332" cy="43593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57D5F7B-DDF3-4B63-9FB1-780149E0CC22}"/>
              </a:ext>
            </a:extLst>
          </p:cNvPr>
          <p:cNvSpPr txBox="1"/>
          <p:nvPr/>
        </p:nvSpPr>
        <p:spPr>
          <a:xfrm>
            <a:off x="811939" y="5524309"/>
            <a:ext cx="10696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15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-&gt;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5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-&gt;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12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-&gt;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3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-&gt;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7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-&gt;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11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-&gt; 13 -&gt; 9 -&gt; 4 -&gt; 8 -&gt; 0 -&gt; 10 -&gt; 1 -&gt; 2 -&gt; 14 -&gt; 6 -&gt; 15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5257AF-10DA-4606-8691-91DB37C04CF8}"/>
              </a:ext>
            </a:extLst>
          </p:cNvPr>
          <p:cNvSpPr txBox="1"/>
          <p:nvPr/>
        </p:nvSpPr>
        <p:spPr>
          <a:xfrm>
            <a:off x="811939" y="5890478"/>
            <a:ext cx="10696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Ans1 = 5</a:t>
            </a: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Ans2 = 12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+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3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+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7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+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11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+ 13 + 9 + 4 + 8 + 0 + 10 + 1 + 2 + 14 + 6 + 15 = 115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5095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76061" y="1468322"/>
            <a:ext cx="12253546" cy="38862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3"/>
          <p:cNvSpPr txBox="1"/>
          <p:nvPr/>
        </p:nvSpPr>
        <p:spPr>
          <a:xfrm>
            <a:off x="1541464" y="2547939"/>
            <a:ext cx="1641475" cy="1570037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5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6" name="等腰三角形 5"/>
          <p:cNvSpPr/>
          <p:nvPr/>
        </p:nvSpPr>
        <p:spPr>
          <a:xfrm rot="9233090">
            <a:off x="8731250" y="2454275"/>
            <a:ext cx="266700" cy="23018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5569576">
            <a:off x="8378826" y="3128963"/>
            <a:ext cx="396875" cy="3429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21371394">
            <a:off x="8247063" y="1804989"/>
            <a:ext cx="266700" cy="23018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2912161">
            <a:off x="9288463" y="3487739"/>
            <a:ext cx="944562" cy="815975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2912161">
            <a:off x="9156700" y="3427413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 rot="9110320">
            <a:off x="10477500" y="37925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 rot="9110320">
            <a:off x="9388475" y="4295775"/>
            <a:ext cx="115888" cy="11588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 rot="9110320">
            <a:off x="9505950" y="31321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18210217">
            <a:off x="7838282" y="2162970"/>
            <a:ext cx="127000" cy="10953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8748521">
            <a:off x="8196264" y="2314575"/>
            <a:ext cx="128587" cy="10953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cxnSp>
        <p:nvCxnSpPr>
          <p:cNvPr id="16" name="Straight Connector 13"/>
          <p:cNvCxnSpPr>
            <a:cxnSpLocks noChangeShapeType="1"/>
          </p:cNvCxnSpPr>
          <p:nvPr/>
        </p:nvCxnSpPr>
        <p:spPr bwMode="auto">
          <a:xfrm flipH="1">
            <a:off x="1524000" y="4110038"/>
            <a:ext cx="6732588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26B9-07AC-4BAF-B3D7-FAC1D3999DA4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89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EBF823-825B-4BF4-A248-CD7E8ED474B5}"/>
              </a:ext>
            </a:extLst>
          </p:cNvPr>
          <p:cNvSpPr txBox="1"/>
          <p:nvPr/>
        </p:nvSpPr>
        <p:spPr>
          <a:xfrm>
            <a:off x="430616" y="459533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Phase_6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E99AEE-CDC9-4230-8083-7AAB0110B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91" y="977729"/>
            <a:ext cx="9054349" cy="55611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00C8F2-A222-4212-A528-624230160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559" y="2025686"/>
            <a:ext cx="6772510" cy="28066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69699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EBF823-825B-4BF4-A248-CD7E8ED474B5}"/>
              </a:ext>
            </a:extLst>
          </p:cNvPr>
          <p:cNvSpPr txBox="1"/>
          <p:nvPr/>
        </p:nvSpPr>
        <p:spPr>
          <a:xfrm>
            <a:off x="430616" y="459533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Phase_6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DAEFC4-5548-415A-A5A7-9F56D1B35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16" y="1025321"/>
            <a:ext cx="11377481" cy="40360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C3B3C4-B70B-4C63-941B-FD87EEE39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2964" y="2370221"/>
            <a:ext cx="5644599" cy="19064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0863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EBF823-825B-4BF4-A248-CD7E8ED474B5}"/>
              </a:ext>
            </a:extLst>
          </p:cNvPr>
          <p:cNvSpPr txBox="1"/>
          <p:nvPr/>
        </p:nvSpPr>
        <p:spPr>
          <a:xfrm>
            <a:off x="430616" y="459533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Phase_6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E12D6B-3BBE-4A87-95C9-C3F532275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61" y="1123327"/>
            <a:ext cx="7409449" cy="52751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1313751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EBF823-825B-4BF4-A248-CD7E8ED474B5}"/>
              </a:ext>
            </a:extLst>
          </p:cNvPr>
          <p:cNvSpPr txBox="1"/>
          <p:nvPr/>
        </p:nvSpPr>
        <p:spPr>
          <a:xfrm>
            <a:off x="430616" y="459533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Phase_6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2DF1E2-B820-4942-B936-C492A4DE3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20" y="1149494"/>
            <a:ext cx="11773954" cy="29504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637EF1-0226-4CD6-99FA-32B9A084F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581" y="4344473"/>
            <a:ext cx="7503841" cy="20465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52461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EBF823-825B-4BF4-A248-CD7E8ED474B5}"/>
              </a:ext>
            </a:extLst>
          </p:cNvPr>
          <p:cNvSpPr txBox="1"/>
          <p:nvPr/>
        </p:nvSpPr>
        <p:spPr>
          <a:xfrm>
            <a:off x="430616" y="459533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Phase_6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F1A0B6-0729-4EEB-9224-B29296579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67" y="981147"/>
            <a:ext cx="11918865" cy="3743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284DF2-EBC8-41CB-B402-3B873DFC0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19" y="4876933"/>
            <a:ext cx="6327355" cy="17269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8189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EBF823-825B-4BF4-A248-CD7E8ED474B5}"/>
              </a:ext>
            </a:extLst>
          </p:cNvPr>
          <p:cNvSpPr txBox="1"/>
          <p:nvPr/>
        </p:nvSpPr>
        <p:spPr>
          <a:xfrm>
            <a:off x="430616" y="459533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Phase_6</a:t>
            </a:r>
            <a:endParaRPr lang="zh-CN" altLang="en-US" sz="1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468C157-1F11-49F7-B405-A5DE99B6D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71" y="1070305"/>
            <a:ext cx="5599387" cy="45078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31403D-9E26-40B3-AE85-2A60E45B8D21}"/>
              </a:ext>
            </a:extLst>
          </p:cNvPr>
          <p:cNvSpPr txBox="1"/>
          <p:nvPr/>
        </p:nvSpPr>
        <p:spPr>
          <a:xfrm>
            <a:off x="1194620" y="5819554"/>
            <a:ext cx="10696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Ans : 4 3 1 2 5 6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CC4740-7203-4277-A92C-EFA7E6D8FA8D}"/>
              </a:ext>
            </a:extLst>
          </p:cNvPr>
          <p:cNvSpPr txBox="1"/>
          <p:nvPr/>
        </p:nvSpPr>
        <p:spPr>
          <a:xfrm>
            <a:off x="7302651" y="1070305"/>
            <a:ext cx="10696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注意区分：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	mov (%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rdx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),  %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rcx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	mov %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rdx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,  %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rcx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endParaRPr lang="en-US" altLang="zh-CN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endParaRPr lang="zh-CN" altLang="en-US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6586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B00A5DB-B3EF-42D6-A2F7-E619804C5002}"/>
              </a:ext>
            </a:extLst>
          </p:cNvPr>
          <p:cNvSpPr txBox="1"/>
          <p:nvPr/>
        </p:nvSpPr>
        <p:spPr>
          <a:xfrm>
            <a:off x="310406" y="40527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部分</a:t>
            </a:r>
            <a:r>
              <a:rPr lang="en-US" altLang="zh-CN" sz="2800" dirty="0" err="1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gdb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命令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8D272F-A186-40B5-8069-D28D1DA44C46}"/>
              </a:ext>
            </a:extLst>
          </p:cNvPr>
          <p:cNvSpPr txBox="1"/>
          <p:nvPr/>
        </p:nvSpPr>
        <p:spPr>
          <a:xfrm>
            <a:off x="1286401" y="1417983"/>
            <a:ext cx="10136973" cy="443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6069D2-ED64-42DB-A404-C5857949FBD3}"/>
              </a:ext>
            </a:extLst>
          </p:cNvPr>
          <p:cNvSpPr txBox="1"/>
          <p:nvPr/>
        </p:nvSpPr>
        <p:spPr>
          <a:xfrm>
            <a:off x="1286401" y="1537252"/>
            <a:ext cx="10044208" cy="4585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147C5B-23C6-4FD8-A9ED-BA011AD3705C}"/>
              </a:ext>
            </a:extLst>
          </p:cNvPr>
          <p:cNvSpPr txBox="1"/>
          <p:nvPr/>
        </p:nvSpPr>
        <p:spPr>
          <a:xfrm>
            <a:off x="1286401" y="1417983"/>
            <a:ext cx="10256242" cy="4704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AD99F4-3983-4976-801B-CD3448632D4E}"/>
              </a:ext>
            </a:extLst>
          </p:cNvPr>
          <p:cNvSpPr txBox="1"/>
          <p:nvPr/>
        </p:nvSpPr>
        <p:spPr>
          <a:xfrm>
            <a:off x="586154" y="1138852"/>
            <a:ext cx="1117922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break(b)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explode_bomb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  / break * 0x400540          </a:t>
            </a: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delete</a:t>
            </a: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run(r)                                    </a:t>
            </a: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continue(c)                              </a:t>
            </a: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kill(k)  quit</a:t>
            </a:r>
          </a:p>
          <a:p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stepi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单句执行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nexti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执行单个函数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finish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执行到当前函数返回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endParaRPr lang="en-US" altLang="zh-CN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print  (/x/d/p/t) ($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rax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/ *(int *)($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rax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) / * (long *)0x400540)</a:t>
            </a: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examine(x)/ [n][f][u] address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以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f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格式输出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address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开头的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n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个以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u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为单位的内容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		[n]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是正整数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		[f]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填格式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x(a)/d/o/t/u/c/s/f</a:t>
            </a:r>
          </a:p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		[u]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是字节数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, b/h/w/g</a:t>
            </a:r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</a:t>
            </a:r>
          </a:p>
          <a:p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115167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8BD20B-E85E-4B7F-B7BA-2DA245683F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26B9-07AC-4BAF-B3D7-FAC1D3999DA4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5260F6-EF2F-46DF-A664-C760C4ECEF8A}"/>
              </a:ext>
            </a:extLst>
          </p:cNvPr>
          <p:cNvSpPr txBox="1"/>
          <p:nvPr/>
        </p:nvSpPr>
        <p:spPr>
          <a:xfrm>
            <a:off x="1997242" y="2358189"/>
            <a:ext cx="8638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Thank you for listening!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0801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B00A5DB-B3EF-42D6-A2F7-E619804C5002}"/>
              </a:ext>
            </a:extLst>
          </p:cNvPr>
          <p:cNvSpPr txBox="1"/>
          <p:nvPr/>
        </p:nvSpPr>
        <p:spPr>
          <a:xfrm>
            <a:off x="310406" y="40527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Bomb.c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8D272F-A186-40B5-8069-D28D1DA44C46}"/>
              </a:ext>
            </a:extLst>
          </p:cNvPr>
          <p:cNvSpPr txBox="1"/>
          <p:nvPr/>
        </p:nvSpPr>
        <p:spPr>
          <a:xfrm>
            <a:off x="1286401" y="1417983"/>
            <a:ext cx="10136973" cy="443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6069D2-ED64-42DB-A404-C5857949FBD3}"/>
              </a:ext>
            </a:extLst>
          </p:cNvPr>
          <p:cNvSpPr txBox="1"/>
          <p:nvPr/>
        </p:nvSpPr>
        <p:spPr>
          <a:xfrm>
            <a:off x="1286401" y="1537252"/>
            <a:ext cx="10044208" cy="4585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147C5B-23C6-4FD8-A9ED-BA011AD3705C}"/>
              </a:ext>
            </a:extLst>
          </p:cNvPr>
          <p:cNvSpPr txBox="1"/>
          <p:nvPr/>
        </p:nvSpPr>
        <p:spPr>
          <a:xfrm>
            <a:off x="1286401" y="1417983"/>
            <a:ext cx="10256242" cy="4704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DB5E06-5F39-43E2-B634-A2E29FE0ED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135"/>
          <a:stretch/>
        </p:blipFill>
        <p:spPr>
          <a:xfrm>
            <a:off x="768626" y="1016388"/>
            <a:ext cx="5806994" cy="53399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213049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B00A5DB-B3EF-42D6-A2F7-E619804C5002}"/>
              </a:ext>
            </a:extLst>
          </p:cNvPr>
          <p:cNvSpPr txBox="1"/>
          <p:nvPr/>
        </p:nvSpPr>
        <p:spPr>
          <a:xfrm>
            <a:off x="310406" y="40527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Bomb.c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8D272F-A186-40B5-8069-D28D1DA44C46}"/>
              </a:ext>
            </a:extLst>
          </p:cNvPr>
          <p:cNvSpPr txBox="1"/>
          <p:nvPr/>
        </p:nvSpPr>
        <p:spPr>
          <a:xfrm>
            <a:off x="1286401" y="1417983"/>
            <a:ext cx="10136973" cy="443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6069D2-ED64-42DB-A404-C5857949FBD3}"/>
              </a:ext>
            </a:extLst>
          </p:cNvPr>
          <p:cNvSpPr txBox="1"/>
          <p:nvPr/>
        </p:nvSpPr>
        <p:spPr>
          <a:xfrm>
            <a:off x="1286401" y="1537252"/>
            <a:ext cx="10044208" cy="4585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147C5B-23C6-4FD8-A9ED-BA011AD3705C}"/>
              </a:ext>
            </a:extLst>
          </p:cNvPr>
          <p:cNvSpPr txBox="1"/>
          <p:nvPr/>
        </p:nvSpPr>
        <p:spPr>
          <a:xfrm>
            <a:off x="1286401" y="1417983"/>
            <a:ext cx="10256242" cy="4704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EB871A-9879-4705-B344-2FE00B9B2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7" y="1152940"/>
            <a:ext cx="5730737" cy="21109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B43152-D347-4019-A894-77F529ABD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887" y="1989712"/>
            <a:ext cx="5509737" cy="43666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649760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76061" y="1468322"/>
            <a:ext cx="12253546" cy="38862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3"/>
          <p:cNvSpPr txBox="1"/>
          <p:nvPr/>
        </p:nvSpPr>
        <p:spPr>
          <a:xfrm>
            <a:off x="1552615" y="2547939"/>
            <a:ext cx="1641475" cy="1570037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5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6" name="等腰三角形 5"/>
          <p:cNvSpPr/>
          <p:nvPr/>
        </p:nvSpPr>
        <p:spPr>
          <a:xfrm rot="9233090">
            <a:off x="8731250" y="2454275"/>
            <a:ext cx="266700" cy="23018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5569576">
            <a:off x="8378826" y="3128963"/>
            <a:ext cx="396875" cy="3429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21371394">
            <a:off x="8247063" y="1804989"/>
            <a:ext cx="266700" cy="23018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2912161">
            <a:off x="9288463" y="3487739"/>
            <a:ext cx="944562" cy="815975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2912161">
            <a:off x="9156700" y="3427413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 rot="9110320">
            <a:off x="10477500" y="37925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 rot="9110320">
            <a:off x="9388475" y="4295775"/>
            <a:ext cx="115888" cy="11588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 rot="9110320">
            <a:off x="9505950" y="31321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 rot="18210217">
            <a:off x="7838282" y="2162970"/>
            <a:ext cx="127000" cy="10953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8748521">
            <a:off x="8196264" y="2314575"/>
            <a:ext cx="128587" cy="10953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C20F"/>
              </a:solidFill>
              <a:latin typeface="Calibri" panose="020F0502020204030204"/>
              <a:ea typeface="幼圆" panose="02010509060101010101" charset="-122"/>
            </a:endParaRPr>
          </a:p>
        </p:txBody>
      </p:sp>
      <p:cxnSp>
        <p:nvCxnSpPr>
          <p:cNvPr id="16" name="Straight Connector 13"/>
          <p:cNvCxnSpPr>
            <a:cxnSpLocks noChangeShapeType="1"/>
          </p:cNvCxnSpPr>
          <p:nvPr/>
        </p:nvCxnSpPr>
        <p:spPr bwMode="auto">
          <a:xfrm flipH="1">
            <a:off x="1524000" y="4110038"/>
            <a:ext cx="6732588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26B9-07AC-4BAF-B3D7-FAC1D3999DA4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6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B00A5DB-B3EF-42D6-A2F7-E619804C5002}"/>
              </a:ext>
            </a:extLst>
          </p:cNvPr>
          <p:cNvSpPr txBox="1"/>
          <p:nvPr/>
        </p:nvSpPr>
        <p:spPr>
          <a:xfrm>
            <a:off x="310406" y="40527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Phase_1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8D272F-A186-40B5-8069-D28D1DA44C46}"/>
              </a:ext>
            </a:extLst>
          </p:cNvPr>
          <p:cNvSpPr txBox="1"/>
          <p:nvPr/>
        </p:nvSpPr>
        <p:spPr>
          <a:xfrm>
            <a:off x="1286401" y="1417983"/>
            <a:ext cx="10136973" cy="443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6069D2-ED64-42DB-A404-C5857949FBD3}"/>
              </a:ext>
            </a:extLst>
          </p:cNvPr>
          <p:cNvSpPr txBox="1"/>
          <p:nvPr/>
        </p:nvSpPr>
        <p:spPr>
          <a:xfrm>
            <a:off x="1286401" y="1537252"/>
            <a:ext cx="10044208" cy="4585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147C5B-23C6-4FD8-A9ED-BA011AD3705C}"/>
              </a:ext>
            </a:extLst>
          </p:cNvPr>
          <p:cNvSpPr txBox="1"/>
          <p:nvPr/>
        </p:nvSpPr>
        <p:spPr>
          <a:xfrm>
            <a:off x="1286401" y="1417983"/>
            <a:ext cx="10256242" cy="4704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1B4053-7A3E-4A46-B6F4-BAA94481C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7" y="1152939"/>
            <a:ext cx="9575165" cy="25287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0C12BCE-8CFA-4DDA-8F46-1D22001747D2}"/>
              </a:ext>
            </a:extLst>
          </p:cNvPr>
          <p:cNvSpPr txBox="1"/>
          <p:nvPr/>
        </p:nvSpPr>
        <p:spPr>
          <a:xfrm>
            <a:off x="768626" y="4189489"/>
            <a:ext cx="7871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由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phase_1(input)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知   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%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rsi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指向输入串的指针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endParaRPr lang="en-US" altLang="zh-CN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要求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strings_not_equal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(input, 0x1a18(%rip))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返回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0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ea typeface="方正兰亭粗黑_GBK" panose="020000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37413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B00A5DB-B3EF-42D6-A2F7-E619804C5002}"/>
              </a:ext>
            </a:extLst>
          </p:cNvPr>
          <p:cNvSpPr txBox="1"/>
          <p:nvPr/>
        </p:nvSpPr>
        <p:spPr>
          <a:xfrm>
            <a:off x="310406" y="40527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Phase_1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8D272F-A186-40B5-8069-D28D1DA44C46}"/>
              </a:ext>
            </a:extLst>
          </p:cNvPr>
          <p:cNvSpPr txBox="1"/>
          <p:nvPr/>
        </p:nvSpPr>
        <p:spPr>
          <a:xfrm>
            <a:off x="1286401" y="1417983"/>
            <a:ext cx="10136973" cy="443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6069D2-ED64-42DB-A404-C5857949FBD3}"/>
              </a:ext>
            </a:extLst>
          </p:cNvPr>
          <p:cNvSpPr txBox="1"/>
          <p:nvPr/>
        </p:nvSpPr>
        <p:spPr>
          <a:xfrm>
            <a:off x="1286401" y="1537252"/>
            <a:ext cx="10044208" cy="4585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F3E36B-217E-4B5D-A2E1-A066E3B20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16" y="1143595"/>
            <a:ext cx="5608806" cy="53725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F848E3-916E-49AD-BC2A-D09E7C70C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025" y="1184137"/>
            <a:ext cx="5296359" cy="14860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EDB906-29DD-4A1F-B808-F776116823D4}"/>
              </a:ext>
            </a:extLst>
          </p:cNvPr>
          <p:cNvSpPr txBox="1"/>
          <p:nvPr/>
        </p:nvSpPr>
        <p:spPr>
          <a:xfrm>
            <a:off x="6701590" y="3183547"/>
            <a:ext cx="435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方正兰亭粗黑_GBK" panose="02000000000000000000" pitchFamily="2" charset="-122"/>
              </a:rPr>
              <a:t>代码和函数名高度一致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66669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31F4FC-9116-4E27-AB6C-C9CB0DAC68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788"/>
          <a:stretch/>
        </p:blipFill>
        <p:spPr>
          <a:xfrm>
            <a:off x="622201" y="5053261"/>
            <a:ext cx="8350958" cy="78205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789195" y="6356350"/>
            <a:ext cx="1437640" cy="365125"/>
          </a:xfrm>
        </p:spPr>
        <p:txBody>
          <a:bodyPr/>
          <a:lstStyle/>
          <a:p>
            <a:fld id="{023126B9-07AC-4BAF-B3D7-FAC1D3999DA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>
          <a:xfrm flipH="1" flipV="1">
            <a:off x="430616" y="828865"/>
            <a:ext cx="2715755" cy="76141"/>
          </a:xfrm>
          <a:custGeom>
            <a:avLst/>
            <a:gdLst>
              <a:gd name="connsiteX0" fmla="*/ 7977051 w 7977051"/>
              <a:gd name="connsiteY0" fmla="*/ 0 h 31619"/>
              <a:gd name="connsiteX1" fmla="*/ 0 w 7977051"/>
              <a:gd name="connsiteY1" fmla="*/ 0 h 31619"/>
              <a:gd name="connsiteX2" fmla="*/ 0 w 7977051"/>
              <a:gd name="connsiteY2" fmla="*/ 31619 h 31619"/>
              <a:gd name="connsiteX3" fmla="*/ 7977051 w 7977051"/>
              <a:gd name="connsiteY3" fmla="*/ 31619 h 31619"/>
              <a:gd name="connsiteX4" fmla="*/ 7977051 w 7977051"/>
              <a:gd name="connsiteY4" fmla="*/ 15810 h 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051" h="31619">
                <a:moveTo>
                  <a:pt x="7977051" y="0"/>
                </a:moveTo>
                <a:lnTo>
                  <a:pt x="0" y="0"/>
                </a:lnTo>
                <a:lnTo>
                  <a:pt x="0" y="31619"/>
                </a:lnTo>
                <a:lnTo>
                  <a:pt x="7977051" y="31619"/>
                </a:lnTo>
                <a:lnTo>
                  <a:pt x="7977051" y="15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B00A5DB-B3EF-42D6-A2F7-E619804C5002}"/>
              </a:ext>
            </a:extLst>
          </p:cNvPr>
          <p:cNvSpPr txBox="1"/>
          <p:nvPr/>
        </p:nvSpPr>
        <p:spPr>
          <a:xfrm>
            <a:off x="310406" y="40527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Phase_1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98F6C5-3B3B-49A4-8CC4-684D760B45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033"/>
          <a:stretch/>
        </p:blipFill>
        <p:spPr>
          <a:xfrm>
            <a:off x="622201" y="1184137"/>
            <a:ext cx="8350958" cy="39046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8823560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2.6"/>
</p:tagLst>
</file>

<file path=ppt/theme/theme1.xml><?xml version="1.0" encoding="utf-8"?>
<a:theme xmlns:a="http://schemas.openxmlformats.org/drawingml/2006/main" name="清风素材 https://12sc.taobao.com">
  <a:themeElements>
    <a:clrScheme name="自定义 7">
      <a:dk1>
        <a:srgbClr val="8B0012"/>
      </a:dk1>
      <a:lt1>
        <a:srgbClr val="FFFFFF"/>
      </a:lt1>
      <a:dk2>
        <a:srgbClr val="8B0012"/>
      </a:dk2>
      <a:lt2>
        <a:srgbClr val="F0F0F0"/>
      </a:lt2>
      <a:accent1>
        <a:srgbClr val="C00000"/>
      </a:accent1>
      <a:accent2>
        <a:srgbClr val="8B0012"/>
      </a:accent2>
      <a:accent3>
        <a:srgbClr val="C00000"/>
      </a:accent3>
      <a:accent4>
        <a:srgbClr val="8B0012"/>
      </a:accent4>
      <a:accent5>
        <a:srgbClr val="8B0012"/>
      </a:accent5>
      <a:accent6>
        <a:srgbClr val="FFB4BE"/>
      </a:accent6>
      <a:hlink>
        <a:srgbClr val="450009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4055</TotalTime>
  <Words>674</Words>
  <Application>Microsoft Office PowerPoint</Application>
  <PresentationFormat>宽屏</PresentationFormat>
  <Paragraphs>152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方正兰亭粗黑_GBK</vt:lpstr>
      <vt:lpstr>微软雅黑</vt:lpstr>
      <vt:lpstr>Arial</vt:lpstr>
      <vt:lpstr>Calibri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none44353@163.com</cp:lastModifiedBy>
  <cp:revision>437</cp:revision>
  <dcterms:created xsi:type="dcterms:W3CDTF">2015-05-06T09:02:23Z</dcterms:created>
  <dcterms:modified xsi:type="dcterms:W3CDTF">2020-11-08T13:16:42Z</dcterms:modified>
</cp:coreProperties>
</file>