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74" r:id="rId7"/>
    <p:sldId id="265" r:id="rId8"/>
    <p:sldId id="266" r:id="rId9"/>
    <p:sldId id="267" r:id="rId10"/>
    <p:sldId id="268" r:id="rId11"/>
    <p:sldId id="269" r:id="rId12"/>
    <p:sldId id="273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6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768E4-FE1B-4D62-9EC0-77F16F364FF3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F092-96BA-451E-B2A1-D82211E6E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1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0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9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9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F092-96BA-451E-B2A1-D82211E6E9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9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5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1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C7398-5A67-4C9A-A42E-26D95DC0EAB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67616E-1DC3-4875-894E-B5AAEBE679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1820-135D-4996-9D39-23E443AF1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Processor Arch: Pipelined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A8CAB-031A-417B-8E90-4FC09C468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周可行</a:t>
            </a:r>
            <a:endParaRPr lang="en-US" altLang="zh-CN" dirty="0"/>
          </a:p>
          <a:p>
            <a:r>
              <a:rPr lang="en-US" altLang="zh-CN" dirty="0"/>
              <a:t>KEKE_046@pku.edu.cn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2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959803" y="2870016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*|ret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*|ret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090229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*|ret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BB6BABE-C497-4BC9-8BA1-FAB2031BBF07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043902" y="1935625"/>
            <a:ext cx="1" cy="60960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230D62-A666-4F1E-BC81-4B246F20E127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4548930" y="3331681"/>
            <a:ext cx="1494972" cy="88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7652658" y="3331680"/>
            <a:ext cx="1439244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2D7167-72F0-4AE3-9766-DCE1F46B4EB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664216" y="4598904"/>
            <a:ext cx="1139371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901634-6EE3-4013-97F7-1EBECD7B1DAA}"/>
              </a:ext>
            </a:extLst>
          </p:cNvPr>
          <p:cNvSpPr txBox="1"/>
          <p:nvPr/>
        </p:nvSpPr>
        <p:spPr>
          <a:xfrm>
            <a:off x="8660182" y="1623167"/>
            <a:ext cx="244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流水线内有</a:t>
            </a:r>
            <a:r>
              <a:rPr lang="en-US" altLang="zh-CN" dirty="0"/>
              <a:t>ret</a:t>
            </a:r>
            <a:r>
              <a:rPr lang="zh-CN" altLang="en-US" dirty="0"/>
              <a:t>指令时，停止读入其它指令。</a:t>
            </a:r>
          </a:p>
        </p:txBody>
      </p:sp>
    </p:spTree>
    <p:extLst>
      <p:ext uri="{BB962C8B-B14F-4D97-AF65-F5344CB8AC3E}">
        <p14:creationId xmlns:p14="http://schemas.microsoft.com/office/powerpoint/2010/main" val="386703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8995-D711-4C05-94E1-DD8E1834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D6A77-6C59-4566-811F-8977CE46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刚刚相当于构造了三个正则表达式：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有些情况能够同时满足两个表达式，需要处理（</a:t>
            </a:r>
            <a:r>
              <a:rPr lang="en-US" altLang="zh-CN" dirty="0"/>
              <a:t>ret</a:t>
            </a:r>
            <a:r>
              <a:rPr lang="zh-CN" altLang="en-US" dirty="0"/>
              <a:t>用到了</a:t>
            </a:r>
            <a:r>
              <a:rPr lang="en-US" altLang="zh-CN" dirty="0" err="1"/>
              <a:t>rsp</a:t>
            </a:r>
            <a:r>
              <a:rPr lang="zh-CN" altLang="en-US" dirty="0"/>
              <a:t>，是</a:t>
            </a:r>
            <a:r>
              <a:rPr lang="en-US" altLang="zh-CN" dirty="0"/>
              <a:t>use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98445D-430B-446D-801E-E1213BB8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40" y="1724048"/>
            <a:ext cx="3817460" cy="1577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F9ECA9-BB7D-4E7F-A708-F1E726E1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06" y="4297680"/>
            <a:ext cx="4811187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CASE_A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915096" y="2870015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ret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JXX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375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7567902" y="3331680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2D7167-72F0-4AE3-9766-DCE1F46B4EB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664216" y="4598904"/>
            <a:ext cx="1139371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CB9BBBF8-829C-4310-8958-F2D81ADABB2D}"/>
              </a:ext>
            </a:extLst>
          </p:cNvPr>
          <p:cNvCxnSpPr>
            <a:stCxn id="9" idx="2"/>
            <a:endCxn id="6" idx="2"/>
          </p:cNvCxnSpPr>
          <p:nvPr/>
        </p:nvCxnSpPr>
        <p:spPr>
          <a:xfrm rot="5400000">
            <a:off x="5281902" y="2697625"/>
            <a:ext cx="1" cy="45720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7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CASE_B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959803" y="2870016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ret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load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375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BB6BABE-C497-4BC9-8BA1-FAB2031BBF07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H="1" flipV="1">
            <a:off x="6043901" y="2690184"/>
            <a:ext cx="1" cy="30480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7567902" y="3331680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2D7167-72F0-4AE3-9766-DCE1F46B4EB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664216" y="4598904"/>
            <a:ext cx="1139371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E35EBC0-0F0F-4642-B2BC-0F6A2AABBBCA}"/>
              </a:ext>
            </a:extLst>
          </p:cNvPr>
          <p:cNvCxnSpPr>
            <a:cxnSpLocks/>
          </p:cNvCxnSpPr>
          <p:nvPr/>
        </p:nvCxnSpPr>
        <p:spPr>
          <a:xfrm>
            <a:off x="4516842" y="3331681"/>
            <a:ext cx="306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F0AE13-40BB-4379-827B-8B90D8BE96E6}"/>
              </a:ext>
            </a:extLst>
          </p:cNvPr>
          <p:cNvCxnSpPr>
            <a:cxnSpLocks/>
          </p:cNvCxnSpPr>
          <p:nvPr/>
        </p:nvCxnSpPr>
        <p:spPr>
          <a:xfrm>
            <a:off x="2995902" y="3331681"/>
            <a:ext cx="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8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6E84-D35C-4922-9A2B-B36C907E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08894-C61A-4897-A33A-B678FB0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处理异常的目标：</a:t>
            </a:r>
            <a:endParaRPr lang="en-US" altLang="zh-CN" dirty="0"/>
          </a:p>
          <a:p>
            <a:pPr lvl="1"/>
            <a:r>
              <a:rPr lang="zh-CN" altLang="en-US" dirty="0"/>
              <a:t>异常之前正确完成，异常之后不影响寄存器。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三个问题：</a:t>
            </a:r>
            <a:endParaRPr lang="en-US" altLang="zh-CN" dirty="0"/>
          </a:p>
          <a:p>
            <a:pPr lvl="1"/>
            <a:r>
              <a:rPr lang="zh-CN" altLang="en-US" dirty="0"/>
              <a:t>异常指令在</a:t>
            </a:r>
            <a:r>
              <a:rPr lang="en-US" altLang="zh-CN" dirty="0" err="1"/>
              <a:t>jXX</a:t>
            </a:r>
            <a:r>
              <a:rPr lang="zh-CN" altLang="en-US" dirty="0"/>
              <a:t>后面，被取消了</a:t>
            </a:r>
            <a:endParaRPr lang="en-US" altLang="zh-CN" dirty="0"/>
          </a:p>
          <a:p>
            <a:pPr lvl="1"/>
            <a:r>
              <a:rPr lang="zh-CN" altLang="en-US" dirty="0"/>
              <a:t>异常指令后面跟着一个正常指令，把状态寄存器重写了</a:t>
            </a:r>
            <a:endParaRPr lang="en-US" altLang="zh-CN" dirty="0"/>
          </a:p>
          <a:p>
            <a:pPr lvl="1"/>
            <a:r>
              <a:rPr lang="zh-CN" altLang="en-US" dirty="0"/>
              <a:t>异常指令后面的指令更改了条件码或内存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处理方法：</a:t>
            </a:r>
            <a:endParaRPr lang="en-US" altLang="zh-CN" dirty="0"/>
          </a:p>
          <a:p>
            <a:pPr lvl="1"/>
            <a:r>
              <a:rPr lang="zh-CN" altLang="en-US" dirty="0"/>
              <a:t>每条流水线上有一个异常寄存器</a:t>
            </a:r>
            <a:endParaRPr lang="en-US" altLang="zh-CN" dirty="0"/>
          </a:p>
          <a:p>
            <a:pPr lvl="1"/>
            <a:r>
              <a:rPr lang="zh-CN" altLang="en-US" dirty="0"/>
              <a:t>直到流水线最后</a:t>
            </a:r>
            <a:r>
              <a:rPr lang="en-US" altLang="zh-CN" dirty="0"/>
              <a:t>W</a:t>
            </a:r>
            <a:r>
              <a:rPr lang="zh-CN" altLang="en-US" dirty="0"/>
              <a:t>阶段时，再触发异常</a:t>
            </a:r>
            <a:endParaRPr lang="en-US" altLang="zh-CN" dirty="0"/>
          </a:p>
          <a:p>
            <a:pPr lvl="1"/>
            <a:r>
              <a:rPr lang="zh-CN" altLang="en-US" dirty="0"/>
              <a:t>要访问</a:t>
            </a:r>
            <a:r>
              <a:rPr lang="en-US" altLang="zh-CN" dirty="0"/>
              <a:t>CC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  <a:r>
              <a:rPr lang="zh-CN" altLang="en-US" dirty="0"/>
              <a:t>时，看后面有没有异常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498F6-6D5A-485A-84FD-64480409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24" y="1251"/>
            <a:ext cx="5513676" cy="68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FAAE-1BFC-4B67-AE58-F5D872A9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0E649-F89B-4F8B-AB68-D3C04B93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Fetch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预测</a:t>
            </a:r>
            <a:r>
              <a:rPr lang="en-US" altLang="zh-CN" dirty="0"/>
              <a:t>PC</a:t>
            </a:r>
            <a:r>
              <a:rPr lang="zh-CN" altLang="en-US" dirty="0"/>
              <a:t>：正常</a:t>
            </a:r>
            <a:r>
              <a:rPr lang="en-US" altLang="zh-CN" dirty="0" err="1"/>
              <a:t>valP</a:t>
            </a:r>
            <a:r>
              <a:rPr lang="zh-CN" altLang="en-US" dirty="0"/>
              <a:t>，跳转</a:t>
            </a:r>
            <a:r>
              <a:rPr lang="en-US" altLang="zh-CN" dirty="0" err="1"/>
              <a:t>valC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PC</a:t>
            </a:r>
            <a:r>
              <a:rPr lang="zh-CN" altLang="en-US" dirty="0"/>
              <a:t>：跳转失败</a:t>
            </a:r>
            <a:r>
              <a:rPr lang="en-US" altLang="zh-CN" dirty="0" err="1"/>
              <a:t>valC</a:t>
            </a:r>
            <a:r>
              <a:rPr lang="zh-CN" altLang="en-US" dirty="0"/>
              <a:t>，返回</a:t>
            </a:r>
            <a:r>
              <a:rPr lang="en-US" altLang="zh-CN" dirty="0" err="1"/>
              <a:t>valM</a:t>
            </a:r>
            <a:endParaRPr lang="en-US" altLang="zh-CN" dirty="0"/>
          </a:p>
          <a:p>
            <a:r>
              <a:rPr lang="en-US" altLang="zh-CN" dirty="0"/>
              <a:t>Decode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使用的寄存器被后面写入时，转发最近一个</a:t>
            </a:r>
            <a:endParaRPr lang="en-US" altLang="zh-CN" dirty="0"/>
          </a:p>
          <a:p>
            <a:pPr lvl="1"/>
            <a:r>
              <a:rPr lang="zh-CN" altLang="en-US" dirty="0"/>
              <a:t>合并</a:t>
            </a:r>
            <a:r>
              <a:rPr lang="en-US" altLang="zh-CN" dirty="0" err="1"/>
              <a:t>valP</a:t>
            </a:r>
            <a:r>
              <a:rPr lang="zh-CN" altLang="en-US" dirty="0"/>
              <a:t>和</a:t>
            </a:r>
            <a:r>
              <a:rPr lang="en-US" altLang="zh-CN" dirty="0" err="1"/>
              <a:t>valA</a:t>
            </a:r>
            <a:endParaRPr lang="en-US" altLang="zh-CN" dirty="0"/>
          </a:p>
          <a:p>
            <a:r>
              <a:rPr lang="en-US" altLang="zh-CN" dirty="0"/>
              <a:t>Execute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后面有异常不设置</a:t>
            </a:r>
            <a:r>
              <a:rPr lang="en-US" altLang="zh-CN" dirty="0"/>
              <a:t>CC</a:t>
            </a:r>
          </a:p>
          <a:p>
            <a:pPr lvl="1"/>
            <a:r>
              <a:rPr lang="en-US" altLang="zh-CN" dirty="0" err="1"/>
              <a:t>cmov</a:t>
            </a:r>
            <a:r>
              <a:rPr lang="zh-CN" altLang="en-US" dirty="0"/>
              <a:t>在</a:t>
            </a:r>
            <a:r>
              <a:rPr lang="en-US" altLang="zh-CN" dirty="0"/>
              <a:t>Forward</a:t>
            </a:r>
            <a:r>
              <a:rPr lang="zh-CN" altLang="en-US" dirty="0"/>
              <a:t>之前修改</a:t>
            </a:r>
            <a:r>
              <a:rPr lang="en-US" altLang="zh-CN" dirty="0" err="1"/>
              <a:t>dstE</a:t>
            </a:r>
            <a:r>
              <a:rPr lang="zh-CN" altLang="en-US" dirty="0"/>
              <a:t>（习题</a:t>
            </a:r>
            <a:r>
              <a:rPr lang="en-US" altLang="zh-CN" dirty="0"/>
              <a:t>4.35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4FFA2-1A01-4BBA-B574-4FBF53F56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后面有异常不设置</a:t>
            </a:r>
            <a:r>
              <a:rPr lang="en-US" altLang="zh-CN" dirty="0"/>
              <a:t>CC</a:t>
            </a:r>
          </a:p>
          <a:p>
            <a:r>
              <a:rPr lang="en-US" altLang="zh-CN" dirty="0"/>
              <a:t>Writeback</a:t>
            </a:r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流水线的状态寄存器写入到</a:t>
            </a:r>
            <a:r>
              <a:rPr lang="en-US" altLang="zh-CN" dirty="0"/>
              <a:t>Stat</a:t>
            </a:r>
          </a:p>
          <a:p>
            <a:pPr lvl="1"/>
            <a:r>
              <a:rPr lang="zh-CN" altLang="en-US" dirty="0"/>
              <a:t>状态为</a:t>
            </a:r>
            <a:r>
              <a:rPr lang="en-US" altLang="zh-CN" dirty="0"/>
              <a:t>SBUB</a:t>
            </a:r>
            <a:r>
              <a:rPr lang="zh-CN" altLang="en-US" dirty="0"/>
              <a:t>写</a:t>
            </a:r>
            <a:r>
              <a:rPr lang="en-US" altLang="zh-CN" dirty="0"/>
              <a:t>SAOK</a:t>
            </a:r>
            <a:r>
              <a:rPr lang="zh-CN" altLang="en-US" dirty="0"/>
              <a:t>（碰到了</a:t>
            </a:r>
            <a:r>
              <a:rPr lang="en-US" altLang="zh-CN" dirty="0"/>
              <a:t>Bubble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792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35B9-6D06-45AE-BA6D-CCFE231A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A0AF0-5BEB-44E8-9BB6-10B74C4D8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CPI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Cycles Per Instruction</a:t>
                </a:r>
                <a:r>
                  <a:rPr lang="zh-CN" altLang="en-US" dirty="0"/>
                  <a:t>：每条指令周期数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CPI=1+</a:t>
                </a:r>
                <a:r>
                  <a:rPr lang="zh-CN" altLang="en-US" dirty="0"/>
                  <a:t>平均每条指令插入</a:t>
                </a:r>
                <a:r>
                  <a:rPr lang="en-US" altLang="zh-CN" dirty="0"/>
                  <a:t>Bubble</a:t>
                </a:r>
                <a:r>
                  <a:rPr lang="zh-CN" altLang="en-US" dirty="0"/>
                  <a:t>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超标量处理器：并行多条流水线</a:t>
                </a:r>
                <a:endParaRPr lang="en-US" altLang="zh-CN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A0AF0-5BEB-44E8-9BB6-10B74C4D8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904F4DA-17F0-4363-9000-0E40D1D2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3362746"/>
            <a:ext cx="6784804" cy="131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4DF0-DD0B-43E0-8935-50938035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299BB-F83B-4807-87F3-CEA4F177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任务被划分成多个独立的阶段，同步执行。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衡量标准：吞吐量、延迟</a:t>
            </a:r>
            <a:endParaRPr lang="en-US" altLang="zh-CN" dirty="0"/>
          </a:p>
          <a:p>
            <a:pPr lvl="1"/>
            <a:r>
              <a:rPr lang="zh-CN" altLang="en-US" dirty="0"/>
              <a:t>延迟：执行一条指令的时间，取决于阶段总和（单位</a:t>
            </a:r>
            <a:r>
              <a:rPr lang="en-US" altLang="zh-CN" dirty="0" err="1"/>
              <a:t>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吞吐量：单位时间内执行指令数，取决于最长的阶段（单位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流水线的局限性：</a:t>
            </a:r>
            <a:endParaRPr lang="en-US" altLang="zh-CN" dirty="0"/>
          </a:p>
          <a:p>
            <a:pPr lvl="1"/>
            <a:r>
              <a:rPr lang="zh-CN" altLang="en-US" dirty="0"/>
              <a:t>划分的困难性（不一致的划分）</a:t>
            </a:r>
            <a:endParaRPr lang="en-US" altLang="zh-CN" dirty="0"/>
          </a:p>
          <a:p>
            <a:pPr lvl="1"/>
            <a:r>
              <a:rPr lang="zh-CN" altLang="en-US" dirty="0"/>
              <a:t>数据储存时间、反馈（吞吐量有上界）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A14D1-7ABA-4413-95E1-11B8D372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59" y="4483075"/>
            <a:ext cx="5862110" cy="19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1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E0F6-D5D1-40A5-AE76-5835959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B5571-3EBC-4772-9BEE-176DAFBD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电路重定时：将</a:t>
            </a:r>
            <a:r>
              <a:rPr lang="en-US" altLang="zh-CN" dirty="0"/>
              <a:t>PC</a:t>
            </a:r>
            <a:r>
              <a:rPr lang="zh-CN" altLang="en-US" dirty="0"/>
              <a:t>移动到取指阶段</a:t>
            </a:r>
            <a:endParaRPr lang="en-US" altLang="zh-CN" dirty="0"/>
          </a:p>
          <a:p>
            <a:pPr lvl="1"/>
            <a:r>
              <a:rPr lang="zh-CN" altLang="en-US" dirty="0"/>
              <a:t>为了立刻得到下一个</a:t>
            </a:r>
            <a:r>
              <a:rPr lang="en-US" altLang="zh-CN" dirty="0"/>
              <a:t>PC</a:t>
            </a:r>
          </a:p>
          <a:p>
            <a:endParaRPr lang="en-US" altLang="zh-CN" dirty="0"/>
          </a:p>
          <a:p>
            <a:r>
              <a:rPr lang="zh-CN" altLang="en-US" dirty="0"/>
              <a:t>插入流水线寄存器</a:t>
            </a:r>
            <a:endParaRPr lang="en-US" altLang="zh-CN" dirty="0"/>
          </a:p>
          <a:p>
            <a:r>
              <a:rPr lang="zh-CN" altLang="en-US" dirty="0"/>
              <a:t>携带</a:t>
            </a:r>
            <a:r>
              <a:rPr lang="en-US" altLang="zh-CN" dirty="0" err="1"/>
              <a:t>dstE</a:t>
            </a:r>
            <a:r>
              <a:rPr lang="en-US" altLang="zh-CN" dirty="0"/>
              <a:t>, </a:t>
            </a:r>
            <a:r>
              <a:rPr lang="en-US" altLang="zh-CN" dirty="0" err="1"/>
              <a:t>dstM</a:t>
            </a:r>
            <a:r>
              <a:rPr lang="zh-CN" altLang="en-US" dirty="0"/>
              <a:t>：每条写入位置可能不同</a:t>
            </a:r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 err="1"/>
              <a:t>valP</a:t>
            </a:r>
            <a:r>
              <a:rPr lang="en-US" altLang="zh-CN" dirty="0"/>
              <a:t>, </a:t>
            </a:r>
            <a:r>
              <a:rPr lang="en-US" altLang="zh-CN" dirty="0" err="1"/>
              <a:t>valA</a:t>
            </a:r>
            <a:r>
              <a:rPr lang="zh-CN" altLang="en-US" dirty="0"/>
              <a:t>：只有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 err="1"/>
              <a:t>jXX</a:t>
            </a:r>
            <a:r>
              <a:rPr lang="zh-CN" altLang="en-US" dirty="0"/>
              <a:t>会用到</a:t>
            </a:r>
            <a:r>
              <a:rPr lang="en-US" altLang="zh-CN" dirty="0" err="1"/>
              <a:t>valP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1E0F76-7481-4D7B-8EE4-B5258989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251"/>
            <a:ext cx="5513676" cy="68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67A2-2CE9-4C35-870F-941B4739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预测和冒险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72FD5-EB39-45DF-A07D-5B6E4F6B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分支预测：条件跳转指令分支不确定，猜测方向并取指。</a:t>
            </a:r>
            <a:endParaRPr lang="en-US" altLang="zh-CN" dirty="0"/>
          </a:p>
          <a:p>
            <a:pPr lvl="1"/>
            <a:r>
              <a:rPr lang="zh-CN" altLang="en-US" dirty="0"/>
              <a:t>如果猜测方向错误，将已进入流水线的指令丢弃，重新指定方向。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Y86-64</a:t>
            </a:r>
            <a:r>
              <a:rPr lang="zh-CN" altLang="en-US" dirty="0"/>
              <a:t>使用总是跳转的分支预测。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指令相关：后一条指令依赖前一条指令的结果。</a:t>
            </a:r>
            <a:endParaRPr lang="en-US" altLang="zh-CN" dirty="0"/>
          </a:p>
          <a:p>
            <a:pPr lvl="1"/>
            <a:r>
              <a:rPr lang="zh-CN" altLang="en-US" dirty="0"/>
              <a:t>数据相关、控制相关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数据冒险：先写后读。</a:t>
            </a:r>
            <a:endParaRPr lang="en-US" altLang="zh-CN" dirty="0"/>
          </a:p>
          <a:p>
            <a:r>
              <a:rPr lang="zh-CN" altLang="en-US" dirty="0"/>
              <a:t>控制冒险：条件跳转、</a:t>
            </a:r>
            <a:r>
              <a:rPr lang="en-US" altLang="zh-CN" dirty="0"/>
              <a:t>ret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3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20D62-0B85-4204-80DE-18D1F381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0E356-4DB6-438A-8E15-F1687BB3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处理数据冒险：在最短时间内找到写入寄存器的值。</a:t>
            </a:r>
            <a:endParaRPr lang="en-US" altLang="zh-CN" dirty="0"/>
          </a:p>
          <a:p>
            <a:r>
              <a:rPr lang="zh-CN" altLang="en-US" dirty="0"/>
              <a:t>转发：将值传送到流水线的较早阶段。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有多个写入操作时，应转发最近的写入。</a:t>
            </a:r>
            <a:endParaRPr lang="en-US" altLang="zh-CN" dirty="0"/>
          </a:p>
          <a:p>
            <a:r>
              <a:rPr lang="zh-CN" altLang="en-US" dirty="0"/>
              <a:t>转发要求</a:t>
            </a:r>
            <a:r>
              <a:rPr lang="en-US" altLang="zh-CN" dirty="0"/>
              <a:t>use</a:t>
            </a:r>
            <a:r>
              <a:rPr lang="zh-CN" altLang="en-US" dirty="0"/>
              <a:t>不需要等到写回，只要值算出来就可以用了。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A951A-F354-4F57-81DB-C5F13D2024E6}"/>
              </a:ext>
            </a:extLst>
          </p:cNvPr>
          <p:cNvSpPr/>
          <p:nvPr/>
        </p:nvSpPr>
        <p:spPr>
          <a:xfrm>
            <a:off x="4383314" y="3367312"/>
            <a:ext cx="1763486" cy="732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Execute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4E1DD-3CB5-429E-86BF-B92DA2398EB5}"/>
              </a:ext>
            </a:extLst>
          </p:cNvPr>
          <p:cNvSpPr/>
          <p:nvPr/>
        </p:nvSpPr>
        <p:spPr>
          <a:xfrm>
            <a:off x="6146800" y="3367312"/>
            <a:ext cx="1763486" cy="7329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C91335-8806-42F2-910F-B27A394D9BB8}"/>
              </a:ext>
            </a:extLst>
          </p:cNvPr>
          <p:cNvSpPr/>
          <p:nvPr/>
        </p:nvSpPr>
        <p:spPr>
          <a:xfrm>
            <a:off x="4383314" y="4105363"/>
            <a:ext cx="1763486" cy="7329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36F782-F9C2-4604-A87C-1DE7F9C4996F}"/>
              </a:ext>
            </a:extLst>
          </p:cNvPr>
          <p:cNvSpPr/>
          <p:nvPr/>
        </p:nvSpPr>
        <p:spPr>
          <a:xfrm>
            <a:off x="6146800" y="4105363"/>
            <a:ext cx="1763486" cy="732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Decode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937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AB1F-BC77-4AF4-9838-183177EA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流水线寄存器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861B3-5BCD-41E1-ACA7-EF9980D3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altLang="zh-CN" dirty="0"/>
              <a:t>Normal</a:t>
            </a:r>
            <a:r>
              <a:rPr lang="zh-CN" altLang="en-US" dirty="0"/>
              <a:t>：读取上一个流水线的结果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Stall</a:t>
            </a:r>
            <a:r>
              <a:rPr lang="zh-CN" altLang="en-US" dirty="0"/>
              <a:t>：不读取上一个流水线的结果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Bubble</a:t>
            </a:r>
            <a:r>
              <a:rPr lang="zh-CN" altLang="en-US" dirty="0"/>
              <a:t>：变成</a:t>
            </a:r>
            <a:r>
              <a:rPr lang="en-US" altLang="zh-CN" dirty="0" err="1"/>
              <a:t>nop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icode</a:t>
            </a:r>
            <a:r>
              <a:rPr lang="en-US" altLang="zh-CN" dirty="0"/>
              <a:t> </a:t>
            </a:r>
            <a:r>
              <a:rPr lang="zh-CN" altLang="en-US" dirty="0"/>
              <a:t>设置为</a:t>
            </a:r>
            <a:r>
              <a:rPr lang="en-US" altLang="zh-CN" dirty="0"/>
              <a:t>INOP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stat</a:t>
            </a:r>
            <a:r>
              <a:rPr lang="zh-CN" altLang="en-US" dirty="0"/>
              <a:t>设置为</a:t>
            </a:r>
            <a:r>
              <a:rPr lang="en-US" altLang="zh-CN" dirty="0"/>
              <a:t>SBUB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dstE,dstM,srcA,srcB</a:t>
            </a:r>
            <a:r>
              <a:rPr lang="zh-CN" altLang="en-US" dirty="0"/>
              <a:t>设置为</a:t>
            </a:r>
            <a:r>
              <a:rPr lang="en-US" altLang="zh-CN" dirty="0"/>
              <a:t>RNONE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8C693-77E0-4DFE-9DD5-BA4CB1CD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425"/>
            <a:ext cx="5455921" cy="54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save/use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959803" y="2870016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use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save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375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BB6BABE-C497-4BC9-8BA1-FAB2031BBF07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H="1" flipV="1">
            <a:off x="5281901" y="3452184"/>
            <a:ext cx="1" cy="15240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230D62-A666-4F1E-BC81-4B246F20E127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4548930" y="3331681"/>
            <a:ext cx="1494972" cy="88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7567902" y="3331680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AD2D76-0AF8-4627-89A4-54D726E39F80}"/>
              </a:ext>
            </a:extLst>
          </p:cNvPr>
          <p:cNvCxnSpPr>
            <a:stCxn id="15" idx="2"/>
            <a:endCxn id="7" idx="0"/>
          </p:cNvCxnSpPr>
          <p:nvPr/>
        </p:nvCxnSpPr>
        <p:spPr>
          <a:xfrm>
            <a:off x="2995902" y="3331681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2D7167-72F0-4AE3-9766-DCE1F46B4EB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664216" y="4598904"/>
            <a:ext cx="1139371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52050F-F4FA-42F1-8113-7EA75C5CCB8F}"/>
              </a:ext>
            </a:extLst>
          </p:cNvPr>
          <p:cNvSpPr txBox="1"/>
          <p:nvPr/>
        </p:nvSpPr>
        <p:spPr>
          <a:xfrm>
            <a:off x="9045935" y="1556587"/>
            <a:ext cx="27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引入转发后，不需要处理</a:t>
            </a:r>
            <a:r>
              <a:rPr lang="en-US" altLang="zh-CN" dirty="0"/>
              <a:t>Save/Use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82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LOAD/use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895626" y="2870016"/>
            <a:ext cx="12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use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load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375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BB6BABE-C497-4BC9-8BA1-FAB2031BBF07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H="1" flipV="1">
            <a:off x="6043901" y="2690184"/>
            <a:ext cx="1" cy="30480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230D62-A666-4F1E-BC81-4B246F20E12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4516842" y="3331681"/>
            <a:ext cx="306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7567902" y="3331680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AD2D76-0AF8-4627-89A4-54D726E39F8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2995902" y="3331681"/>
            <a:ext cx="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96046-76F2-4266-BF01-F76FA6C8B518}"/>
              </a:ext>
            </a:extLst>
          </p:cNvPr>
          <p:cNvSpPr txBox="1"/>
          <p:nvPr/>
        </p:nvSpPr>
        <p:spPr>
          <a:xfrm>
            <a:off x="9045935" y="1556587"/>
            <a:ext cx="27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r>
              <a:rPr lang="zh-CN" altLang="en-US" dirty="0"/>
              <a:t>需要在</a:t>
            </a:r>
            <a:r>
              <a:rPr lang="en-US" altLang="zh-CN" dirty="0"/>
              <a:t>M</a:t>
            </a:r>
            <a:r>
              <a:rPr lang="zh-CN" altLang="en-US" dirty="0"/>
              <a:t>之后才能转发</a:t>
            </a:r>
          </a:p>
        </p:txBody>
      </p:sp>
    </p:spTree>
    <p:extLst>
      <p:ext uri="{BB962C8B-B14F-4D97-AF65-F5344CB8AC3E}">
        <p14:creationId xmlns:p14="http://schemas.microsoft.com/office/powerpoint/2010/main" val="348392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DD2D-0B92-4170-8D0B-912EC47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5B8F5-DFD2-40E5-AB4E-A2F5298E7DB7}"/>
              </a:ext>
            </a:extLst>
          </p:cNvPr>
          <p:cNvSpPr txBox="1"/>
          <p:nvPr/>
        </p:nvSpPr>
        <p:spPr>
          <a:xfrm>
            <a:off x="1264748" y="44142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C2393-14F5-416F-BCFF-87F7D26E8490}"/>
              </a:ext>
            </a:extLst>
          </p:cNvPr>
          <p:cNvSpPr txBox="1"/>
          <p:nvPr/>
        </p:nvSpPr>
        <p:spPr>
          <a:xfrm>
            <a:off x="2803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53FF1-C138-4536-A36D-7C27CC349E46}"/>
              </a:ext>
            </a:extLst>
          </p:cNvPr>
          <p:cNvSpPr txBox="1"/>
          <p:nvPr/>
        </p:nvSpPr>
        <p:spPr>
          <a:xfrm>
            <a:off x="4327587" y="4214185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D</a:t>
            </a:r>
            <a:endParaRPr lang="zh-CN" altLang="en-US" sz="4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DB706-B0F1-4069-9CD9-61FD1CDF12B9}"/>
              </a:ext>
            </a:extLst>
          </p:cNvPr>
          <p:cNvSpPr txBox="1"/>
          <p:nvPr/>
        </p:nvSpPr>
        <p:spPr>
          <a:xfrm>
            <a:off x="5851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E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0B05A0-4004-4AF8-B230-87A0BCF4138A}"/>
              </a:ext>
            </a:extLst>
          </p:cNvPr>
          <p:cNvSpPr txBox="1"/>
          <p:nvPr/>
        </p:nvSpPr>
        <p:spPr>
          <a:xfrm>
            <a:off x="7375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08828-607C-4F8A-9204-E2F96EA7919E}"/>
              </a:ext>
            </a:extLst>
          </p:cNvPr>
          <p:cNvSpPr txBox="1"/>
          <p:nvPr/>
        </p:nvSpPr>
        <p:spPr>
          <a:xfrm>
            <a:off x="8899587" y="4214184"/>
            <a:ext cx="38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BF74-E2CD-41A8-B79E-D5CEA759031D}"/>
              </a:ext>
            </a:extLst>
          </p:cNvPr>
          <p:cNvSpPr txBox="1"/>
          <p:nvPr/>
        </p:nvSpPr>
        <p:spPr>
          <a:xfrm>
            <a:off x="10423587" y="441423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D3BCC-B486-41DA-AFA6-2DFF1EA96FBB}"/>
              </a:ext>
            </a:extLst>
          </p:cNvPr>
          <p:cNvSpPr txBox="1"/>
          <p:nvPr/>
        </p:nvSpPr>
        <p:spPr>
          <a:xfrm>
            <a:off x="2803587" y="2870016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E7565-13D1-4A97-827A-65D3C5CA301A}"/>
              </a:ext>
            </a:extLst>
          </p:cNvPr>
          <p:cNvSpPr txBox="1"/>
          <p:nvPr/>
        </p:nvSpPr>
        <p:spPr>
          <a:xfrm>
            <a:off x="3959803" y="2870016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212BA-9172-4F4A-91C8-7D5D837844A5}"/>
              </a:ext>
            </a:extLst>
          </p:cNvPr>
          <p:cNvSpPr txBox="1"/>
          <p:nvPr/>
        </p:nvSpPr>
        <p:spPr>
          <a:xfrm>
            <a:off x="5479143" y="2870015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JXX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5951-88A7-4C67-B0E0-C16A190AD38F}"/>
              </a:ext>
            </a:extLst>
          </p:cNvPr>
          <p:cNvSpPr txBox="1"/>
          <p:nvPr/>
        </p:nvSpPr>
        <p:spPr>
          <a:xfrm>
            <a:off x="7375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B8376-8266-4FC1-9AF9-EC68802D7C67}"/>
              </a:ext>
            </a:extLst>
          </p:cNvPr>
          <p:cNvSpPr txBox="1"/>
          <p:nvPr/>
        </p:nvSpPr>
        <p:spPr>
          <a:xfrm>
            <a:off x="8899587" y="2870015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B89E94-0988-4297-88C8-6FFBBF7EFEF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6041572" y="3331680"/>
            <a:ext cx="152633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0375D-D656-4238-A457-D4A3B48AB91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7567902" y="3331680"/>
            <a:ext cx="1524000" cy="882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2299E6-76C1-41A9-A6EA-46482607860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9091902" y="3331680"/>
            <a:ext cx="1583517" cy="108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2D7167-72F0-4AE3-9766-DCE1F46B4EB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664216" y="4598904"/>
            <a:ext cx="1139371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E33119-A20D-48C4-9CF2-2F3CB37A032A}"/>
              </a:ext>
            </a:extLst>
          </p:cNvPr>
          <p:cNvSpPr txBox="1"/>
          <p:nvPr/>
        </p:nvSpPr>
        <p:spPr>
          <a:xfrm>
            <a:off x="2803587" y="5250574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C5E79D-14A6-4D15-BB88-E384219E5C01}"/>
              </a:ext>
            </a:extLst>
          </p:cNvPr>
          <p:cNvSpPr txBox="1"/>
          <p:nvPr/>
        </p:nvSpPr>
        <p:spPr>
          <a:xfrm>
            <a:off x="3959803" y="5250574"/>
            <a:ext cx="117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4B37F-E08C-4FD3-A0E7-DEAD3F1E665C}"/>
              </a:ext>
            </a:extLst>
          </p:cNvPr>
          <p:cNvSpPr txBox="1"/>
          <p:nvPr/>
        </p:nvSpPr>
        <p:spPr>
          <a:xfrm>
            <a:off x="5479143" y="5250573"/>
            <a:ext cx="11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E14AF7-C1E8-496B-B3FA-E9B8D21DEF39}"/>
              </a:ext>
            </a:extLst>
          </p:cNvPr>
          <p:cNvSpPr txBox="1"/>
          <p:nvPr/>
        </p:nvSpPr>
        <p:spPr>
          <a:xfrm>
            <a:off x="7375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4AA603-679C-4C88-A6D4-A8F357D16B5A}"/>
              </a:ext>
            </a:extLst>
          </p:cNvPr>
          <p:cNvSpPr txBox="1"/>
          <p:nvPr/>
        </p:nvSpPr>
        <p:spPr>
          <a:xfrm>
            <a:off x="8899587" y="5250573"/>
            <a:ext cx="3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</a:t>
            </a:r>
            <a:endParaRPr lang="zh-CN" altLang="en-US" sz="24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CB9BBBF8-829C-4310-8958-F2D81ADABB2D}"/>
              </a:ext>
            </a:extLst>
          </p:cNvPr>
          <p:cNvCxnSpPr>
            <a:stCxn id="9" idx="2"/>
            <a:endCxn id="6" idx="2"/>
          </p:cNvCxnSpPr>
          <p:nvPr/>
        </p:nvCxnSpPr>
        <p:spPr>
          <a:xfrm rot="5400000">
            <a:off x="5281902" y="2697625"/>
            <a:ext cx="1" cy="45720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446F023-A918-435D-8891-D8A2A41C1133}"/>
              </a:ext>
            </a:extLst>
          </p:cNvPr>
          <p:cNvSpPr txBox="1"/>
          <p:nvPr/>
        </p:nvSpPr>
        <p:spPr>
          <a:xfrm>
            <a:off x="8660182" y="1600260"/>
            <a:ext cx="27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当条件跳转不满足时，丢弃在流水线中的指令</a:t>
            </a:r>
          </a:p>
        </p:txBody>
      </p:sp>
    </p:spTree>
    <p:extLst>
      <p:ext uri="{BB962C8B-B14F-4D97-AF65-F5344CB8AC3E}">
        <p14:creationId xmlns:p14="http://schemas.microsoft.com/office/powerpoint/2010/main" val="251930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741</Words>
  <Application>Microsoft Office PowerPoint</Application>
  <PresentationFormat>宽屏</PresentationFormat>
  <Paragraphs>209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华文仿宋</vt:lpstr>
      <vt:lpstr>Cambria Math</vt:lpstr>
      <vt:lpstr>Tw Cen MT</vt:lpstr>
      <vt:lpstr>Tw Cen MT Condensed</vt:lpstr>
      <vt:lpstr>Wingdings 3</vt:lpstr>
      <vt:lpstr>积分</vt:lpstr>
      <vt:lpstr>Processor Arch: Pipelined</vt:lpstr>
      <vt:lpstr>流水线原理</vt:lpstr>
      <vt:lpstr>流水线实现</vt:lpstr>
      <vt:lpstr>预测和冒险</vt:lpstr>
      <vt:lpstr>转发</vt:lpstr>
      <vt:lpstr>流水线寄存器</vt:lpstr>
      <vt:lpstr>save/use</vt:lpstr>
      <vt:lpstr>LOAD/use</vt:lpstr>
      <vt:lpstr>JXX</vt:lpstr>
      <vt:lpstr>RET</vt:lpstr>
      <vt:lpstr>组合情况</vt:lpstr>
      <vt:lpstr>CASE_A</vt:lpstr>
      <vt:lpstr>CASE_B</vt:lpstr>
      <vt:lpstr>异常</vt:lpstr>
      <vt:lpstr>清单</vt:lpstr>
      <vt:lpstr>性能分析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Arch: Pipelined</dc:title>
  <dc:creator>KE KE</dc:creator>
  <cp:lastModifiedBy>KE KE</cp:lastModifiedBy>
  <cp:revision>39</cp:revision>
  <dcterms:created xsi:type="dcterms:W3CDTF">2020-11-05T08:05:02Z</dcterms:created>
  <dcterms:modified xsi:type="dcterms:W3CDTF">2020-11-05T08:36:34Z</dcterms:modified>
</cp:coreProperties>
</file>