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7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7053C38-869E-4BA1-88DF-2A58A67867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76F1E-3626-4298-9004-FBEB189A4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0989-95DA-4437-B07E-15E04BBA255A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295CF-B45B-4C55-B5D6-145A72747B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B7DEF-7EF3-471C-920F-DA4826A287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0A3A-8BFC-4435-983E-C5AF6D966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3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9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9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3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876646"/>
            <a:ext cx="11277600" cy="563217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1535113"/>
            <a:ext cx="11277600" cy="4484687"/>
          </a:xfrm>
        </p:spPr>
        <p:txBody>
          <a:bodyPr/>
          <a:lstStyle>
            <a:lvl1pPr>
              <a:lnSpc>
                <a:spcPct val="100000"/>
              </a:lnSpc>
              <a:defRPr b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BB074D-7975-4D88-BDAE-B9CE6EA75268}"/>
              </a:ext>
            </a:extLst>
          </p:cNvPr>
          <p:cNvSpPr/>
          <p:nvPr userDrawn="1"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60060A-8220-4C8A-A125-F39F886AC1E5}"/>
              </a:ext>
            </a:extLst>
          </p:cNvPr>
          <p:cNvSpPr/>
          <p:nvPr userDrawn="1"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FEBA9A3-6EF9-40A9-A95A-E0C12232E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423" y="397711"/>
            <a:ext cx="4200525" cy="5492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</a:rPr>
              <a:t>각 </a:t>
            </a:r>
            <a:r>
              <a:rPr lang="en-US" altLang="ko-KR" dirty="0">
                <a:solidFill>
                  <a:schemeClr val="bg1"/>
                </a:solidFill>
              </a:rPr>
              <a:t>Page </a:t>
            </a:r>
            <a:r>
              <a:rPr lang="ko-KR" altLang="en-US" dirty="0">
                <a:solidFill>
                  <a:schemeClr val="bg1"/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8439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6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E883-EC38-44F2-AA47-11614E740AD1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524000" y="2111433"/>
            <a:ext cx="9144000" cy="1747664"/>
          </a:xfrm>
        </p:spPr>
        <p:txBody>
          <a:bodyPr/>
          <a:lstStyle/>
          <a:p>
            <a:r>
              <a:rPr lang="en-US" altLang="ko-KR" b="1" dirty="0"/>
              <a:t>DCGAN</a:t>
            </a:r>
            <a:br>
              <a:rPr lang="en-US" altLang="ko-KR" dirty="0"/>
            </a:b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 Paper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B2B193-BD83-421C-A22C-452C02FEFA6C}"/>
              </a:ext>
            </a:extLst>
          </p:cNvPr>
          <p:cNvSpPr txBox="1">
            <a:spLocks/>
          </p:cNvSpPr>
          <p:nvPr/>
        </p:nvSpPr>
        <p:spPr>
          <a:xfrm>
            <a:off x="7569200" y="3859097"/>
            <a:ext cx="4381500" cy="1747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UNSUPERVISED REPRESENTATION LEARNING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WITH DEEP CONVOLUTIONAL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GENERATIVE ADVERSARIAL NETWORKS (2016)</a:t>
            </a:r>
          </a:p>
          <a:p>
            <a:pPr algn="l"/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NimbusRomNo9L-Medi"/>
              </a:rPr>
              <a:t>Alec Radford &amp; Luke Metz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indico Research</a:t>
            </a:r>
          </a:p>
        </p:txBody>
      </p:sp>
    </p:spTree>
    <p:extLst>
      <p:ext uri="{BB962C8B-B14F-4D97-AF65-F5344CB8AC3E}">
        <p14:creationId xmlns:p14="http://schemas.microsoft.com/office/powerpoint/2010/main" val="129880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강력한 비지도학습 방식의 모델 </a:t>
            </a:r>
            <a:r>
              <a:rPr lang="en-US" altLang="ko-KR" dirty="0"/>
              <a:t>Deep Convolutional Generative Adversarial Networks (DCGANS)</a:t>
            </a:r>
            <a:r>
              <a:rPr lang="ko-KR" altLang="en-US" dirty="0"/>
              <a:t>을 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D7963-A45B-407F-A261-96D1A79F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DCGAN (Deep Convolutional Generative Adversarial Networks)</a:t>
            </a:r>
          </a:p>
          <a:p>
            <a:pPr lvl="1"/>
            <a:r>
              <a:rPr lang="ko-KR" altLang="en-US" dirty="0"/>
              <a:t>비지도학습 방식 모델</a:t>
            </a:r>
            <a:endParaRPr lang="en-US" altLang="ko-KR" dirty="0"/>
          </a:p>
          <a:p>
            <a:pPr lvl="1"/>
            <a:r>
              <a:rPr lang="ko-KR" altLang="en-US" dirty="0"/>
              <a:t>계층적 구조 학습</a:t>
            </a:r>
            <a:endParaRPr lang="en-US" altLang="ko-KR" dirty="0"/>
          </a:p>
          <a:p>
            <a:pPr lvl="2"/>
            <a:r>
              <a:rPr lang="ko-KR" altLang="en-US" dirty="0"/>
              <a:t>다양한 데이터셋 환경에서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Object level ~ Scene level</a:t>
            </a:r>
            <a:r>
              <a:rPr lang="ko-KR" altLang="en-US" dirty="0"/>
              <a:t>까지 </a:t>
            </a:r>
            <a:r>
              <a:rPr lang="en-US" altLang="ko-KR" dirty="0">
                <a:solidFill>
                  <a:schemeClr val="accent1"/>
                </a:solidFill>
              </a:rPr>
              <a:t>representation</a:t>
            </a:r>
            <a:r>
              <a:rPr lang="ko-KR" altLang="en-US" dirty="0"/>
              <a:t>의 계층적 구조 학습</a:t>
            </a:r>
            <a:endParaRPr lang="en-US" altLang="ko-KR" dirty="0"/>
          </a:p>
          <a:p>
            <a:pPr lvl="1"/>
            <a:r>
              <a:rPr lang="en-US" altLang="ko-KR" dirty="0"/>
              <a:t>Learned </a:t>
            </a:r>
            <a:r>
              <a:rPr lang="en-US" altLang="ko-KR" dirty="0">
                <a:solidFill>
                  <a:schemeClr val="accent1"/>
                </a:solidFill>
              </a:rPr>
              <a:t>representation</a:t>
            </a:r>
            <a:r>
              <a:rPr lang="ko-KR" altLang="en-US" dirty="0"/>
              <a:t> 품질 확인</a:t>
            </a:r>
            <a:endParaRPr lang="en-US" altLang="ko-KR" dirty="0"/>
          </a:p>
          <a:p>
            <a:pPr lvl="2"/>
            <a:r>
              <a:rPr lang="ko-KR" altLang="en-US" dirty="0"/>
              <a:t>학습 </a:t>
            </a:r>
            <a:r>
              <a:rPr lang="en-US" altLang="ko-KR" dirty="0"/>
              <a:t>feature</a:t>
            </a:r>
            <a:r>
              <a:rPr lang="ko-KR" altLang="en-US" dirty="0"/>
              <a:t>들을 여러 </a:t>
            </a:r>
            <a:r>
              <a:rPr lang="en-US" altLang="ko-KR" dirty="0"/>
              <a:t>task</a:t>
            </a:r>
            <a:r>
              <a:rPr lang="ko-KR" altLang="en-US" dirty="0"/>
              <a:t>에 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(Abstract)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5E72B-B04B-44A2-86DA-09C3B96008F7}"/>
              </a:ext>
            </a:extLst>
          </p:cNvPr>
          <p:cNvSpPr txBox="1"/>
          <p:nvPr/>
        </p:nvSpPr>
        <p:spPr>
          <a:xfrm>
            <a:off x="-962025" y="5981354"/>
            <a:ext cx="1262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altLang="ko-KR" dirty="0">
                <a:solidFill>
                  <a:schemeClr val="accent1"/>
                </a:solidFill>
              </a:rPr>
              <a:t>representation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원시 데이터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(raw data)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 특성 벡터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(feature vector)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매핑하는 행위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대규모의 </a:t>
            </a:r>
            <a:r>
              <a:rPr lang="en-US" altLang="ko-KR" dirty="0"/>
              <a:t>unlabeled </a:t>
            </a:r>
            <a:r>
              <a:rPr lang="ko-KR" altLang="en-US" dirty="0"/>
              <a:t>데이터셋으로부터 재사용 가능한 </a:t>
            </a:r>
            <a:r>
              <a:rPr lang="en-US" altLang="ko-KR" dirty="0"/>
              <a:t>feature representation</a:t>
            </a:r>
            <a:r>
              <a:rPr lang="ko-KR" altLang="en-US" dirty="0"/>
              <a:t>을 학습하는 것은 매우 활발한 분야이다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연구에서 그중 하나의 방법으로 </a:t>
            </a:r>
            <a:r>
              <a:rPr lang="en-US" altLang="ko-KR" dirty="0"/>
              <a:t>GAN</a:t>
            </a:r>
            <a:r>
              <a:rPr lang="ko-KR" altLang="en-US" dirty="0"/>
              <a:t>을 이용해 좋은 </a:t>
            </a:r>
            <a:r>
              <a:rPr lang="en-US" altLang="ko-KR" dirty="0"/>
              <a:t>image representation</a:t>
            </a:r>
            <a:r>
              <a:rPr lang="ko-KR" altLang="en-US" dirty="0"/>
              <a:t>을 얻는 방법을 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D7963-A45B-407F-A261-96D1A79F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Contribution</a:t>
            </a:r>
          </a:p>
          <a:p>
            <a:pPr lvl="1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안정적 훈련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2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Convolutional GAN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구조 소개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2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한계 제시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&amp;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평가</a:t>
            </a:r>
          </a:p>
          <a:p>
            <a:pPr lvl="1"/>
            <a:r>
              <a:rPr lang="ko-KR" altLang="en-US" dirty="0"/>
              <a:t>성능 확인 </a:t>
            </a:r>
            <a:endParaRPr lang="en-US" altLang="ko-KR" dirty="0"/>
          </a:p>
          <a:p>
            <a:pPr lvl="2"/>
            <a:r>
              <a:rPr lang="ko-KR" altLang="en-US" dirty="0"/>
              <a:t>본 논문의 비지도학습기반 표현학습 모델을 다른 지도방식 </a:t>
            </a:r>
            <a:r>
              <a:rPr lang="en-US" altLang="ko-KR" dirty="0"/>
              <a:t>task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2"/>
            <a:r>
              <a:rPr lang="ko-KR" altLang="en-US" dirty="0"/>
              <a:t>학습된 </a:t>
            </a:r>
            <a:r>
              <a:rPr lang="en-US" altLang="ko-KR" dirty="0"/>
              <a:t>discriminator </a:t>
            </a:r>
            <a:r>
              <a:rPr lang="ko-KR" altLang="en-US" dirty="0"/>
              <a:t>사용하여 </a:t>
            </a:r>
            <a:r>
              <a:rPr lang="en-US" altLang="ko-KR" dirty="0"/>
              <a:t>image classification task </a:t>
            </a:r>
            <a:r>
              <a:rPr lang="ko-KR" altLang="en-US" dirty="0"/>
              <a:t>수행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r>
              <a:rPr lang="en-US" altLang="ko-KR" dirty="0"/>
              <a:t>GAN</a:t>
            </a:r>
            <a:r>
              <a:rPr lang="ko-KR" altLang="en-US" dirty="0"/>
              <a:t>의 학습되는 필터 시각화</a:t>
            </a:r>
          </a:p>
          <a:p>
            <a:pPr lvl="1"/>
            <a:r>
              <a:rPr lang="en-US" altLang="ko-KR" dirty="0"/>
              <a:t>generator</a:t>
            </a:r>
            <a:r>
              <a:rPr lang="ko-KR" altLang="en-US" dirty="0"/>
              <a:t>의 </a:t>
            </a:r>
            <a:r>
              <a:rPr lang="en-US" altLang="ko-KR" dirty="0"/>
              <a:t>vector arithmetic </a:t>
            </a:r>
            <a:r>
              <a:rPr lang="ko-KR" altLang="en-US" dirty="0"/>
              <a:t>특성 증명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3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C7294-02D1-4DB4-A97C-4350BBCE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광범위한 데이터셋에서 안정적으로 훈련될 수 있고 고해상도의 심층 생성모델이 구축될 수 있게 하는 구조를 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D98F2-55CA-4CBC-B09C-1C268081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Background</a:t>
            </a:r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CNN </a:t>
            </a:r>
            <a:r>
              <a:rPr lang="ko-KR" altLang="en-US" dirty="0"/>
              <a:t>아키텍처 사용으로 </a:t>
            </a:r>
            <a:r>
              <a:rPr lang="en-US" altLang="ko-KR" dirty="0"/>
              <a:t>GAN</a:t>
            </a:r>
            <a:r>
              <a:rPr lang="ko-KR" altLang="en-US" dirty="0"/>
              <a:t>을 확장하고자 하였으나 어려움</a:t>
            </a:r>
            <a:endParaRPr lang="en-US" altLang="ko-KR" dirty="0"/>
          </a:p>
          <a:p>
            <a:pPr lvl="1"/>
            <a:r>
              <a:rPr lang="ko-KR" altLang="en-US" dirty="0"/>
              <a:t>광범위한 모델 탐색으로 가능한 아키텍처 식별</a:t>
            </a:r>
            <a:endParaRPr lang="en-US" altLang="ko-KR" dirty="0"/>
          </a:p>
          <a:p>
            <a:pPr lvl="2"/>
            <a:r>
              <a:rPr lang="ko-KR" altLang="en-US" dirty="0"/>
              <a:t>다양한 데이터 세트에 걸쳐 안정적인 훈련을 제공</a:t>
            </a:r>
            <a:endParaRPr lang="en-US" altLang="ko-KR" dirty="0"/>
          </a:p>
          <a:p>
            <a:pPr lvl="2"/>
            <a:r>
              <a:rPr lang="ko-KR" altLang="en-US" dirty="0"/>
              <a:t>더 높은 해상도와 더 깊은 생성 모델을 훈련할 수 있는 아키텍처 제품군을 식별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C6E8-A5AF-4A97-9F5A-E0202440D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423" y="397711"/>
            <a:ext cx="8145952" cy="549275"/>
          </a:xfrm>
        </p:spPr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(Approach and Model Architecture)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49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C7294-02D1-4DB4-A97C-4350BBCE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광범위한 데이터셋에서 안정적으로 훈련될 수 있고 고해상도의 심층 생성모델이 구축될 수 있게 하는 구조를 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D98F2-55CA-4CBC-B09C-1C268081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CNN </a:t>
            </a:r>
            <a:r>
              <a:rPr lang="ko-KR" altLang="en-US" b="1" dirty="0"/>
              <a:t>아키텍처에 적용한 변경 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C6E8-A5AF-4A97-9F5A-E0202440D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423" y="397711"/>
            <a:ext cx="8145952" cy="549275"/>
          </a:xfrm>
        </p:spPr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(Approach and Model Architecture)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B9C896-BBA6-426A-8BCE-E63A0FBF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85" y="2322902"/>
            <a:ext cx="10170420" cy="2744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1BA8CB-A572-425E-BAF5-4A7FB8A56223}"/>
              </a:ext>
            </a:extLst>
          </p:cNvPr>
          <p:cNvSpPr txBox="1"/>
          <p:nvPr/>
        </p:nvSpPr>
        <p:spPr>
          <a:xfrm>
            <a:off x="-962025" y="5981354"/>
            <a:ext cx="1262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altLang="ko-KR" dirty="0">
                <a:solidFill>
                  <a:schemeClr val="accent1"/>
                </a:solidFill>
              </a:rPr>
              <a:t>fractionally-</a:t>
            </a:r>
            <a:r>
              <a:rPr lang="en-US" altLang="ko-KR" dirty="0" err="1">
                <a:solidFill>
                  <a:schemeClr val="accent1"/>
                </a:solidFill>
              </a:rPr>
              <a:t>strided</a:t>
            </a:r>
            <a:r>
              <a:rPr lang="en-US" altLang="ko-KR" dirty="0">
                <a:solidFill>
                  <a:schemeClr val="accent1"/>
                </a:solidFill>
              </a:rPr>
              <a:t> convolution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Transposed Convolution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과 동일한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업샘플링을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위한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Convolution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연산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3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6BF88-D7E8-41AF-9506-4CF39EA2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GAN</a:t>
            </a:r>
            <a:r>
              <a:rPr lang="ko-KR" altLang="en-US" dirty="0"/>
              <a:t>을 훈련시키기 위한 상세 파라미터 값을 소개한다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E3A3F-8857-418D-A9E7-61C1C584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35113"/>
            <a:ext cx="5613401" cy="4484687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b="1" dirty="0"/>
              <a:t>Training Detail Parameter</a:t>
            </a:r>
          </a:p>
          <a:p>
            <a:pPr lvl="2"/>
            <a:r>
              <a:rPr lang="ko-KR" altLang="en-US" dirty="0"/>
              <a:t>이미지 </a:t>
            </a:r>
            <a:r>
              <a:rPr lang="ko-KR" altLang="en-US" dirty="0" err="1"/>
              <a:t>픽셀값</a:t>
            </a:r>
            <a:r>
              <a:rPr lang="ko-KR" altLang="en-US" dirty="0"/>
              <a:t> 스케일링 </a:t>
            </a:r>
            <a:endParaRPr lang="en-US" altLang="ko-KR" dirty="0"/>
          </a:p>
          <a:p>
            <a:pPr lvl="3"/>
            <a:r>
              <a:rPr lang="en-US" altLang="ko-KR" dirty="0"/>
              <a:t>-1 ~ 1 </a:t>
            </a:r>
            <a:r>
              <a:rPr lang="ko-KR" altLang="en-US" dirty="0"/>
              <a:t>범위로 스케일링 수행</a:t>
            </a:r>
            <a:endParaRPr lang="en-US" altLang="ko-KR" dirty="0"/>
          </a:p>
          <a:p>
            <a:pPr lvl="3"/>
            <a:r>
              <a:rPr lang="en-US" altLang="ko-KR" dirty="0"/>
              <a:t>Generator</a:t>
            </a:r>
            <a:r>
              <a:rPr lang="ko-KR" altLang="en-US" dirty="0"/>
              <a:t>의 출력층에 사용된 </a:t>
            </a:r>
            <a:r>
              <a:rPr lang="en-US" altLang="ko-KR" dirty="0"/>
              <a:t>tanh Activation value </a:t>
            </a:r>
            <a:r>
              <a:rPr lang="ko-KR" altLang="en-US" dirty="0"/>
              <a:t>범위와 일치</a:t>
            </a:r>
            <a:endParaRPr lang="en-US" altLang="ko-KR" dirty="0"/>
          </a:p>
          <a:p>
            <a:pPr lvl="3"/>
            <a:r>
              <a:rPr lang="ko-KR" altLang="en-US" dirty="0"/>
              <a:t>모든 이미지 데이터셋에 대해 위의 </a:t>
            </a:r>
            <a:r>
              <a:rPr lang="en-US" altLang="ko-KR" dirty="0"/>
              <a:t>scaling</a:t>
            </a:r>
            <a:r>
              <a:rPr lang="ko-KR" altLang="en-US" dirty="0"/>
              <a:t>을 제외한 별도 </a:t>
            </a:r>
            <a:r>
              <a:rPr lang="en-US" altLang="ko-KR" dirty="0"/>
              <a:t>augmentation </a:t>
            </a:r>
            <a:r>
              <a:rPr lang="ko-KR" altLang="en-US" dirty="0"/>
              <a:t>적용 안함</a:t>
            </a:r>
          </a:p>
          <a:p>
            <a:pPr lvl="2"/>
            <a:r>
              <a:rPr lang="en-US" altLang="ko-KR" dirty="0"/>
              <a:t>Adam optimizer</a:t>
            </a:r>
          </a:p>
          <a:p>
            <a:pPr lvl="2"/>
            <a:r>
              <a:rPr lang="en-US" altLang="ko-KR" dirty="0"/>
              <a:t>learning rate : 0.0002</a:t>
            </a:r>
          </a:p>
          <a:p>
            <a:pPr lvl="2"/>
            <a:r>
              <a:rPr lang="ko-KR" altLang="en-US" dirty="0"/>
              <a:t>가중치 초기값 </a:t>
            </a:r>
            <a:r>
              <a:rPr lang="en-US" altLang="ko-KR" dirty="0"/>
              <a:t>~ N(0, 0.02)</a:t>
            </a:r>
          </a:p>
          <a:p>
            <a:pPr lvl="2"/>
            <a:r>
              <a:rPr lang="en-US" altLang="ko-KR" dirty="0" err="1"/>
              <a:t>LeakyReLU</a:t>
            </a:r>
            <a:r>
              <a:rPr lang="en-US" altLang="ko-KR" dirty="0"/>
              <a:t> Value :</a:t>
            </a:r>
            <a:r>
              <a:rPr lang="ko-KR" altLang="en-US" dirty="0"/>
              <a:t> </a:t>
            </a:r>
            <a:r>
              <a:rPr lang="en-US" altLang="ko-KR" dirty="0"/>
              <a:t>0.2</a:t>
            </a:r>
          </a:p>
          <a:p>
            <a:pPr lvl="2"/>
            <a:r>
              <a:rPr lang="ko-KR" altLang="en-US" dirty="0"/>
              <a:t>배치사이즈 </a:t>
            </a:r>
            <a:r>
              <a:rPr lang="en-US" altLang="ko-KR" dirty="0"/>
              <a:t>: 128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BDF57-DED7-4D67-A6C4-97644984B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423" y="397711"/>
            <a:ext cx="6679102" cy="549275"/>
          </a:xfrm>
        </p:spPr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(Details of Adversarial Training)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889DF3-6A1E-457C-8D7A-5DEF558D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22" y="2045798"/>
            <a:ext cx="5214078" cy="31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3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F231-127F-4963-BE29-5F55A004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생성기가 훈련 이미지를 기억해버릴 가능성을 낮추기 위해 서로 매우 비슷한 이미지들을 제거한다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(3</a:t>
            </a:r>
            <a:r>
              <a:rPr lang="ko-KR" altLang="en-US" dirty="0" err="1"/>
              <a:t>백만장</a:t>
            </a:r>
            <a:r>
              <a:rPr lang="ko-KR" altLang="en-US" dirty="0"/>
              <a:t> 중 </a:t>
            </a:r>
            <a:r>
              <a:rPr lang="en-US" altLang="ko-KR" dirty="0"/>
              <a:t>27</a:t>
            </a:r>
            <a:r>
              <a:rPr lang="ko-KR" altLang="en-US" dirty="0"/>
              <a:t>만 </a:t>
            </a:r>
            <a:r>
              <a:rPr lang="en-US" altLang="ko-KR" dirty="0"/>
              <a:t>5</a:t>
            </a:r>
            <a:r>
              <a:rPr lang="ko-KR" altLang="en-US" dirty="0"/>
              <a:t>천장 제거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A254D-07E3-4EDB-ACAA-C5C99B1B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유사 중복 이미지 제거 방법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de-noising autoencoder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사용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2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원본 이미지들을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오토인코더의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인코더에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입력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하여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coding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벡터로 인코딩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2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coding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값들이 서로 비슷한 관측들을 설정한 비율에 맞는 선까지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제거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896CD2-08AB-427F-90AF-F3C51453B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423" y="397711"/>
            <a:ext cx="10555777" cy="549275"/>
          </a:xfrm>
        </p:spPr>
        <p:txBody>
          <a:bodyPr/>
          <a:lstStyle/>
          <a:p>
            <a:r>
              <a:rPr lang="en-US" altLang="ko-KR" dirty="0"/>
              <a:t>TIP (</a:t>
            </a:r>
            <a:r>
              <a:rPr lang="ko-KR" altLang="en-US" dirty="0"/>
              <a:t>생성기가 훈련 이미지를 기억하지 않도록 하는 방법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6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66844-DAE4-4D0E-A4BA-5BAA643A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guided backpropagation </a:t>
            </a:r>
            <a:r>
              <a:rPr lang="ko-KR" altLang="en-US" dirty="0"/>
              <a:t>방법을 사용하여 </a:t>
            </a:r>
            <a:r>
              <a:rPr lang="en-US" altLang="ko-KR" dirty="0"/>
              <a:t>discriminator</a:t>
            </a:r>
            <a:r>
              <a:rPr lang="ko-KR" altLang="en-US" dirty="0"/>
              <a:t>의 학습된 필터들이 </a:t>
            </a:r>
            <a:r>
              <a:rPr lang="en-US" altLang="ko-KR" dirty="0"/>
              <a:t>activate</a:t>
            </a:r>
            <a:r>
              <a:rPr lang="ko-KR" altLang="en-US" dirty="0"/>
              <a:t>되는 부분을 </a:t>
            </a:r>
            <a:r>
              <a:rPr lang="ko-KR" altLang="en-US" dirty="0" err="1"/>
              <a:t>시각화한다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282E2-BC90-4A00-938D-B36BA267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35113"/>
            <a:ext cx="6172200" cy="4484687"/>
          </a:xfrm>
        </p:spPr>
        <p:txBody>
          <a:bodyPr>
            <a:normAutofit/>
          </a:bodyPr>
          <a:lstStyle/>
          <a:p>
            <a:r>
              <a:rPr lang="en-US" altLang="ko-KR" b="1" dirty="0"/>
              <a:t>Feature </a:t>
            </a:r>
            <a:r>
              <a:rPr lang="ko-KR" altLang="en-US" b="1" dirty="0"/>
              <a:t>시각화</a:t>
            </a:r>
            <a:endParaRPr lang="en-US" altLang="ko-KR" b="1" dirty="0"/>
          </a:p>
          <a:p>
            <a:pPr lvl="1"/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비지도 방식인 </a:t>
            </a:r>
            <a:r>
              <a:rPr lang="en-US" altLang="ko-KR" dirty="0"/>
              <a:t>DCGAN </a:t>
            </a:r>
            <a:r>
              <a:rPr lang="ko-KR" altLang="en-US" dirty="0"/>
              <a:t>또한 강력한 계층적인 특징을 학습할 수 있다는 것을 증명하기 위함</a:t>
            </a:r>
            <a:endParaRPr lang="en-US" altLang="ko-KR" dirty="0"/>
          </a:p>
          <a:p>
            <a:pPr lvl="1"/>
            <a:r>
              <a:rPr lang="en-US" altLang="ko-KR" dirty="0"/>
              <a:t>Guided backpropagation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discriminator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학습된 필터에서</a:t>
            </a:r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   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Activate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되는 부분을 시각화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2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학습 전 랜덤하게 초기화 되어있는 필터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좌측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비해 학습된 필터들은 특정한 가구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창문 등에 잘 매칭되도록 되어있는 모습을 확인할 수 있음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en-US" altLang="ko-KR" dirty="0"/>
              <a:t>				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FA4CA-0D7A-4AB2-91C3-0163BA1947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423" y="397711"/>
            <a:ext cx="11089177" cy="549275"/>
          </a:xfrm>
        </p:spPr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(visualizing the discriminator features)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32791E-EFDD-4298-B278-0BD46B18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16" y="1739900"/>
            <a:ext cx="4638384" cy="37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53404-441D-40C9-8326-A5A1DA32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들 간의 간단한 산수를 통해 </a:t>
            </a:r>
            <a:r>
              <a:rPr lang="en-US" altLang="ko-KR" dirty="0"/>
              <a:t>latent representation space</a:t>
            </a:r>
            <a:r>
              <a:rPr lang="ko-KR" altLang="en-US" dirty="0"/>
              <a:t>에서 풍부한 선형구조를 밝힌다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C9595-598F-4F04-921E-25A9EE91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latent vector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인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Z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대한 산수 수행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1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Z  : generator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input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결과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1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단일 벡터들에 대해 연산을 수행할 경우 불안정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1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개의 샘플에 대해 평균을 취하여 연산을 수행할 경우 좀 더 안정된 결과 도출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1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결과는 아래와 같다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E77ED-43B7-4A0B-A981-03D63ED52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423" y="397711"/>
            <a:ext cx="10657377" cy="549275"/>
          </a:xfrm>
        </p:spPr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(vector arithmetic on face samples)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80100D-BB42-470A-B942-897E0E1B3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42"/>
          <a:stretch/>
        </p:blipFill>
        <p:spPr bwMode="auto">
          <a:xfrm>
            <a:off x="330200" y="4582886"/>
            <a:ext cx="3355340" cy="1498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1D826BB-7F90-404C-8E26-3E88E5913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19" b="31123"/>
          <a:stretch/>
        </p:blipFill>
        <p:spPr bwMode="auto">
          <a:xfrm>
            <a:off x="4291330" y="4582886"/>
            <a:ext cx="3355340" cy="1498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649BE90-05F4-4E85-877C-A063FE6CA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86" b="752"/>
          <a:stretch/>
        </p:blipFill>
        <p:spPr bwMode="auto">
          <a:xfrm>
            <a:off x="8176260" y="4582886"/>
            <a:ext cx="3355340" cy="1338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8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559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-apple-system</vt:lpstr>
      <vt:lpstr>NimbusRomNo9L-Medi</vt:lpstr>
      <vt:lpstr>NimbusRomNo9L-Regu</vt:lpstr>
      <vt:lpstr>맑은 고딕</vt:lpstr>
      <vt:lpstr>Arial</vt:lpstr>
      <vt:lpstr>Office 테마</vt:lpstr>
      <vt:lpstr>DCGAN GAN Paper</vt:lpstr>
      <vt:lpstr>강력한 비지도학습 방식의 모델 Deep Convolutional Generative Adversarial Networks (DCGANS)을 제시한다.</vt:lpstr>
      <vt:lpstr>대규모의 unlabeled 데이터셋으로부터 재사용 가능한 feature representation을 학습하는 것은 매우 활발한 분야이다. 이 연구에서 그중 하나의 방법으로 GAN을 이용해 좋은 image representation을 얻는 방법을 제시한다.</vt:lpstr>
      <vt:lpstr>광범위한 데이터셋에서 안정적으로 훈련될 수 있고 고해상도의 심층 생성모델이 구축될 수 있게 하는 구조를 제시한다.</vt:lpstr>
      <vt:lpstr>광범위한 데이터셋에서 안정적으로 훈련될 수 있고 고해상도의 심층 생성모델이 구축될 수 있게 하는 구조를 제시한다.</vt:lpstr>
      <vt:lpstr>Convolutional GAN을 훈련시키기 위한 상세 파라미터 값을 소개한다.</vt:lpstr>
      <vt:lpstr>생성기가 훈련 이미지를 기억해버릴 가능성을 낮추기 위해 서로 매우 비슷한 이미지들을 제거한다. (3백만장 중 27만 5천장 제거)</vt:lpstr>
      <vt:lpstr>guided backpropagation 방법을 사용하여 discriminator의 학습된 필터들이 activate되는 부분을 시각화한다.</vt:lpstr>
      <vt:lpstr>vector들 간의 간단한 산수를 통해 latent representation space에서 풍부한 선형구조를 밝힌다.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Paper</dc:title>
  <dc:creator>ksd</dc:creator>
  <cp:lastModifiedBy>채 현선</cp:lastModifiedBy>
  <cp:revision>57</cp:revision>
  <dcterms:created xsi:type="dcterms:W3CDTF">2022-01-02T09:08:47Z</dcterms:created>
  <dcterms:modified xsi:type="dcterms:W3CDTF">2022-01-08T09:01:13Z</dcterms:modified>
</cp:coreProperties>
</file>