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cc9c65b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0cc9c65bcb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e677582d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0e677582da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e677582d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0e677582da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e677582d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0e677582da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e677582d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0e677582d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e677582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0e677582d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e677582d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0e677582da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eechamin.tistory.com/232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748149"/>
            <a:ext cx="12192000" cy="174566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5863247"/>
            <a:ext cx="12192000" cy="174566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1524000" y="2111433"/>
            <a:ext cx="9144000" cy="17476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WGAN / WGAN-GP</a:t>
            </a:r>
            <a:br>
              <a:rPr lang="ko-KR"/>
            </a:br>
            <a:r>
              <a:rPr lang="ko-KR" sz="4000">
                <a:solidFill>
                  <a:srgbClr val="595959"/>
                </a:solidFill>
              </a:rPr>
              <a:t>Generative Deep Learning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Appendix - </a:t>
            </a: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L1 &amp; L2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Norm은 벡터의 길이 혹은 크기를 측정하는 방법(함수)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330200" y="1535125"/>
            <a:ext cx="83433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L1 Norm</a:t>
            </a:r>
            <a:endParaRPr sz="2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벡터의 요소에 대한 절대값의 합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L1 Loss : </a:t>
            </a: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실제 값과 예측치 사이의 차이(오차) 값의 절대값 구하고 그 오차들의 합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L2 Norm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L2 Norm은 n 차원 좌표평면(유클리드 공간)에서의 벡터의 크기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2차원 좌표 평면상의 최단 거리를 계산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L2 Loss : 오차의 제곱의 합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81" name="Google Shape;181;p22"/>
          <p:cNvPicPr preferRelativeResize="0"/>
          <p:nvPr/>
        </p:nvPicPr>
        <p:blipFill rotWithShape="1">
          <a:blip r:embed="rId3">
            <a:alphaModFix/>
          </a:blip>
          <a:srcRect b="7058" l="7092" r="5555" t="12368"/>
          <a:stretch/>
        </p:blipFill>
        <p:spPr>
          <a:xfrm>
            <a:off x="8356325" y="1493313"/>
            <a:ext cx="2950450" cy="89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 rotWithShape="1">
          <a:blip r:embed="rId4">
            <a:alphaModFix/>
          </a:blip>
          <a:srcRect b="6359" l="2182" r="6116" t="18203"/>
          <a:stretch/>
        </p:blipFill>
        <p:spPr>
          <a:xfrm>
            <a:off x="8303500" y="3798250"/>
            <a:ext cx="2664275" cy="10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 rotWithShape="1">
          <a:blip r:embed="rId5">
            <a:alphaModFix/>
          </a:blip>
          <a:srcRect b="14646" l="6065" r="8149" t="7984"/>
          <a:stretch/>
        </p:blipFill>
        <p:spPr>
          <a:xfrm>
            <a:off x="8356325" y="2444853"/>
            <a:ext cx="2399715" cy="89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 rotWithShape="1">
          <a:blip r:embed="rId6">
            <a:alphaModFix/>
          </a:blip>
          <a:srcRect b="9758" l="6533" r="8835" t="9862"/>
          <a:stretch/>
        </p:blipFill>
        <p:spPr>
          <a:xfrm>
            <a:off x="8303500" y="5139975"/>
            <a:ext cx="2289450" cy="7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-962025" y="5981354"/>
            <a:ext cx="1262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* y_i 는 실제 값을, f(x_i)는 예측치를 의미 </a:t>
            </a:r>
            <a:endParaRPr sz="1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Appendix - </a:t>
            </a: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L1 &amp; L2 시각화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L1 Norm은 Feature selection이 가능하고, L2 Norm은 Unique shortest path를 가진다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330200" y="1535125"/>
            <a:ext cx="94389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L1 &amp; L2 Feature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Malgun Gothic"/>
              <a:buChar char="-"/>
            </a:pPr>
            <a:r>
              <a:rPr lang="ko-KR" sz="19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검정색 두 점사이의 L1 Norm 은 빨간색, 파란색, 노란색 선으로 표현 될 수 있고, L2 Norm 은 오직 초록색 선으로만 표현될 수 있다</a:t>
            </a:r>
            <a:endParaRPr sz="19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Malgun Gothic"/>
              <a:buChar char="-"/>
            </a:pPr>
            <a:r>
              <a:rPr lang="ko-KR" sz="19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L1 Norm 은 여러가지 path 를 가지지만 L2 Norm 은 Unique shortest path 를 가진다</a:t>
            </a:r>
            <a:endParaRPr sz="19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19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즉, L2 Norm 은 각각의 벡터에 대해 항상 Unique 한 값을 내지만, </a:t>
            </a:r>
            <a:endParaRPr sz="195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19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L1 Norm 은 경우에 따라 특정 Feature(벡터의 요소) 없이도 같은 값을 낼 수 있다</a:t>
            </a:r>
            <a:endParaRPr sz="195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2425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Malgun Gothic"/>
              <a:buChar char="-"/>
            </a:pPr>
            <a:r>
              <a:rPr lang="ko-KR" sz="19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L1 Norm 은 파란색 선 대신 빨간색 선을 사용하여 특정 Feature 를 0으로 처리하는 것이 가능하다고 이해할 수 있고, L1 Norm 은 Feature selection 이 가능하고 이런 특징이 L1 Regularization 에 동일하게 적용 될 수 있다</a:t>
            </a:r>
            <a:endParaRPr sz="19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9088" y="1735350"/>
            <a:ext cx="21526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/>
        </p:nvSpPr>
        <p:spPr>
          <a:xfrm>
            <a:off x="-962025" y="5981354"/>
            <a:ext cx="1262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 </a:t>
            </a: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https://light-tree.tistory.com/125</a:t>
            </a:r>
            <a:endParaRPr sz="1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GAN의 도전 과제와 개선방향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30200" y="1535113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ko-KR" sz="28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</a:t>
            </a: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 Collapse</a:t>
            </a:r>
            <a:endParaRPr sz="2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손실 함수의 Gradient가 0에 가까운 값으로 붕괴된다(Collapse)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생성자가 판별자를 속이는 적은 수의 샘플을 찾을 때 일어남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&gt;생성자가 다양한 출력을 만들지 않게 됨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WGAN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Wasserstein거리에 의한 손실함수의 설계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&gt; 요소를 만족하기 위해 가중치를 클리핑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&gt; 학습이 불안정한 문제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WGAN-GP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Gradient penalty를 도입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손실이 일정치 않고 진동하거나 모드 붕괴 현상 개선 필요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-962025" y="5981354"/>
            <a:ext cx="1262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생성자는 판별자를 항상 속이는 하나의 샘플(이를 </a:t>
            </a:r>
            <a:r>
              <a:rPr lang="ko-KR" sz="18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</a:t>
            </a: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라고 부른다)을 찾으려는 경향이 있다.</a:t>
            </a:r>
            <a:endParaRPr b="0" i="0" sz="18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Binary Cross Entropy의 문제점 - Gradient Vanishing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 중에 판별자가 너무 잘 개선된다면 Gradieng Vanishing 문제가 발생할 수 있음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30200" y="1535125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Malgun Gothic"/>
              <a:buChar char="-"/>
            </a:pPr>
            <a:r>
              <a:rPr lang="ko-KR" sz="2100">
                <a:latin typeface="Malgun Gothic"/>
                <a:ea typeface="Malgun Gothic"/>
                <a:cs typeface="Malgun Gothic"/>
                <a:sym typeface="Malgun Gothic"/>
              </a:rPr>
              <a:t>판별자 D의 학습이 잘 될수록 생성되는 분포 </a:t>
            </a:r>
            <a:r>
              <a:rPr i="1" lang="ko-KR" sz="21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Pmodel</a:t>
            </a:r>
            <a:r>
              <a:rPr lang="ko-KR" sz="21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-KR" sz="21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-KR" sz="21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ko-KR" sz="2100"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i="1" lang="ko-KR" sz="21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Pdata</a:t>
            </a:r>
            <a:r>
              <a:rPr lang="ko-KR" sz="21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-KR" sz="21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-KR" sz="21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ko-KR" sz="2100">
                <a:latin typeface="Malgun Gothic"/>
                <a:ea typeface="Malgun Gothic"/>
                <a:cs typeface="Malgun Gothic"/>
                <a:sym typeface="Malgun Gothic"/>
              </a:rPr>
              <a:t>를 훨씬 더 구별하게 </a:t>
            </a:r>
            <a:r>
              <a:rPr lang="ko-KR" sz="2100">
                <a:latin typeface="Malgun Gothic"/>
                <a:ea typeface="Malgun Gothic"/>
                <a:cs typeface="Malgun Gothic"/>
                <a:sym typeface="Malgun Gothic"/>
              </a:rPr>
              <a:t>됩니다. </a:t>
            </a:r>
            <a:endParaRPr sz="2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algun Gothic"/>
              <a:buChar char="-"/>
            </a:pPr>
            <a:r>
              <a:rPr lang="ko-KR" sz="2100">
                <a:latin typeface="Malgun Gothic"/>
                <a:ea typeface="Malgun Gothic"/>
                <a:cs typeface="Malgun Gothic"/>
                <a:sym typeface="Malgun Gothic"/>
              </a:rPr>
              <a:t>실제 데이터 분포는 </a:t>
            </a:r>
            <a:r>
              <a:rPr i="1" lang="ko-KR" sz="21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Pdata</a:t>
            </a:r>
            <a:r>
              <a:rPr lang="ko-KR" sz="21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-KR" sz="21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-KR" sz="21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ko-KR" sz="2100">
                <a:latin typeface="Malgun Gothic"/>
                <a:ea typeface="Malgun Gothic"/>
                <a:cs typeface="Malgun Gothic"/>
                <a:sym typeface="Malgun Gothic"/>
              </a:rPr>
              <a:t>에 가까이 위치하고, 생성되는 분포 </a:t>
            </a:r>
            <a:r>
              <a:rPr i="1" lang="ko-KR" sz="21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Pmodel</a:t>
            </a:r>
            <a:r>
              <a:rPr lang="ko-KR" sz="21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-KR" sz="21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-KR" sz="21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ko-KR" sz="2100">
                <a:latin typeface="Malgun Gothic"/>
                <a:ea typeface="Malgun Gothic"/>
                <a:cs typeface="Malgun Gothic"/>
                <a:sym typeface="Malgun Gothic"/>
              </a:rPr>
              <a:t>는 0에 근접하게됩니다. 결과적으로 판별자 D가 잘 학습될수록 0에 가까운 gradient를 넘겨주게 되고, 이는 생성자 G입장에서 유익하지 않은 피드백입니다. 결국 생성자는 학습을 종료하게됩니다.</a:t>
            </a:r>
            <a:endParaRPr sz="210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-962025" y="5981354"/>
            <a:ext cx="1262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 </a:t>
            </a: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https://velog.io/@tobigs-gm1/basicofgan</a:t>
            </a:r>
            <a:endParaRPr sz="1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14802" l="2853" r="2341" t="6833"/>
          <a:stretch/>
        </p:blipFill>
        <p:spPr>
          <a:xfrm>
            <a:off x="761200" y="3510500"/>
            <a:ext cx="5000375" cy="229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9871" y="3637871"/>
            <a:ext cx="3223575" cy="22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9223900" y="5105900"/>
            <a:ext cx="27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loss : 정답값과 예측값의 차이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gradient : loss 함수의 기울기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BCE loss 문제점 개선 - Wasserstein loss (</a:t>
            </a: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Earth Mover's Distance)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Earth Mover's Distance: 분포가 얼마나 다른지를 나타내는 수치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Pmodel(x)을 Pdata(x)와 동일하게 만들기 위해 이동해야하는 거리와 양 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30200" y="1535125"/>
            <a:ext cx="11504700" cy="448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BCE loss의 문제는 판별자 D가 sigmoid를 사용하여 real/fake의 확률값을 출력으로하여, 판별자가 좋아짐에 따라 두 분포의 차이가 심해져서 cost function의 기울기가 0값인 영역에 위치해 vanishing gradient문제가 생긴다는 것이었습니다.</a:t>
            </a:r>
            <a:endParaRPr sz="210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하지만, Earth Mover's Distance의 결과는 0과 1의 한계가 없습니다.</a:t>
            </a:r>
            <a:r>
              <a:rPr lang="ko-KR" sz="210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분포가 얼마나 멀리 떨어져 있든 상관없이 의미있는 gradient(0이 아닌 기울기)를 전달할 수 있습니다. Earth Mover's Distance를 loss에 사용하면 결과적으로 Vanishing Gradient해결할 수 있고, Model collapse가능성을 감소시킴</a:t>
            </a:r>
            <a:endParaRPr sz="2100">
              <a:solidFill>
                <a:srgbClr val="2125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-962025" y="5981354"/>
            <a:ext cx="1262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 </a:t>
            </a: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https://velog.io/@tobigs-gm1/basicofgan</a:t>
            </a:r>
            <a:endParaRPr sz="1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7791" l="3306" r="1391" t="16416"/>
          <a:stretch/>
        </p:blipFill>
        <p:spPr>
          <a:xfrm>
            <a:off x="6007425" y="4123500"/>
            <a:ext cx="4612800" cy="21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WGAN - Wasserstein loss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손실함수의 변화 (binary cross entropy -&gt; Wasserstein loss) 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30200" y="1535113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GAN 손실 함수</a:t>
            </a: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Wasserstein</a:t>
            </a: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손실 함수</a:t>
            </a: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Wasserstein loss는 target을 1과 0 대신 1과 -1 사용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마지막 층에서 시그모이드 활성화 함수를 제거하여 예측 범위가 [0, 1]로 국한되지 않고 [-</a:t>
            </a: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∞, 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∞] 범위의 어떤 숫자도 될 수 있음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손실함수에 log를 이용하지 않음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Discriminator의 대신에 Critic(비평가)라 부름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24964"/>
          <a:stretch/>
        </p:blipFill>
        <p:spPr>
          <a:xfrm>
            <a:off x="737925" y="2067800"/>
            <a:ext cx="6153500" cy="3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238" y="5010263"/>
            <a:ext cx="44291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WGAN - Lipschitz 제약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Wasserstein 손실은 제한이 없어 큰 값일 수 있기에[-∞, ∞], Critic에 제약이 필요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330200" y="1535125"/>
            <a:ext cx="90465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Lipschitz 제약</a:t>
            </a:r>
            <a:endParaRPr sz="13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Malgun Gothic"/>
              <a:buChar char="-"/>
            </a:pPr>
            <a:r>
              <a:rPr lang="ko-KR" sz="14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Earth Mover's Distance의 출력이 [0, 1]로 제한되지 않아 loss에 사용하는것이 적적하다는 것을 알아보았는데, 일반적으로 신경망에서 너무 큰 숫자는 피해야 하기 때문에 </a:t>
            </a:r>
            <a:r>
              <a:rPr b="1" lang="ko-KR" sz="14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Lipshitz 제약</a:t>
            </a:r>
            <a:r>
              <a:rPr lang="ko-KR" sz="14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이라는 제약조건을 걸어줍니다.</a:t>
            </a:r>
            <a:endParaRPr sz="14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675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Malgun Gothic"/>
              <a:buChar char="-"/>
            </a:pPr>
            <a:r>
              <a:rPr b="1" lang="ko-KR" sz="14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비평자 C (판별자 D)가 1-Lipshitz continuous function(1-립시츠 연속함수)이어야 합니다.</a:t>
            </a:r>
            <a:endParaRPr b="1" sz="14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algun Gothic"/>
              <a:buChar char="-"/>
            </a:pPr>
            <a:r>
              <a:rPr lang="ko-KR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∣</a:t>
            </a:r>
            <a:r>
              <a:rPr i="1" lang="ko-KR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i="1" lang="ko-KR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-KR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-KR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r>
              <a:rPr i="1" lang="ko-KR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i="1" lang="ko-KR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-KR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-KR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∣</a:t>
            </a:r>
            <a:r>
              <a:rPr lang="ko-KR" sz="14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비평자 C 예측 간의 차이이고, </a:t>
            </a:r>
            <a:r>
              <a:rPr i="1" lang="ko-KR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-KR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-KR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r>
              <a:rPr i="1" lang="ko-KR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-KR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2는</a:t>
            </a:r>
            <a:r>
              <a:rPr lang="ko-KR" sz="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4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 이미지의 픽셀의 평균값 차이이다. </a:t>
            </a:r>
            <a:endParaRPr sz="14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1-립시츠 연속함수의 경우 기울기의 절대값의 최대는 1입니다. </a:t>
            </a:r>
            <a:endParaRPr sz="14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 위 어느 점에 원뿔을 놓더라도 하얀색 원뿔에 들어가는 영역이 없습니다. </a:t>
            </a:r>
            <a:endParaRPr sz="14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말로 하면 아래 직선은 어느 지점에서나 상승하거나 하강하는 비율이 한정되어있습니다.</a:t>
            </a:r>
            <a:endParaRPr sz="14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가중치 클리핑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Malgun Gothic"/>
              <a:buChar char="-"/>
            </a:pPr>
            <a:r>
              <a:rPr lang="ko-KR" sz="14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Critic의 가중치를 [-0.01, 0.01] 안에 놓이도록 가중치 클리핑을 통해 립시츠 제약을 부과함</a:t>
            </a:r>
            <a:endParaRPr sz="145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PG1hdGggZGlzcGxheT0iYmxvY2siPgogICAgPG1yb3c+CiAgICAgICAgPG1zdWI+CiAgICAgICAgICAgIDxlbXB0eT48L2VtcHR5PgogICAgICAgICAgICA8ZW1wdHk+PC9lbXB0eT4KICAgICAgICA8L21zdWI+CiAgICAgICAgPG1mcmFjPgogICAgICAgICAgICA8bXJvdz4KICAgICAgICAgICAgICAgIDxtbyBtYXhzaXplPSIxMDAlIj58PC9tbz4KICAgICAgICAgICAgICAgIDxtaT5EPC9taT4KICAgICAgICAgICAgICAgIDxtbyBtYXhzaXplPSIxMDAlIj4oPC9tbz4KICAgICAgICAgICAgICAgIDxtc3ViPgogICAgICAgICAgICAgICAgICAgIDxtaT54PC9taT4KICAgICAgICAgICAgICAgICAgICA8bW4+MTwvbW4+CiAgICAgICAgICAgICAgICA8L21zdWI+CiAgICAgICAgICAgICAgICA8bW8gbWF4c2l6ZT0iMTAwJSI+KTwvbW8+CiAgICAgICAgICAgICAgICA8bW8+LTwvbW8+CiAgICAgICAgICAgICAgICA8bWk+RDwvbWk+CiAgICAgICAgICAgICAgICA8bW8gbWF4c2l6ZT0iMTAwJSI+KDwvbW8+CiAgICAgICAgICAgICAgICA8bXN1Yj4KICAgICAgICAgICAgICAgICAgICA8bWk+eDwvbWk+CiAgICAgICAgICAgICAgICAgICAgPG1uPjI8L21uPgogICAgICAgICAgICAgICAgPC9tc3ViPgogICAgICAgICAgICAgICAgPG1vIG1heHNpemU9IjEwMCUiPik8L21vPgogICAgICAgICAgICAgICAgPG1vIG1heHNpemU9IjEwMCUiPnw8L21vPgogICAgICAgICAgICA8L21yb3c+CiAgICAgICAgICAgIDxtcm93PgogICAgICAgICAgICAgICAgPG1vIG1hdGh2YXJpYW50PSJpdGFsaWMiIG1heHNpemU9IjEwMCUiPnw8L21vPgogICAgICAgICAgICAgICAgPG1zdWI+CiAgICAgICAgICAgICAgICAgICAgPG1pPng8L21pPgogICAgICAgICAgICAgICAgICAgIDxtbj4xPC9tbj4KICAgICAgICAgICAgICAgIDwvbXN1Yj4KICAgICAgICAgICAgICAgIDxtbz4tPC9tbz4KICAgICAgICAgICAgICAgIDxtc3ViPgogICAgICAgICAgICAgICAgICAgIDxtaT54PC9taT4KICAgICAgICAgICAgICAgICAgICA8bW4+MjwvbW4+CiAgICAgICAgICAgICAgICA8L21zdWI+CiAgICAgICAgICAgICAgICA8bW8gbWF4c2l6ZT0iMTAwJSI+fDwvbW8+CiAgICAgICAgICAgIDwvbXJvdz4KICAgICAgICA8L21mcmFjPgogICAgICAgIDxtbz48L21vPgogICAgICAgIDxtbz48L21vPgogICAgICAgIDxtbz48L21vPgogICAgICAgIDxtbz48L21vPgogICAgICAgIDxtbz4mbGU7PC9tbz4KICAgICAgICA8bW4+MTwvbW4+CiAgICA8L21yb3c+CjwvbWF0aD4="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11793" r="0" t="0"/>
          <a:stretch/>
        </p:blipFill>
        <p:spPr>
          <a:xfrm>
            <a:off x="8995650" y="3722463"/>
            <a:ext cx="23607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5650" y="1536076"/>
            <a:ext cx="2528258" cy="19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35975" y="4578050"/>
            <a:ext cx="1932244" cy="17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WGAN 분석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WGAN의 개선 필요성</a:t>
            </a:r>
            <a:endParaRPr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330200" y="1535113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GAN과 차이점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GAN은 gradient 소실을 피하기 위해 판별자가 너무 강해지지 않도록 하는 것이 중요함 </a:t>
            </a:r>
            <a:r>
              <a:rPr lang="ko-KR" sz="24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(*Discriminator.Trainable = False)</a:t>
            </a:r>
            <a:endParaRPr sz="24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&gt;Wasserstein 손실을 이용하면 이런 어려움을 제거 할 수 있음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일반적으로 생성자를 업데이트 하는동안 Critic을 여러번 업데이트 함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단점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Critic에서 가중치를 클리핑했기 때문에 학습 속도가 크게 감소함</a:t>
            </a:r>
            <a:endParaRPr sz="2300">
              <a:solidFill>
                <a:srgbClr val="5C5C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5C5C5C"/>
                </a:solidFill>
                <a:latin typeface="Malgun Gothic"/>
                <a:ea typeface="Malgun Gothic"/>
                <a:cs typeface="Malgun Gothic"/>
                <a:sym typeface="Malgun Gothic"/>
              </a:rPr>
              <a:t>(논문의 저자도 립시츠 제약을 두기 위해 가중치를 클리핑 하는 것은 좋지 않은 방법이다 언급)</a:t>
            </a:r>
            <a:endParaRPr sz="1900">
              <a:solidFill>
                <a:srgbClr val="5C5C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강한 Critic은 성공의 핵심. 정확한 gradient가 없다면 생성자의 학습이 어려워 짐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가중치 클리핑 보다 다른 방법이 필요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WGAN-GP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WGAN과 생성자는 동일하고, 비평자(Critic)가 차이가 있음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비평자에 립시츠 제약을 강제하는 다른 방법을 제안함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330200" y="1535113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WGAN-GP의 Critic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비평자 손실 함수에 gradient penalty항을 포함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비평자 가중치를 클리핑하지 않음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비평자에 배치 정규화 층을 사용하지 않음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Gradient Penalty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가중치를 클리핑하는 대신 비평자의 gradient norm이 1에서 크게 벗어날 때 페널티를 부과하는 항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	&gt; 입력 이미지에 대한 예측의 gradient L2 norm과 1 사이의 차이를 제곱한 것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50" y="5056700"/>
            <a:ext cx="6077700" cy="9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WGAN-GP - Gradient penalty loss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Gradient penalty loss : </a:t>
            </a: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비평자에 1-Lipschitz 제약을 강제하는 다른 방식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330200" y="1535125"/>
            <a:ext cx="9010800" cy="448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훈련과정에서 모든 곳에서 gradient를 계산하기는 불가능하여, 일부 지점에서만 gradient를 계산한다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real image와 fake image 사이의 보간된 포인트에서 계산한 gradient와 1사이의 차이를 제곱하여 반환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미분가능한 함수는 모든 곳에서 gradients norm이 1이어야만 1-Lipschitz이다. 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-962025" y="5981354"/>
            <a:ext cx="1262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</a:t>
            </a: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처: </a:t>
            </a:r>
            <a:r>
              <a:rPr lang="ko-KR" sz="1800">
                <a:solidFill>
                  <a:srgbClr val="7F7F7F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https://leechamin.tistory.com/232</a:t>
            </a:r>
            <a:endParaRPr sz="1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2200" y="3259474"/>
            <a:ext cx="1615725" cy="2851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21"/>
          <p:cNvGrpSpPr/>
          <p:nvPr/>
        </p:nvGrpSpPr>
        <p:grpSpPr>
          <a:xfrm>
            <a:off x="9469038" y="1382650"/>
            <a:ext cx="2342025" cy="1200275"/>
            <a:chOff x="9316638" y="1535050"/>
            <a:chExt cx="2342025" cy="1200275"/>
          </a:xfrm>
        </p:grpSpPr>
        <p:grpSp>
          <p:nvGrpSpPr>
            <p:cNvPr id="167" name="Google Shape;167;p21"/>
            <p:cNvGrpSpPr/>
            <p:nvPr/>
          </p:nvGrpSpPr>
          <p:grpSpPr>
            <a:xfrm>
              <a:off x="9316638" y="1535050"/>
              <a:ext cx="2342025" cy="1200275"/>
              <a:chOff x="5849250" y="3469500"/>
              <a:chExt cx="2342025" cy="1200275"/>
            </a:xfrm>
          </p:grpSpPr>
          <p:sp>
            <p:nvSpPr>
              <p:cNvPr id="168" name="Google Shape;168;p21"/>
              <p:cNvSpPr/>
              <p:nvPr/>
            </p:nvSpPr>
            <p:spPr>
              <a:xfrm>
                <a:off x="5849250" y="3469500"/>
                <a:ext cx="594300" cy="482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/>
                  <a:t>real</a:t>
                </a:r>
                <a:endParaRPr sz="900"/>
              </a:p>
            </p:txBody>
          </p:sp>
          <p:cxnSp>
            <p:nvCxnSpPr>
              <p:cNvPr id="169" name="Google Shape;169;p21"/>
              <p:cNvCxnSpPr>
                <a:stCxn id="168" idx="5"/>
                <a:endCxn id="170" idx="2"/>
              </p:cNvCxnSpPr>
              <p:nvPr/>
            </p:nvCxnSpPr>
            <p:spPr>
              <a:xfrm>
                <a:off x="6356517" y="3880998"/>
                <a:ext cx="1240500" cy="54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1" name="Google Shape;171;p21"/>
              <p:cNvSpPr/>
              <p:nvPr/>
            </p:nvSpPr>
            <p:spPr>
              <a:xfrm>
                <a:off x="6507100" y="3864700"/>
                <a:ext cx="493500" cy="482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1"/>
              <p:cNvSpPr/>
              <p:nvPr/>
            </p:nvSpPr>
            <p:spPr>
              <a:xfrm>
                <a:off x="7596975" y="4187675"/>
                <a:ext cx="594300" cy="482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/>
                  <a:t>fake</a:t>
                </a:r>
                <a:endParaRPr sz="900"/>
              </a:p>
            </p:txBody>
          </p:sp>
        </p:grpSp>
        <p:sp>
          <p:nvSpPr>
            <p:cNvPr id="172" name="Google Shape;172;p21"/>
            <p:cNvSpPr txBox="1"/>
            <p:nvPr/>
          </p:nvSpPr>
          <p:spPr>
            <a:xfrm>
              <a:off x="9824775" y="2027375"/>
              <a:ext cx="9138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latin typeface="Malgun Gothic"/>
                  <a:ea typeface="Malgun Gothic"/>
                  <a:cs typeface="Malgun Gothic"/>
                  <a:sym typeface="Malgun Gothic"/>
                </a:rPr>
                <a:t>interpolation</a:t>
              </a:r>
              <a:endParaRPr sz="9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