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5" r:id="rId3"/>
    <p:sldId id="268" r:id="rId4"/>
    <p:sldId id="266" r:id="rId5"/>
    <p:sldId id="258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71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7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053C38-869E-4BA1-88DF-2A58A6786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76F1E-3626-4298-9004-FBEB189A4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0989-95DA-4437-B07E-15E04BBA255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295CF-B45B-4C55-B5D6-145A72747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B7DEF-7EF3-471C-920F-DA4826A287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0A3A-8BFC-4435-983E-C5AF6D966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3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9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876646"/>
            <a:ext cx="11277600" cy="563217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200" y="1535113"/>
            <a:ext cx="11277600" cy="4484687"/>
          </a:xfrm>
        </p:spPr>
        <p:txBody>
          <a:bodyPr/>
          <a:lstStyle>
            <a:lvl1pPr>
              <a:lnSpc>
                <a:spcPct val="100000"/>
              </a:lnSpc>
              <a:defRPr b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BB074D-7975-4D88-BDAE-B9CE6EA75268}"/>
              </a:ext>
            </a:extLst>
          </p:cNvPr>
          <p:cNvSpPr/>
          <p:nvPr userDrawn="1"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60060A-8220-4C8A-A125-F39F886AC1E5}"/>
              </a:ext>
            </a:extLst>
          </p:cNvPr>
          <p:cNvSpPr/>
          <p:nvPr userDrawn="1"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FEBA9A3-6EF9-40A9-A95A-E0C12232E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23" y="397711"/>
            <a:ext cx="4200525" cy="54927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Page </a:t>
            </a:r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8439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E883-EC38-44F2-AA47-11614E740AD1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B2F5-5C9D-48B0-B202-D254AEDD1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>
            <a:solidFill>
              <a:srgbClr val="00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524000" y="2111433"/>
            <a:ext cx="9144000" cy="1747664"/>
          </a:xfrm>
        </p:spPr>
        <p:txBody>
          <a:bodyPr/>
          <a:lstStyle/>
          <a:p>
            <a:r>
              <a:rPr lang="en-US" altLang="ko-KR" b="1" dirty="0"/>
              <a:t>SIMGAN</a:t>
            </a:r>
            <a:br>
              <a:rPr lang="en-US" altLang="ko-KR" dirty="0"/>
            </a:b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 Paper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B2B193-BD83-421C-A22C-452C02FEFA6C}"/>
              </a:ext>
            </a:extLst>
          </p:cNvPr>
          <p:cNvSpPr txBox="1">
            <a:spLocks/>
          </p:cNvSpPr>
          <p:nvPr/>
        </p:nvSpPr>
        <p:spPr>
          <a:xfrm>
            <a:off x="7569200" y="3859097"/>
            <a:ext cx="4381500" cy="1747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Learning from Simulated and Unsupervised Images through Adversarial Training</a:t>
            </a:r>
          </a:p>
        </p:txBody>
      </p:sp>
    </p:spTree>
    <p:extLst>
      <p:ext uri="{BB962C8B-B14F-4D97-AF65-F5344CB8AC3E}">
        <p14:creationId xmlns:p14="http://schemas.microsoft.com/office/powerpoint/2010/main" val="129880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합성 이미지와 실제 이미지의 차이를 줄이는 방법으로 비지도 학습인 </a:t>
            </a:r>
            <a:r>
              <a:rPr lang="en-US" altLang="ko-KR" dirty="0"/>
              <a:t>SIMGAN</a:t>
            </a:r>
            <a:r>
              <a:rPr lang="ko-KR" altLang="en-US" dirty="0"/>
              <a:t>을 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D7963-A45B-407F-A261-96D1A79F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SIMGAN ?</a:t>
            </a:r>
          </a:p>
          <a:p>
            <a:r>
              <a:rPr lang="en-US" altLang="ko-KR" b="1" dirty="0"/>
              <a:t>Background </a:t>
            </a:r>
          </a:p>
          <a:p>
            <a:pPr lvl="1"/>
            <a:r>
              <a:rPr lang="ko-KR" altLang="en-US" dirty="0"/>
              <a:t>학습용 데이터로 실제 이미지를 사용하여 </a:t>
            </a:r>
            <a:r>
              <a:rPr lang="ko-KR" altLang="en-US" dirty="0" err="1"/>
              <a:t>라벨링</a:t>
            </a:r>
            <a:r>
              <a:rPr lang="ko-KR" altLang="en-US" dirty="0"/>
              <a:t> 하는 작업은 비용이 </a:t>
            </a:r>
            <a:r>
              <a:rPr lang="en-US" altLang="ko-KR" dirty="0"/>
              <a:t>High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그래픽 발전 했으니</a:t>
            </a:r>
            <a:r>
              <a:rPr lang="en-US" altLang="ko-KR" dirty="0"/>
              <a:t> </a:t>
            </a:r>
            <a:r>
              <a:rPr lang="ko-KR" altLang="en-US" dirty="0" err="1"/>
              <a:t>합성이미지로</a:t>
            </a:r>
            <a:r>
              <a:rPr lang="ko-KR" altLang="en-US" dirty="0"/>
              <a:t> 학습할까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-&gt; But </a:t>
            </a:r>
            <a:r>
              <a:rPr lang="ko-KR" altLang="en-US" dirty="0"/>
              <a:t>실제 이미지와의 차이가 존재</a:t>
            </a:r>
            <a:endParaRPr lang="en-US" altLang="ko-KR" dirty="0"/>
          </a:p>
          <a:p>
            <a:pPr lvl="1"/>
            <a:r>
              <a:rPr lang="en-US" altLang="ko-KR" b="1" dirty="0"/>
              <a:t>-&gt; Simulated + Unsupervised learning</a:t>
            </a:r>
            <a:r>
              <a:rPr lang="ko-KR" altLang="en-US" b="1" dirty="0"/>
              <a:t>으로 합성사진을 실제처럼 만들자</a:t>
            </a:r>
            <a:endParaRPr lang="en-US" altLang="ko-KR" b="1" dirty="0"/>
          </a:p>
          <a:p>
            <a:r>
              <a:rPr lang="en-US" altLang="ko-KR" b="1" dirty="0"/>
              <a:t>Key Point </a:t>
            </a:r>
          </a:p>
          <a:p>
            <a:pPr lvl="1"/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regularization term</a:t>
            </a:r>
          </a:p>
          <a:p>
            <a:pPr lvl="1"/>
            <a:r>
              <a:rPr lang="en-US" altLang="ko-KR" dirty="0"/>
              <a:t>Local adversarial loss</a:t>
            </a:r>
          </a:p>
          <a:p>
            <a:pPr lvl="1"/>
            <a:r>
              <a:rPr lang="en-US" altLang="ko-KR" dirty="0"/>
              <a:t>Updating the discriminator using history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(Abstract)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BBC96-AA81-4FFB-BB1B-F4DF4678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SIMGAN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46CDE-6AA7-4A63-97FC-FBEC00D5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35113"/>
            <a:ext cx="11277600" cy="1641261"/>
          </a:xfrm>
        </p:spPr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NimbusRomNo9L-Regu"/>
              </a:rPr>
              <a:t>좋은 </a:t>
            </a:r>
            <a:r>
              <a:rPr lang="en-US" altLang="ko-KR" sz="1800" b="0" i="0" u="none" strike="noStrike" baseline="0" dirty="0">
                <a:latin typeface="NimbusRomNo9L-Regu"/>
              </a:rPr>
              <a:t>Refiner Model </a:t>
            </a:r>
            <a:r>
              <a:rPr lang="ko-KR" altLang="en-US" sz="1800" b="0" i="0" u="none" strike="noStrike" baseline="0" dirty="0">
                <a:latin typeface="NimbusRomNo9L-Regu"/>
              </a:rPr>
              <a:t>생성하는 일</a:t>
            </a:r>
            <a:r>
              <a:rPr lang="en-US" altLang="ko-KR" sz="1800" b="0" i="0" u="none" strike="noStrike" baseline="0" dirty="0">
                <a:latin typeface="NimbusRomNo9L-Regu"/>
              </a:rPr>
              <a:t> </a:t>
            </a:r>
          </a:p>
          <a:p>
            <a:pPr lvl="1"/>
            <a:r>
              <a:rPr lang="ko-KR" altLang="en-US" sz="1400" b="0" i="0" u="none" strike="noStrike" baseline="0" dirty="0">
                <a:latin typeface="NimbusRomNo9L-Regu"/>
              </a:rPr>
              <a:t>즉</a:t>
            </a:r>
            <a:r>
              <a:rPr lang="en-US" altLang="ko-KR" sz="1400" b="0" i="0" u="none" strike="noStrike" baseline="0" dirty="0">
                <a:latin typeface="NimbusRomNo9L-Regu"/>
              </a:rPr>
              <a:t>, </a:t>
            </a:r>
            <a:r>
              <a:rPr lang="ko-KR" altLang="en-US" sz="1400" b="0" i="0" u="none" strike="noStrike" baseline="0" dirty="0">
                <a:latin typeface="NimbusRomNo9L-Regu"/>
              </a:rPr>
              <a:t>합성 이미지를 실제 </a:t>
            </a:r>
            <a:r>
              <a:rPr lang="ko-KR" altLang="en-US" sz="1400" dirty="0">
                <a:latin typeface="NimbusRomNo9L-Regu"/>
              </a:rPr>
              <a:t>이미지처럼 변환하는 모델을 생성</a:t>
            </a:r>
            <a:endParaRPr lang="en-US" altLang="ko-KR" sz="1400" dirty="0">
              <a:latin typeface="NimbusRomNo9L-Regu"/>
            </a:endParaRPr>
          </a:p>
          <a:p>
            <a:pPr lvl="1"/>
            <a:r>
              <a:rPr lang="ko-KR" altLang="en-US" sz="1400" dirty="0">
                <a:latin typeface="NimbusRomNo9L-Regu"/>
              </a:rPr>
              <a:t>이 때 </a:t>
            </a:r>
            <a:r>
              <a:rPr lang="ko-KR" altLang="en-US" sz="1400" b="0" i="0" u="none" strike="noStrike" baseline="0" dirty="0">
                <a:latin typeface="NimbusRomNo9L-Regu"/>
              </a:rPr>
              <a:t>합성 이미지의 정보는 유지하면서 </a:t>
            </a:r>
            <a:r>
              <a:rPr lang="ko-KR" altLang="en-US" sz="1400" dirty="0">
                <a:latin typeface="NimbusRomNo9L-Regu"/>
              </a:rPr>
              <a:t>동시에 </a:t>
            </a:r>
            <a:r>
              <a:rPr lang="en-US" altLang="ko-KR" sz="1400" b="0" i="0" u="none" strike="noStrike" baseline="0" dirty="0">
                <a:latin typeface="NimbusRomNo9L-Regu"/>
              </a:rPr>
              <a:t>Realism</a:t>
            </a:r>
            <a:r>
              <a:rPr lang="ko-KR" altLang="en-US" sz="1400" b="0" i="0" u="none" strike="noStrike" baseline="0" dirty="0">
                <a:latin typeface="NimbusRomNo9L-Regu"/>
              </a:rPr>
              <a:t>을 향상</a:t>
            </a:r>
            <a:endParaRPr lang="en-US" altLang="ko-KR" sz="1400" b="0" i="0" u="none" strike="noStrike" baseline="0" dirty="0">
              <a:latin typeface="NimbusRomNo9L-Regu"/>
            </a:endParaRPr>
          </a:p>
          <a:p>
            <a:pPr lvl="2"/>
            <a:r>
              <a:rPr lang="ko-KR" altLang="en-US" sz="1000" dirty="0">
                <a:latin typeface="NimbusRomNo9L-Regu"/>
              </a:rPr>
              <a:t>예</a:t>
            </a:r>
            <a:r>
              <a:rPr lang="en-US" altLang="ko-KR" sz="1000" dirty="0">
                <a:latin typeface="NimbusRomNo9L-Regu"/>
              </a:rPr>
              <a:t>) </a:t>
            </a:r>
            <a:r>
              <a:rPr lang="ko-KR" altLang="en-US" sz="1000" dirty="0">
                <a:latin typeface="NimbusRomNo9L-Regu"/>
              </a:rPr>
              <a:t>눈 전체 모양</a:t>
            </a:r>
            <a:endParaRPr lang="en-US" altLang="ko-KR" sz="1000" b="0" i="0" u="none" strike="noStrike" baseline="0" dirty="0">
              <a:latin typeface="NimbusRomNo9L-Regu"/>
            </a:endParaRPr>
          </a:p>
          <a:p>
            <a:pPr lvl="1"/>
            <a:r>
              <a:rPr lang="en-US" altLang="ko-KR" sz="1400" b="0" i="0" u="none" strike="noStrike" baseline="0" dirty="0">
                <a:latin typeface="NimbusRomNo9L-Regu"/>
              </a:rPr>
              <a:t>Refiner</a:t>
            </a:r>
            <a:r>
              <a:rPr lang="ko-KR" altLang="en-US" sz="1400" b="0" i="0" u="none" strike="noStrike" baseline="0" dirty="0">
                <a:latin typeface="NimbusRomNo9L-Regu"/>
              </a:rPr>
              <a:t>를 학습시키기 위한 데이터</a:t>
            </a:r>
            <a:r>
              <a:rPr lang="ko-KR" altLang="en-US" sz="1400" dirty="0">
                <a:latin typeface="NimbusRomNo9L-Regu"/>
              </a:rPr>
              <a:t> </a:t>
            </a:r>
            <a:r>
              <a:rPr lang="en-US" altLang="ko-KR" sz="1400" dirty="0">
                <a:latin typeface="NimbusRomNo9L-Regu"/>
              </a:rPr>
              <a:t>: </a:t>
            </a:r>
            <a:r>
              <a:rPr lang="en-US" altLang="ko-KR" sz="1400" b="0" i="0" u="none" strike="noStrike" baseline="0" dirty="0">
                <a:latin typeface="NimbusRomNo9L-Regu"/>
              </a:rPr>
              <a:t>Unlabeled </a:t>
            </a:r>
            <a:r>
              <a:rPr lang="ko-KR" altLang="en-US" sz="1400" b="0" i="0" u="none" strike="noStrike" baseline="0" dirty="0">
                <a:latin typeface="NimbusRomNo9L-Regu"/>
              </a:rPr>
              <a:t>된 실제 이미지</a:t>
            </a:r>
            <a:endParaRPr lang="en-US" altLang="ko-KR" sz="1400" b="0" i="0" u="none" strike="noStrike" baseline="0" dirty="0">
              <a:latin typeface="NimbusRomNo9L-Regu"/>
            </a:endParaRPr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5FDC0-0C4A-4F39-9A4E-FDEC340FD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(Introduction)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1AB8C3-2CAA-4215-89D8-F8B7ADB0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71" y="3231077"/>
            <a:ext cx="3504748" cy="28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5FDC0-0C4A-4F39-9A4E-FDEC340FD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(Introduction)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6FE147-E9EF-4719-B867-347F7E16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09" y="1425921"/>
            <a:ext cx="5680678" cy="3451552"/>
          </a:xfrm>
          <a:prstGeom prst="rect">
            <a:avLst/>
          </a:prstGeom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C4B027A7-40ED-49E5-8864-A69090DB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SIMGAN </a:t>
            </a:r>
            <a:r>
              <a:rPr lang="ko-KR" altLang="en-US" dirty="0"/>
              <a:t>구조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9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4409-1907-4EFE-9C4A-2320610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Refiner</a:t>
            </a:r>
            <a:r>
              <a:rPr lang="ko-KR" altLang="en-US" dirty="0"/>
              <a:t>는 </a:t>
            </a:r>
            <a:r>
              <a:rPr lang="en-US" altLang="ko-KR" dirty="0"/>
              <a:t>local adversarial loss </a:t>
            </a:r>
            <a:r>
              <a:rPr lang="ko-KR" altLang="en-US" dirty="0"/>
              <a:t>및 </a:t>
            </a:r>
            <a:r>
              <a:rPr lang="en-US" altLang="ko-KR" dirty="0"/>
              <a:t>self regulation loss</a:t>
            </a:r>
            <a:r>
              <a:rPr lang="ko-KR" altLang="en-US" dirty="0"/>
              <a:t>를 최소화하는 방향으로 학습한다</a:t>
            </a:r>
            <a:r>
              <a:rPr lang="en-US" altLang="ko-KR" dirty="0"/>
              <a:t>. Self-regularization</a:t>
            </a:r>
            <a:r>
              <a:rPr lang="ko-KR" altLang="en-US" dirty="0"/>
              <a:t>이란 합성 이미지와 실제 이미지의 차이를 최소화 하는 손실함수 이며 이를 이용하여 </a:t>
            </a:r>
            <a:r>
              <a:rPr lang="ko-KR" altLang="en-US" dirty="0" err="1"/>
              <a:t>합성이미지의</a:t>
            </a:r>
            <a:r>
              <a:rPr lang="ko-KR" altLang="en-US" dirty="0"/>
              <a:t> 정보를 유지한다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D7963-A45B-407F-A261-96D1A79F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Contribution</a:t>
            </a: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합성 이미지를 정제하는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S+U Learning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제시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합성 이미지의 현실성을 높임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Adversarial loss and a self-regularization loss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혼합한 손실함수 사용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3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Refiner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모델 학습에 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en-US" altLang="ko-KR" dirty="0"/>
              <a:t>GAN </a:t>
            </a:r>
            <a:r>
              <a:rPr lang="ko-KR" altLang="en-US" dirty="0"/>
              <a:t>훈련 프레임워크 수정</a:t>
            </a:r>
            <a:endParaRPr lang="en-US" altLang="ko-KR" dirty="0"/>
          </a:p>
          <a:p>
            <a:pPr lvl="2"/>
            <a:r>
              <a:rPr lang="en-US" altLang="ko-KR" dirty="0"/>
              <a:t>Training </a:t>
            </a:r>
            <a:r>
              <a:rPr lang="ko-KR" altLang="en-US" dirty="0"/>
              <a:t>안정화</a:t>
            </a:r>
            <a:endParaRPr lang="en-US" altLang="ko-KR" dirty="0"/>
          </a:p>
          <a:p>
            <a:pPr lvl="2"/>
            <a:r>
              <a:rPr lang="ko-KR" altLang="en-US" dirty="0"/>
              <a:t>인공적인 이미지를 생성하지 않도록 함</a:t>
            </a:r>
            <a:endParaRPr lang="en-US" altLang="ko-KR" dirty="0"/>
          </a:p>
          <a:p>
            <a:pPr lvl="1"/>
            <a:r>
              <a:rPr lang="ko-KR" altLang="en-US" dirty="0"/>
              <a:t>시뮬레이터 출력의 현실성 향상을 여러 실험으로 증명</a:t>
            </a:r>
            <a:endParaRPr lang="en-US" altLang="ko-KR" dirty="0"/>
          </a:p>
          <a:p>
            <a:pPr lvl="2"/>
            <a:r>
              <a:rPr lang="ko-KR" altLang="en-US" dirty="0"/>
              <a:t>심층 신경망 훈련을 통해 인간의 </a:t>
            </a:r>
            <a:r>
              <a:rPr lang="ko-KR" altLang="en-US" dirty="0" err="1"/>
              <a:t>라벨링</a:t>
            </a:r>
            <a:r>
              <a:rPr lang="ko-KR" altLang="en-US" dirty="0"/>
              <a:t> 작업없이 결과 도출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02F93-E2A3-4400-A365-4C4F801AF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4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7075-C795-4C1D-9E62-889E277B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Refiner</a:t>
            </a:r>
            <a:r>
              <a:rPr lang="ko-KR" altLang="en-US" dirty="0"/>
              <a:t>의 손실함수를 소개한다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C01DB-ECAD-4C01-8FA3-53ECD8EA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Refiner</a:t>
            </a:r>
            <a:r>
              <a:rPr lang="ko-KR" altLang="en-US" dirty="0"/>
              <a:t> </a:t>
            </a:r>
            <a:r>
              <a:rPr lang="en-US" altLang="ko-KR" dirty="0"/>
              <a:t>Loss </a:t>
            </a:r>
            <a:r>
              <a:rPr lang="en-US" altLang="ko-KR" dirty="0" err="1"/>
              <a:t>Funtion</a:t>
            </a:r>
            <a:endParaRPr lang="en-US" altLang="ko-KR" dirty="0"/>
          </a:p>
          <a:p>
            <a:pPr lvl="1"/>
            <a:r>
              <a:rPr lang="en-US" altLang="ko-KR" dirty="0"/>
              <a:t>Local adversarial loss</a:t>
            </a:r>
          </a:p>
          <a:p>
            <a:pPr lvl="2"/>
            <a:r>
              <a:rPr lang="ko-KR" altLang="en-US" dirty="0"/>
              <a:t>일반적인 </a:t>
            </a:r>
            <a:r>
              <a:rPr lang="en-US" altLang="ko-KR" dirty="0"/>
              <a:t>Gan</a:t>
            </a:r>
            <a:r>
              <a:rPr lang="ko-KR" altLang="en-US" dirty="0"/>
              <a:t>에서의 손실함수</a:t>
            </a:r>
            <a:endParaRPr lang="en-US" altLang="ko-KR" dirty="0"/>
          </a:p>
          <a:p>
            <a:pPr lvl="2"/>
            <a:r>
              <a:rPr lang="ko-KR" altLang="en-US" dirty="0"/>
              <a:t>사실성을 증가시키는 목적</a:t>
            </a:r>
            <a:endParaRPr lang="en-US" altLang="ko-KR" dirty="0"/>
          </a:p>
          <a:p>
            <a:pPr lvl="1"/>
            <a:r>
              <a:rPr lang="en-US" altLang="ko-KR" dirty="0"/>
              <a:t>Self-Regulation Loss</a:t>
            </a:r>
          </a:p>
          <a:p>
            <a:pPr lvl="2"/>
            <a:r>
              <a:rPr lang="ko-KR" altLang="en-US" dirty="0" err="1"/>
              <a:t>합성이미지의</a:t>
            </a:r>
            <a:r>
              <a:rPr lang="ko-KR" altLang="en-US" dirty="0"/>
              <a:t> 정보 유지 목적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0EA2F-98BE-4359-921A-958DB3D76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Key Point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54F7F-EE96-47E2-91BB-7697D93E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5113"/>
            <a:ext cx="4714875" cy="2762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F736CE-0B60-4F80-BBB1-FD895325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09" y="4672806"/>
            <a:ext cx="3486150" cy="971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333FDD-02C3-49E7-BD02-403E23081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50" y="4033641"/>
            <a:ext cx="3205609" cy="19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7075-C795-4C1D-9E62-889E277B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Refined Image history</a:t>
            </a:r>
            <a:r>
              <a:rPr lang="ko-KR" altLang="en-US" dirty="0"/>
              <a:t>를 이용하여 판별기를 업데이트한다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C01DB-ECAD-4C01-8FA3-53ECD8EA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improve the stability of adversarial training</a:t>
            </a:r>
          </a:p>
          <a:p>
            <a:pPr lvl="2"/>
            <a:r>
              <a:rPr lang="en-US" altLang="ko-KR" dirty="0"/>
              <a:t>by updating the discriminator </a:t>
            </a:r>
          </a:p>
          <a:p>
            <a:pPr lvl="2"/>
            <a:r>
              <a:rPr lang="en-US" altLang="ko-KR" dirty="0"/>
              <a:t>using a history of refined images,</a:t>
            </a:r>
          </a:p>
          <a:p>
            <a:pPr lvl="2"/>
            <a:r>
              <a:rPr lang="en-US" altLang="ko-KR" dirty="0"/>
              <a:t>rather than only the ones in the current minibatch.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0EA2F-98BE-4359-921A-958DB3D76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Key Point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8D0A2-39E2-4CA5-BB9B-0E5FF613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91" y="1535113"/>
            <a:ext cx="3890509" cy="41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289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NimbusRomNo9L-Regu</vt:lpstr>
      <vt:lpstr>맑은 고딕</vt:lpstr>
      <vt:lpstr>Arial</vt:lpstr>
      <vt:lpstr>Office 테마</vt:lpstr>
      <vt:lpstr>SIMGAN GAN Paper</vt:lpstr>
      <vt:lpstr>합성 이미지와 실제 이미지의 차이를 줄이는 방법으로 비지도 학습인 SIMGAN을 제시한다.</vt:lpstr>
      <vt:lpstr>SIMGAN 목적</vt:lpstr>
      <vt:lpstr>SIMGAN 구조 </vt:lpstr>
      <vt:lpstr>Refiner는 local adversarial loss 및 self regulation loss를 최소화하는 방향으로 학습한다. Self-regularization이란 합성 이미지와 실제 이미지의 차이를 최소화 하는 손실함수 이며 이를 이용하여 합성이미지의 정보를 유지한다.</vt:lpstr>
      <vt:lpstr>Refiner의 손실함수를 소개한다.</vt:lpstr>
      <vt:lpstr>Refined Image history를 이용하여 판별기를 업데이트한다.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Paper</dc:title>
  <dc:creator>ksd</dc:creator>
  <cp:lastModifiedBy>채 현선</cp:lastModifiedBy>
  <cp:revision>59</cp:revision>
  <dcterms:created xsi:type="dcterms:W3CDTF">2022-01-02T09:08:47Z</dcterms:created>
  <dcterms:modified xsi:type="dcterms:W3CDTF">2022-01-15T11:13:17Z</dcterms:modified>
</cp:coreProperties>
</file>