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e677582da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10e677582da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e677582da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10e677582da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e677582da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10e677582da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4435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edium.com/dailytech/first-order-motion-model-for-image-animations-f3293c12da9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mlini8-8.tistory.com/8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748149"/>
            <a:ext cx="12192000" cy="174566"/>
          </a:xfrm>
          <a:prstGeom prst="rect">
            <a:avLst/>
          </a:prstGeom>
          <a:solidFill>
            <a:srgbClr val="004953"/>
          </a:solidFill>
          <a:ln w="12700" cap="flat" cmpd="sng">
            <a:solidFill>
              <a:srgbClr val="00495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0" y="5863247"/>
            <a:ext cx="12192000" cy="174566"/>
          </a:xfrm>
          <a:prstGeom prst="rect">
            <a:avLst/>
          </a:prstGeom>
          <a:solidFill>
            <a:srgbClr val="004953"/>
          </a:solidFill>
          <a:ln w="12700" cap="flat" cmpd="sng">
            <a:solidFill>
              <a:srgbClr val="00495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524000" y="2111433"/>
            <a:ext cx="9144000" cy="1747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 altLang="ko-KR" dirty="0"/>
              <a:t>First-order-model</a:t>
            </a:r>
            <a:br>
              <a:rPr lang="ko-KR" dirty="0"/>
            </a:br>
            <a:r>
              <a:rPr lang="en-US" altLang="ko-KR" sz="4000" dirty="0">
                <a:solidFill>
                  <a:srgbClr val="595959"/>
                </a:solidFill>
              </a:rPr>
              <a:t>paper</a:t>
            </a:r>
            <a:endParaRPr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191192" y="299262"/>
            <a:ext cx="11812385" cy="482135"/>
          </a:xfrm>
          <a:prstGeom prst="rect">
            <a:avLst/>
          </a:prstGeom>
          <a:solidFill>
            <a:srgbClr val="004953"/>
          </a:solidFill>
          <a:ln w="12700" cap="flat" cmpd="sng">
            <a:solidFill>
              <a:srgbClr val="00495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Introduction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0" y="6400799"/>
            <a:ext cx="12192000" cy="116379"/>
          </a:xfrm>
          <a:prstGeom prst="rect">
            <a:avLst/>
          </a:prstGeom>
          <a:solidFill>
            <a:srgbClr val="004953"/>
          </a:solidFill>
          <a:ln w="12700" cap="flat" cmpd="sng">
            <a:solidFill>
              <a:srgbClr val="00495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330200" y="1388508"/>
            <a:ext cx="11277600" cy="44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38150" lvl="0" indent="-342900">
              <a:spcBef>
                <a:spcPts val="500"/>
              </a:spcBef>
              <a:buSzPts val="2100"/>
              <a:buFontTx/>
              <a:buChar char="-"/>
            </a:pPr>
            <a:r>
              <a:rPr lang="en-US" altLang="ko-KR" sz="2000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Object</a:t>
            </a:r>
            <a:r>
              <a:rPr lang="ko-KR" altLang="en-US" sz="2000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이전 정보에 의존하지 않음 </a:t>
            </a:r>
            <a:r>
              <a:rPr lang="en-US" altLang="ko-KR" sz="2000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2000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정보 저장 필요 </a:t>
            </a:r>
            <a:r>
              <a:rPr lang="en-US" altLang="ko-KR" sz="2000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x)</a:t>
            </a:r>
          </a:p>
          <a:p>
            <a:pPr marL="438150" lvl="0" indent="-342900">
              <a:spcBef>
                <a:spcPts val="500"/>
              </a:spcBef>
              <a:buSzPts val="2100"/>
              <a:buFontTx/>
              <a:buChar char="-"/>
            </a:pPr>
            <a:r>
              <a:rPr lang="en-US" altLang="ko-KR" sz="2000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Same</a:t>
            </a:r>
            <a:r>
              <a:rPr lang="ko-KR" altLang="en-US" sz="2000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category</a:t>
            </a:r>
            <a:r>
              <a:rPr lang="ko-KR" altLang="en-US" sz="2000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적용 </a:t>
            </a:r>
            <a:r>
              <a:rPr lang="en-US" altLang="ko-KR" sz="2000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(ex. Face, human body, robot arms </a:t>
            </a:r>
            <a:r>
              <a:rPr lang="en-US" altLang="ko-KR" sz="2000" dirty="0" err="1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etc</a:t>
            </a:r>
            <a:r>
              <a:rPr lang="en-US" altLang="ko-KR" sz="2000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</p:txBody>
      </p:sp>
      <p:sp>
        <p:nvSpPr>
          <p:cNvPr id="94" name="Google Shape;94;p14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Source image</a:t>
            </a:r>
            <a:r>
              <a:rPr lang="ko-KR" altLang="en-US" sz="1600" b="1" dirty="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</a:t>
            </a:r>
            <a:r>
              <a:rPr lang="en-US" altLang="ko-KR" sz="1600" b="1" dirty="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Driving video </a:t>
            </a:r>
            <a:r>
              <a:rPr lang="ko-KR" altLang="en-US" sz="1600" b="1" dirty="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처럼 </a:t>
            </a:r>
            <a:r>
              <a:rPr lang="en-US" altLang="ko-KR" sz="1600" b="1" dirty="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transformation</a:t>
            </a:r>
            <a:endParaRPr sz="1600" b="1" dirty="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9D6A506-86A4-4EC4-A498-67ABB1188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19" y="2324106"/>
            <a:ext cx="1125855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191192" y="299262"/>
            <a:ext cx="11812500" cy="482100"/>
          </a:xfrm>
          <a:prstGeom prst="rect">
            <a:avLst/>
          </a:prstGeom>
          <a:solidFill>
            <a:srgbClr val="004953"/>
          </a:solidFill>
          <a:ln w="12700" cap="flat" cmpd="sng">
            <a:solidFill>
              <a:srgbClr val="00495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Overview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0" y="6400799"/>
            <a:ext cx="12192000" cy="116400"/>
          </a:xfrm>
          <a:prstGeom prst="rect">
            <a:avLst/>
          </a:prstGeom>
          <a:solidFill>
            <a:srgbClr val="004953"/>
          </a:solidFill>
          <a:ln w="12700" cap="flat" cmpd="sng">
            <a:solidFill>
              <a:srgbClr val="00495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153200" y="890058"/>
            <a:ext cx="11277600" cy="44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3815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Motion</a:t>
            </a:r>
            <a:r>
              <a:rPr lang="ko-KR" altLang="en-US" sz="2100" b="1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100" b="1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Module</a:t>
            </a:r>
            <a:r>
              <a:rPr lang="ko-KR" altLang="en-US" sz="2100" b="1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100" b="1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&amp;</a:t>
            </a:r>
            <a:r>
              <a:rPr lang="ko-KR" altLang="en-US" sz="2100" b="1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100" b="1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Generation Module </a:t>
            </a:r>
            <a:endParaRPr lang="en-US" sz="2100" b="1" dirty="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Malgun Gothic"/>
              <a:buChar char="-"/>
            </a:pPr>
            <a:r>
              <a:rPr lang="en-US" sz="2100" dirty="0" err="1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Keypoint</a:t>
            </a:r>
            <a:r>
              <a:rPr lang="en-US" sz="2100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Detector &amp; Affine Transformation</a:t>
            </a:r>
          </a:p>
          <a:p>
            <a:pPr marL="457200" marR="0" lvl="0" indent="-3619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Malgun Gothic"/>
              <a:buChar char="-"/>
            </a:pPr>
            <a:r>
              <a:rPr lang="en-US" sz="2100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Dense Motion</a:t>
            </a:r>
          </a:p>
          <a:p>
            <a:pPr marL="457200" marR="0" lvl="0" indent="-3619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Malgun Gothic"/>
              <a:buChar char="-"/>
            </a:pPr>
            <a:r>
              <a:rPr lang="en-US" sz="2100" dirty="0" err="1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Geraration</a:t>
            </a:r>
            <a:r>
              <a:rPr lang="en-US" sz="2100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Module</a:t>
            </a:r>
          </a:p>
          <a:p>
            <a:pPr marL="457200" marR="0" lvl="0" indent="-3619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Malgun Gothic"/>
              <a:buChar char="-"/>
            </a:pPr>
            <a:endParaRPr lang="en-US" sz="2100" dirty="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l="2853" t="6833" r="2341" b="14802"/>
          <a:stretch/>
        </p:blipFill>
        <p:spPr>
          <a:xfrm>
            <a:off x="761200" y="3510500"/>
            <a:ext cx="5000375" cy="229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9871" y="3637871"/>
            <a:ext cx="3223575" cy="229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9223900" y="5105900"/>
            <a:ext cx="2779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loss : 정답값과 예측값의 차이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gradient : loss 함수의 기울기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A77AB0-837C-442C-9967-64D503F71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894" y="2490449"/>
            <a:ext cx="11496675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191192" y="299262"/>
            <a:ext cx="11812500" cy="482100"/>
          </a:xfrm>
          <a:prstGeom prst="rect">
            <a:avLst/>
          </a:prstGeom>
          <a:solidFill>
            <a:srgbClr val="004953"/>
          </a:solidFill>
          <a:ln w="12700" cap="flat" cmpd="sng">
            <a:solidFill>
              <a:srgbClr val="00495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Motion module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0" y="6400799"/>
            <a:ext cx="12192000" cy="116400"/>
          </a:xfrm>
          <a:prstGeom prst="rect">
            <a:avLst/>
          </a:prstGeom>
          <a:solidFill>
            <a:srgbClr val="004953"/>
          </a:solidFill>
          <a:ln w="12700" cap="flat" cmpd="sng">
            <a:solidFill>
              <a:srgbClr val="00495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2AA4504-270E-49E4-B9A6-A7C3D9BDFF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086" b="7681"/>
          <a:stretch/>
        </p:blipFill>
        <p:spPr>
          <a:xfrm>
            <a:off x="1228425" y="2700607"/>
            <a:ext cx="8267720" cy="3552542"/>
          </a:xfrm>
          <a:prstGeom prst="rect">
            <a:avLst/>
          </a:prstGeom>
        </p:spPr>
      </p:pic>
      <p:sp>
        <p:nvSpPr>
          <p:cNvPr id="15" name="Google Shape;94;p14">
            <a:extLst>
              <a:ext uri="{FF2B5EF4-FFF2-40B4-BE49-F238E27FC236}">
                <a16:creationId xmlns:a16="http://schemas.microsoft.com/office/drawing/2014/main" id="{A6679DFD-68E6-4AAF-8BD0-8C8DB710A6C6}"/>
              </a:ext>
            </a:extLst>
          </p:cNvPr>
          <p:cNvSpPr txBox="1"/>
          <p:nvPr/>
        </p:nvSpPr>
        <p:spPr>
          <a:xfrm>
            <a:off x="457200" y="851588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altLang="ko-KR" sz="1600" b="1" dirty="0">
                <a:solidFill>
                  <a:srgbClr val="757070"/>
                </a:solidFill>
                <a:latin typeface="Malgun Gothic"/>
                <a:ea typeface="Malgun Gothic"/>
                <a:sym typeface="Malgun Gothic"/>
              </a:rPr>
              <a:t>Motion</a:t>
            </a:r>
            <a:r>
              <a:rPr lang="en-US" altLang="ko-KR" sz="1600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 b="1" dirty="0">
                <a:solidFill>
                  <a:srgbClr val="757070"/>
                </a:solidFill>
                <a:latin typeface="Malgun Gothic"/>
                <a:ea typeface="Malgun Gothic"/>
                <a:sym typeface="Malgun Gothic"/>
              </a:rPr>
              <a:t>module</a:t>
            </a:r>
            <a:r>
              <a:rPr lang="ko-KR" altLang="en-US" sz="1600" b="1" dirty="0">
                <a:solidFill>
                  <a:srgbClr val="757070"/>
                </a:solidFill>
                <a:latin typeface="Malgun Gothic"/>
                <a:ea typeface="Malgun Gothic"/>
                <a:sym typeface="Malgun Gothic"/>
              </a:rPr>
              <a:t>은 </a:t>
            </a:r>
            <a:r>
              <a:rPr lang="en-US" altLang="ko-KR" sz="1600" b="1" dirty="0">
                <a:solidFill>
                  <a:srgbClr val="757070"/>
                </a:solidFill>
                <a:latin typeface="Malgun Gothic"/>
                <a:ea typeface="Malgun Gothic"/>
                <a:sym typeface="Malgun Gothic"/>
              </a:rPr>
              <a:t>driving video(D)</a:t>
            </a:r>
            <a:r>
              <a:rPr lang="ko-KR" altLang="en-US" sz="1600" b="1" dirty="0">
                <a:solidFill>
                  <a:srgbClr val="757070"/>
                </a:solidFill>
                <a:latin typeface="Malgun Gothic"/>
                <a:ea typeface="Malgun Gothic"/>
                <a:sym typeface="Malgun Gothic"/>
              </a:rPr>
              <a:t>와 </a:t>
            </a:r>
            <a:r>
              <a:rPr lang="en-US" altLang="ko-KR" sz="1600" b="1" dirty="0">
                <a:solidFill>
                  <a:srgbClr val="757070"/>
                </a:solidFill>
                <a:latin typeface="Malgun Gothic"/>
                <a:ea typeface="Malgun Gothic"/>
                <a:sym typeface="Malgun Gothic"/>
              </a:rPr>
              <a:t>Source frame(S) </a:t>
            </a:r>
            <a:r>
              <a:rPr lang="ko-KR" altLang="en-US" sz="1600" b="1" dirty="0">
                <a:solidFill>
                  <a:srgbClr val="757070"/>
                </a:solidFill>
                <a:latin typeface="Malgun Gothic"/>
                <a:ea typeface="Malgun Gothic"/>
                <a:sym typeface="Malgun Gothic"/>
              </a:rPr>
              <a:t>각각의 </a:t>
            </a:r>
            <a:r>
              <a:rPr lang="en-US" altLang="ko-KR" sz="1600" b="1" dirty="0">
                <a:solidFill>
                  <a:srgbClr val="757070"/>
                </a:solidFill>
                <a:latin typeface="Malgun Gothic"/>
                <a:ea typeface="Malgun Gothic"/>
                <a:sym typeface="Malgun Gothic"/>
              </a:rPr>
              <a:t>dense motion</a:t>
            </a:r>
            <a:r>
              <a:rPr lang="ko-KR" altLang="en-US" sz="1600" b="1" dirty="0">
                <a:solidFill>
                  <a:srgbClr val="757070"/>
                </a:solidFill>
                <a:latin typeface="Malgun Gothic"/>
                <a:ea typeface="Malgun Gothic"/>
                <a:sym typeface="Malgun Gothic"/>
              </a:rPr>
              <a:t>을 예측하는 것이 목표</a:t>
            </a:r>
            <a:endParaRPr sz="1600" b="1" dirty="0">
              <a:solidFill>
                <a:srgbClr val="757070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16" name="Google Shape;93;p14">
            <a:extLst>
              <a:ext uri="{FF2B5EF4-FFF2-40B4-BE49-F238E27FC236}">
                <a16:creationId xmlns:a16="http://schemas.microsoft.com/office/drawing/2014/main" id="{6C8B9503-FC8A-4991-A1EA-EE0F3E09A542}"/>
              </a:ext>
            </a:extLst>
          </p:cNvPr>
          <p:cNvSpPr txBox="1"/>
          <p:nvPr/>
        </p:nvSpPr>
        <p:spPr>
          <a:xfrm>
            <a:off x="330200" y="1282773"/>
            <a:ext cx="11277600" cy="44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1950">
              <a:spcBef>
                <a:spcPts val="500"/>
              </a:spcBef>
              <a:buSzPts val="2100"/>
              <a:buFont typeface="Malgun Gothic"/>
              <a:buChar char="-"/>
            </a:pPr>
            <a:r>
              <a:rPr lang="en-US" altLang="ko-KR" sz="2000" dirty="0"/>
              <a:t>Source frame</a:t>
            </a:r>
            <a:r>
              <a:rPr lang="ko-KR" altLang="en-US" sz="2000" dirty="0"/>
              <a:t>과 </a:t>
            </a:r>
            <a:r>
              <a:rPr lang="en-US" altLang="ko-KR" sz="2000" dirty="0"/>
              <a:t>driving video</a:t>
            </a:r>
            <a:r>
              <a:rPr lang="ko-KR" altLang="en-US" sz="2000" dirty="0"/>
              <a:t>의 정보 추출 과정을 서로 독립적으로 만들기 위해 </a:t>
            </a:r>
            <a:r>
              <a:rPr lang="en-US" altLang="ko-KR" sz="2000" dirty="0"/>
              <a:t>reference frame R</a:t>
            </a:r>
            <a:r>
              <a:rPr lang="ko-KR" altLang="en-US" sz="2000" dirty="0"/>
              <a:t>을 도입</a:t>
            </a:r>
            <a:endParaRPr lang="en-US" altLang="ko-KR" sz="2000" dirty="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61950">
              <a:spcBef>
                <a:spcPts val="500"/>
              </a:spcBef>
              <a:buSzPts val="2100"/>
              <a:buFont typeface="Malgun Gothic"/>
              <a:buChar char="-"/>
            </a:pPr>
            <a:r>
              <a:rPr lang="en-US" altLang="ko-KR" sz="2000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Dense motion</a:t>
            </a:r>
            <a:r>
              <a:rPr lang="ko-KR" altLang="en-US" sz="2000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</a:t>
            </a:r>
            <a:r>
              <a:rPr lang="en-US" altLang="ko-KR" sz="2000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key</a:t>
            </a:r>
            <a:r>
              <a:rPr lang="ko-KR" altLang="en-US" sz="2000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point</a:t>
            </a:r>
            <a:r>
              <a:rPr lang="ko-KR" altLang="en-US" sz="2000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lang="en-US" altLang="ko-KR" sz="2000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local affine transformation</a:t>
            </a:r>
            <a:r>
              <a:rPr lang="ko-KR" altLang="en-US" sz="2000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기반으로 예측된다</a:t>
            </a:r>
            <a:endParaRPr lang="en-US" altLang="ko-KR" sz="2000" dirty="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61950">
              <a:spcBef>
                <a:spcPts val="500"/>
              </a:spcBef>
              <a:buSzPts val="2100"/>
              <a:buFont typeface="Malgun Gothic"/>
              <a:buChar char="-"/>
            </a:pPr>
            <a:r>
              <a:rPr lang="en-US" altLang="ko-KR" sz="2000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Local Affine transformation</a:t>
            </a:r>
            <a:r>
              <a:rPr lang="ko-KR" altLang="en-US" sz="2000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</a:t>
            </a:r>
            <a:r>
              <a:rPr lang="en-US" altLang="ko-KR" sz="2000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key point </a:t>
            </a:r>
            <a:r>
              <a:rPr lang="ko-KR" altLang="en-US" sz="2000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주변의 </a:t>
            </a:r>
            <a:r>
              <a:rPr lang="en-US" altLang="ko-KR" sz="2000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motion</a:t>
            </a:r>
            <a:r>
              <a:rPr lang="ko-KR" altLang="en-US" sz="2000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모델링한다</a:t>
            </a:r>
            <a:endParaRPr lang="en-US" altLang="ko-KR" sz="2000" dirty="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95;p14">
            <a:extLst>
              <a:ext uri="{FF2B5EF4-FFF2-40B4-BE49-F238E27FC236}">
                <a16:creationId xmlns:a16="http://schemas.microsoft.com/office/drawing/2014/main" id="{67D40C92-CB2B-4A30-9508-AF21DE81B0CD}"/>
              </a:ext>
            </a:extLst>
          </p:cNvPr>
          <p:cNvSpPr txBox="1"/>
          <p:nvPr/>
        </p:nvSpPr>
        <p:spPr>
          <a:xfrm>
            <a:off x="-1126730" y="6500293"/>
            <a:ext cx="126207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reference site : </a:t>
            </a:r>
            <a:r>
              <a:rPr lang="en-US" altLang="ko-KR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https://medium.com/dailytech/first-order-motion-model-for-image-animations-f3293c12da96</a:t>
            </a:r>
            <a:endParaRPr lang="en-US" altLang="ko-KR" sz="180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sz="1800" b="0" i="0" u="none" strike="noStrike" cap="none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191192" y="299262"/>
            <a:ext cx="11812500" cy="482100"/>
          </a:xfrm>
          <a:prstGeom prst="rect">
            <a:avLst/>
          </a:prstGeom>
          <a:solidFill>
            <a:srgbClr val="004953"/>
          </a:solidFill>
          <a:ln w="12700" cap="flat" cmpd="sng">
            <a:solidFill>
              <a:srgbClr val="00495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Local Affine Transformation – Taylor Series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0" y="6400799"/>
            <a:ext cx="12192000" cy="116400"/>
          </a:xfrm>
          <a:prstGeom prst="rect">
            <a:avLst/>
          </a:prstGeom>
          <a:solidFill>
            <a:srgbClr val="004953"/>
          </a:solidFill>
          <a:ln w="12700" cap="flat" cmpd="sng">
            <a:solidFill>
              <a:srgbClr val="00495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spcBef>
                <a:spcPts val="500"/>
              </a:spcBef>
            </a:pPr>
            <a:r>
              <a:rPr lang="ko-KR" altLang="en-US" sz="1600" b="1" dirty="0">
                <a:solidFill>
                  <a:srgbClr val="757070"/>
                </a:solidFill>
                <a:latin typeface="Malgun Gothic"/>
                <a:ea typeface="Malgun Gothic"/>
              </a:rPr>
              <a:t>테일러 급수가 필요한 이유 </a:t>
            </a:r>
            <a:r>
              <a:rPr lang="en-US" altLang="ko-KR" sz="1600" b="1" dirty="0">
                <a:solidFill>
                  <a:srgbClr val="757070"/>
                </a:solidFill>
                <a:latin typeface="Malgun Gothic"/>
                <a:ea typeface="Malgun Gothic"/>
              </a:rPr>
              <a:t>: </a:t>
            </a:r>
            <a:r>
              <a:rPr lang="ko-KR" altLang="en-US" sz="1600" b="1" dirty="0">
                <a:solidFill>
                  <a:srgbClr val="757070"/>
                </a:solidFill>
                <a:latin typeface="Malgun Gothic"/>
                <a:ea typeface="Malgun Gothic"/>
              </a:rPr>
              <a:t>우리가 잘 모르거나 복잡한 함수를 다루기 쉽고 이해하기 쉬운 다항함수로 대체시키기 위함</a:t>
            </a:r>
            <a:endParaRPr lang="en-US" altLang="ko-KR" sz="1600" b="1" dirty="0">
              <a:solidFill>
                <a:srgbClr val="757070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3578379" y="2143343"/>
            <a:ext cx="8286530" cy="2351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ko-KR" altLang="en-US" sz="2100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이미지의 </a:t>
            </a:r>
            <a:r>
              <a:rPr lang="en-US" altLang="ko-KR" sz="2100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key point K</a:t>
            </a:r>
            <a:r>
              <a:rPr lang="ko-KR" altLang="en-US" sz="2100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개를 찾음</a:t>
            </a:r>
            <a:endParaRPr lang="en-US" altLang="ko-KR" sz="2100" dirty="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en-US" altLang="ko-KR" sz="2100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K</a:t>
            </a:r>
            <a:r>
              <a:rPr lang="ko-KR" altLang="en-US" sz="2100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개의 </a:t>
            </a:r>
            <a:r>
              <a:rPr lang="en-US" altLang="ko-KR" sz="2100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key point</a:t>
            </a:r>
            <a:r>
              <a:rPr lang="ko-KR" altLang="en-US" sz="2100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이용하여 테일러 급수 전개하여 </a:t>
            </a:r>
            <a:r>
              <a:rPr lang="en-US" altLang="ko-KR" sz="2100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key point</a:t>
            </a:r>
            <a:r>
              <a:rPr lang="ko-KR" altLang="en-US" sz="2100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들의 주변부를 예측함 </a:t>
            </a:r>
            <a:endParaRPr lang="en-US" altLang="ko-KR" sz="2100" dirty="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Char char="-"/>
            </a:pPr>
            <a:endParaRPr lang="en-US" altLang="ko-KR" sz="2100" dirty="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Char char="-"/>
            </a:pPr>
            <a:endParaRPr sz="2100" dirty="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B7DAB1-9B1C-4D4D-89E6-21680A565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462" y="3429000"/>
            <a:ext cx="4722376" cy="19128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0EC86C2-DAEE-4BC7-BCE8-BEFF0A339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9756" y="4021765"/>
            <a:ext cx="3308236" cy="13145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2A498E-07D9-4840-A7D7-8F124C467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44" y="2143343"/>
            <a:ext cx="2673398" cy="2985118"/>
          </a:xfrm>
          <a:prstGeom prst="rect">
            <a:avLst/>
          </a:prstGeom>
        </p:spPr>
      </p:pic>
      <p:sp>
        <p:nvSpPr>
          <p:cNvPr id="14" name="Google Shape;115;p16">
            <a:extLst>
              <a:ext uri="{FF2B5EF4-FFF2-40B4-BE49-F238E27FC236}">
                <a16:creationId xmlns:a16="http://schemas.microsoft.com/office/drawing/2014/main" id="{7D636314-D31D-4EF4-9626-CD793A23DB92}"/>
              </a:ext>
            </a:extLst>
          </p:cNvPr>
          <p:cNvSpPr txBox="1"/>
          <p:nvPr/>
        </p:nvSpPr>
        <p:spPr>
          <a:xfrm>
            <a:off x="8760904" y="3318843"/>
            <a:ext cx="3052914" cy="4494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ko-KR" altLang="en-US" sz="2100" dirty="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테일러 급수 예시</a:t>
            </a:r>
            <a:endParaRPr sz="2100" dirty="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0160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191192" y="299262"/>
            <a:ext cx="11812385" cy="482135"/>
          </a:xfrm>
          <a:prstGeom prst="rect">
            <a:avLst/>
          </a:prstGeom>
          <a:solidFill>
            <a:srgbClr val="004953"/>
          </a:solidFill>
          <a:ln w="12700" cap="flat" cmpd="sng">
            <a:solidFill>
              <a:srgbClr val="00495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Dense motion network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0" y="6400799"/>
            <a:ext cx="12192000" cy="116379"/>
          </a:xfrm>
          <a:prstGeom prst="rect">
            <a:avLst/>
          </a:prstGeom>
          <a:solidFill>
            <a:srgbClr val="004953"/>
          </a:solidFill>
          <a:ln w="12700" cap="flat" cmpd="sng">
            <a:solidFill>
              <a:srgbClr val="00495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Output: Dense motion &amp; Occlusion mask</a:t>
            </a:r>
            <a:endParaRPr sz="1600" b="1" dirty="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330200" y="1348748"/>
            <a:ext cx="11277600" cy="44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>
              <a:buSzPts val="2800"/>
              <a:buFontTx/>
              <a:buChar char="-"/>
            </a:pPr>
            <a:r>
              <a:rPr lang="en-US" altLang="ko-KR" sz="2100" dirty="0">
                <a:solidFill>
                  <a:srgbClr val="222426"/>
                </a:solidFill>
                <a:latin typeface="Malgun Gothic"/>
                <a:ea typeface="Malgun Gothic"/>
              </a:rPr>
              <a:t>Dense motion network</a:t>
            </a:r>
            <a:r>
              <a:rPr lang="ko-KR" altLang="en-US" sz="2100" dirty="0">
                <a:solidFill>
                  <a:srgbClr val="222426"/>
                </a:solidFill>
                <a:latin typeface="Malgun Gothic"/>
                <a:ea typeface="Malgun Gothic"/>
              </a:rPr>
              <a:t>는 </a:t>
            </a:r>
            <a:r>
              <a:rPr lang="en-US" altLang="ko-KR" sz="2100" dirty="0" err="1">
                <a:solidFill>
                  <a:srgbClr val="222426"/>
                </a:solidFill>
                <a:latin typeface="Malgun Gothic"/>
                <a:ea typeface="Malgun Gothic"/>
              </a:rPr>
              <a:t>keypoint</a:t>
            </a:r>
            <a:r>
              <a:rPr lang="en-US" altLang="ko-KR" sz="2100" dirty="0">
                <a:solidFill>
                  <a:srgbClr val="222426"/>
                </a:solidFill>
                <a:latin typeface="Malgun Gothic"/>
                <a:ea typeface="Malgun Gothic"/>
              </a:rPr>
              <a:t> detector</a:t>
            </a:r>
            <a:r>
              <a:rPr lang="ko-KR" altLang="en-US" sz="2100" dirty="0">
                <a:solidFill>
                  <a:srgbClr val="222426"/>
                </a:solidFill>
                <a:latin typeface="Malgun Gothic"/>
                <a:ea typeface="Malgun Gothic"/>
              </a:rPr>
              <a:t>의 </a:t>
            </a:r>
            <a:r>
              <a:rPr lang="en-US" altLang="ko-KR" sz="2100" dirty="0">
                <a:solidFill>
                  <a:srgbClr val="222426"/>
                </a:solidFill>
                <a:latin typeface="Malgun Gothic"/>
                <a:ea typeface="Malgun Gothic"/>
              </a:rPr>
              <a:t>output</a:t>
            </a:r>
            <a:r>
              <a:rPr lang="ko-KR" altLang="en-US" sz="2100" dirty="0">
                <a:solidFill>
                  <a:srgbClr val="222426"/>
                </a:solidFill>
                <a:latin typeface="Malgun Gothic"/>
                <a:ea typeface="Malgun Gothic"/>
              </a:rPr>
              <a:t>을 </a:t>
            </a:r>
            <a:r>
              <a:rPr lang="en-US" altLang="ko-KR" sz="2100" dirty="0">
                <a:solidFill>
                  <a:srgbClr val="222426"/>
                </a:solidFill>
                <a:latin typeface="Malgun Gothic"/>
                <a:ea typeface="Malgun Gothic"/>
              </a:rPr>
              <a:t>input</a:t>
            </a:r>
            <a:r>
              <a:rPr lang="ko-KR" altLang="en-US" sz="2100" dirty="0">
                <a:solidFill>
                  <a:srgbClr val="222426"/>
                </a:solidFill>
                <a:latin typeface="Malgun Gothic"/>
                <a:ea typeface="Malgun Gothic"/>
              </a:rPr>
              <a:t>으로 </a:t>
            </a:r>
            <a:endParaRPr lang="en-US" altLang="ko-KR" sz="2100" dirty="0">
              <a:solidFill>
                <a:srgbClr val="222426"/>
              </a:solidFill>
              <a:latin typeface="Malgun Gothic"/>
              <a:ea typeface="Malgun Gothic"/>
            </a:endParaRPr>
          </a:p>
          <a:p>
            <a:pPr lvl="0">
              <a:buSzPts val="2800"/>
            </a:pPr>
            <a:r>
              <a:rPr lang="en-US" altLang="ko-KR" sz="2100" dirty="0">
                <a:solidFill>
                  <a:srgbClr val="222426"/>
                </a:solidFill>
                <a:latin typeface="Malgun Gothic"/>
                <a:ea typeface="Malgun Gothic"/>
              </a:rPr>
              <a:t>    dense motion(optical flow)</a:t>
            </a:r>
            <a:r>
              <a:rPr lang="ko-KR" altLang="en-US" sz="2100" dirty="0">
                <a:solidFill>
                  <a:srgbClr val="222426"/>
                </a:solidFill>
                <a:latin typeface="Malgun Gothic"/>
                <a:ea typeface="Malgun Gothic"/>
              </a:rPr>
              <a:t>과 </a:t>
            </a:r>
            <a:r>
              <a:rPr lang="en-US" altLang="ko-KR" sz="2100" dirty="0">
                <a:solidFill>
                  <a:srgbClr val="222426"/>
                </a:solidFill>
                <a:latin typeface="Malgun Gothic"/>
                <a:ea typeface="Malgun Gothic"/>
              </a:rPr>
              <a:t>occlusion mask</a:t>
            </a:r>
            <a:r>
              <a:rPr lang="ko-KR" altLang="en-US" sz="2100" dirty="0">
                <a:solidFill>
                  <a:srgbClr val="222426"/>
                </a:solidFill>
                <a:latin typeface="Malgun Gothic"/>
                <a:ea typeface="Malgun Gothic"/>
              </a:rPr>
              <a:t>를 예측한다</a:t>
            </a:r>
            <a:endParaRPr lang="en-US" altLang="ko-KR" sz="2100" dirty="0">
              <a:solidFill>
                <a:srgbClr val="222426"/>
              </a:solidFill>
              <a:latin typeface="Malgun Gothic"/>
              <a:ea typeface="Malgun Gothic"/>
            </a:endParaRPr>
          </a:p>
          <a:p>
            <a:pPr marL="342900" lvl="0" indent="-342900">
              <a:buSzPts val="2800"/>
              <a:buFontTx/>
              <a:buChar char="-"/>
            </a:pPr>
            <a:r>
              <a:rPr lang="en-US" altLang="ko-KR" sz="2100" dirty="0">
                <a:solidFill>
                  <a:srgbClr val="222426"/>
                </a:solidFill>
                <a:latin typeface="Malgun Gothic"/>
                <a:ea typeface="Malgun Gothic"/>
              </a:rPr>
              <a:t>Occlusion mask</a:t>
            </a:r>
            <a:r>
              <a:rPr lang="ko-KR" altLang="en-US" sz="2100" dirty="0">
                <a:solidFill>
                  <a:srgbClr val="222426"/>
                </a:solidFill>
                <a:latin typeface="Malgun Gothic"/>
                <a:ea typeface="Malgun Gothic"/>
              </a:rPr>
              <a:t>는 이미지 생성 과정에서 </a:t>
            </a:r>
            <a:r>
              <a:rPr lang="en-US" altLang="ko-KR" sz="2100" dirty="0">
                <a:solidFill>
                  <a:srgbClr val="222426"/>
                </a:solidFill>
                <a:latin typeface="Malgun Gothic"/>
                <a:ea typeface="Malgun Gothic"/>
              </a:rPr>
              <a:t>source image</a:t>
            </a:r>
            <a:r>
              <a:rPr lang="ko-KR" altLang="en-US" sz="2100" dirty="0">
                <a:solidFill>
                  <a:srgbClr val="222426"/>
                </a:solidFill>
                <a:latin typeface="Malgun Gothic"/>
                <a:ea typeface="Malgun Gothic"/>
              </a:rPr>
              <a:t>의 가려진 부분을 </a:t>
            </a:r>
            <a:r>
              <a:rPr lang="en-US" altLang="ko-KR" sz="2100" dirty="0">
                <a:solidFill>
                  <a:srgbClr val="222426"/>
                </a:solidFill>
                <a:latin typeface="Malgun Gothic"/>
                <a:ea typeface="Malgun Gothic"/>
              </a:rPr>
              <a:t>reconstruct </a:t>
            </a:r>
            <a:r>
              <a:rPr lang="ko-KR" altLang="en-US" sz="2100" dirty="0">
                <a:solidFill>
                  <a:srgbClr val="222426"/>
                </a:solidFill>
                <a:latin typeface="Malgun Gothic"/>
                <a:ea typeface="Malgun Gothic"/>
              </a:rPr>
              <a:t>되어야 하는 영역 정보를 가지고 있다</a:t>
            </a:r>
            <a:r>
              <a:rPr lang="en-US" altLang="ko-KR" sz="2100" dirty="0">
                <a:solidFill>
                  <a:srgbClr val="222426"/>
                </a:solidFill>
                <a:latin typeface="Malgun Gothic"/>
                <a:ea typeface="Malgun Gothic"/>
              </a:rPr>
              <a:t>. </a:t>
            </a:r>
            <a:br>
              <a:rPr lang="ko-KR" altLang="en-US" sz="2000" dirty="0"/>
            </a:br>
            <a:br>
              <a:rPr lang="ko-KR" altLang="en-US" sz="2000" dirty="0"/>
            </a:br>
            <a:endParaRPr sz="2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68B6E2-5C4C-4DF4-B468-D1150D9CC3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702" b="7061"/>
          <a:stretch/>
        </p:blipFill>
        <p:spPr>
          <a:xfrm>
            <a:off x="191192" y="2725893"/>
            <a:ext cx="9576488" cy="357634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15E649A-B057-481A-B080-25035C298381}"/>
              </a:ext>
            </a:extLst>
          </p:cNvPr>
          <p:cNvSpPr/>
          <p:nvPr/>
        </p:nvSpPr>
        <p:spPr>
          <a:xfrm>
            <a:off x="5858731" y="2677495"/>
            <a:ext cx="3908949" cy="35763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95;p14">
            <a:extLst>
              <a:ext uri="{FF2B5EF4-FFF2-40B4-BE49-F238E27FC236}">
                <a16:creationId xmlns:a16="http://schemas.microsoft.com/office/drawing/2014/main" id="{0BE76132-AC07-418E-9994-A486A0A5059F}"/>
              </a:ext>
            </a:extLst>
          </p:cNvPr>
          <p:cNvSpPr txBox="1"/>
          <p:nvPr/>
        </p:nvSpPr>
        <p:spPr>
          <a:xfrm>
            <a:off x="-1126730" y="6500293"/>
            <a:ext cx="1262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371600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i="0" u="none" strike="noStrike" cap="none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* Occlusion: </a:t>
            </a:r>
            <a:r>
              <a:rPr lang="ko-KR" altLang="en-US" sz="1800" b="0" i="0" u="none" strike="noStrike" cap="none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폐쇄</a:t>
            </a:r>
            <a:endParaRPr sz="1800" b="0" i="0" u="none" strike="noStrike" cap="none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191192" y="299262"/>
            <a:ext cx="11812385" cy="482135"/>
          </a:xfrm>
          <a:prstGeom prst="rect">
            <a:avLst/>
          </a:prstGeom>
          <a:solidFill>
            <a:srgbClr val="004953"/>
          </a:solidFill>
          <a:ln w="12700" cap="flat" cmpd="sng">
            <a:solidFill>
              <a:srgbClr val="00495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Generation Module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0" y="6400799"/>
            <a:ext cx="12192000" cy="116379"/>
          </a:xfrm>
          <a:prstGeom prst="rect">
            <a:avLst/>
          </a:prstGeom>
          <a:solidFill>
            <a:srgbClr val="004953"/>
          </a:solidFill>
          <a:ln w="12700" cap="flat" cmpd="sng">
            <a:solidFill>
              <a:srgbClr val="00495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324725" y="1348748"/>
            <a:ext cx="11434844" cy="44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100" dirty="0" err="1">
                <a:solidFill>
                  <a:srgbClr val="222426"/>
                </a:solidFill>
                <a:latin typeface="Malgun Gothic"/>
                <a:ea typeface="Malgun Gothic"/>
              </a:rPr>
              <a:t>Souce</a:t>
            </a:r>
            <a:r>
              <a:rPr lang="ko-KR" altLang="en-US" sz="2100" dirty="0">
                <a:solidFill>
                  <a:srgbClr val="222426"/>
                </a:solidFill>
                <a:latin typeface="Malgun Gothic"/>
                <a:ea typeface="Malgun Gothic"/>
              </a:rPr>
              <a:t> </a:t>
            </a:r>
            <a:r>
              <a:rPr lang="en-US" altLang="ko-KR" sz="2100" dirty="0">
                <a:solidFill>
                  <a:srgbClr val="222426"/>
                </a:solidFill>
                <a:latin typeface="Malgun Gothic"/>
                <a:ea typeface="Malgun Gothic"/>
              </a:rPr>
              <a:t>image</a:t>
            </a:r>
            <a:r>
              <a:rPr lang="ko-KR" altLang="en-US" sz="2100" dirty="0">
                <a:solidFill>
                  <a:srgbClr val="222426"/>
                </a:solidFill>
                <a:latin typeface="Malgun Gothic"/>
                <a:ea typeface="Malgun Gothic"/>
              </a:rPr>
              <a:t>에서 가려진 부분을 생성하기 위해 </a:t>
            </a:r>
            <a:r>
              <a:rPr lang="en-US" altLang="ko-KR" sz="2100" dirty="0">
                <a:solidFill>
                  <a:srgbClr val="222426"/>
                </a:solidFill>
                <a:latin typeface="Malgun Gothic"/>
                <a:ea typeface="Malgun Gothic"/>
              </a:rPr>
              <a:t>occlusion map</a:t>
            </a:r>
            <a:r>
              <a:rPr lang="ko-KR" altLang="en-US" sz="2100" dirty="0">
                <a:solidFill>
                  <a:srgbClr val="222426"/>
                </a:solidFill>
                <a:latin typeface="Malgun Gothic"/>
                <a:ea typeface="Malgun Gothic"/>
              </a:rPr>
              <a:t>을 이용한다</a:t>
            </a:r>
            <a:endParaRPr lang="en-US" altLang="ko-KR" sz="2100" dirty="0">
              <a:solidFill>
                <a:srgbClr val="222426"/>
              </a:solidFill>
              <a:latin typeface="Malgun Gothic"/>
              <a:ea typeface="Malgun Gothic"/>
            </a:endParaRPr>
          </a:p>
          <a:p>
            <a:pPr marL="342900" lvl="0" indent="-342900"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100" dirty="0">
                <a:solidFill>
                  <a:srgbClr val="222426"/>
                </a:solidFill>
                <a:latin typeface="Malgun Gothic"/>
                <a:ea typeface="Malgun Gothic"/>
              </a:rPr>
              <a:t>Dense</a:t>
            </a:r>
            <a:r>
              <a:rPr lang="ko-KR" altLang="en-US" sz="2100" dirty="0">
                <a:solidFill>
                  <a:srgbClr val="222426"/>
                </a:solidFill>
                <a:latin typeface="Malgun Gothic"/>
                <a:ea typeface="Malgun Gothic"/>
              </a:rPr>
              <a:t> </a:t>
            </a:r>
            <a:r>
              <a:rPr lang="en-US" altLang="ko-KR" sz="2100" dirty="0">
                <a:solidFill>
                  <a:srgbClr val="222426"/>
                </a:solidFill>
                <a:latin typeface="Malgun Gothic"/>
                <a:ea typeface="Malgun Gothic"/>
              </a:rPr>
              <a:t>motion (optical flow) </a:t>
            </a:r>
            <a:r>
              <a:rPr lang="ko-KR" altLang="en-US" sz="2100" dirty="0">
                <a:solidFill>
                  <a:srgbClr val="222426"/>
                </a:solidFill>
                <a:latin typeface="Malgun Gothic"/>
                <a:ea typeface="Malgun Gothic"/>
              </a:rPr>
              <a:t>과 </a:t>
            </a:r>
            <a:r>
              <a:rPr lang="en-US" altLang="ko-KR" sz="2100" dirty="0">
                <a:solidFill>
                  <a:srgbClr val="222426"/>
                </a:solidFill>
                <a:latin typeface="Malgun Gothic"/>
                <a:ea typeface="Malgun Gothic"/>
              </a:rPr>
              <a:t>occlusion map</a:t>
            </a:r>
            <a:r>
              <a:rPr lang="ko-KR" altLang="en-US" sz="2100" dirty="0">
                <a:solidFill>
                  <a:srgbClr val="222426"/>
                </a:solidFill>
                <a:latin typeface="Malgun Gothic"/>
                <a:ea typeface="Malgun Gothic"/>
              </a:rPr>
              <a:t>을 이용해 최종 </a:t>
            </a:r>
            <a:r>
              <a:rPr lang="en-US" altLang="ko-KR" sz="2100" dirty="0">
                <a:solidFill>
                  <a:srgbClr val="222426"/>
                </a:solidFill>
                <a:latin typeface="Malgun Gothic"/>
                <a:ea typeface="Malgun Gothic"/>
              </a:rPr>
              <a:t>output</a:t>
            </a:r>
            <a:r>
              <a:rPr lang="ko-KR" altLang="en-US" sz="2100" dirty="0">
                <a:solidFill>
                  <a:srgbClr val="222426"/>
                </a:solidFill>
                <a:latin typeface="Malgun Gothic"/>
                <a:ea typeface="Malgun Gothic"/>
              </a:rPr>
              <a:t>을 도출함</a:t>
            </a:r>
            <a:endParaRPr lang="en-US" altLang="ko-KR" sz="2100" dirty="0">
              <a:solidFill>
                <a:srgbClr val="222426"/>
              </a:solidFill>
              <a:latin typeface="Malgun Gothic"/>
              <a:ea typeface="Malgun Gothic"/>
            </a:endParaRPr>
          </a:p>
          <a:p>
            <a:pPr lvl="0">
              <a:buClr>
                <a:schemeClr val="dk1"/>
              </a:buClr>
              <a:buSzPts val="2800"/>
            </a:pPr>
            <a:endParaRPr lang="en-US" altLang="ko-KR" sz="2100" dirty="0">
              <a:solidFill>
                <a:srgbClr val="222426"/>
              </a:solidFill>
              <a:latin typeface="Malgun Gothic"/>
              <a:ea typeface="Malgun Gothic"/>
            </a:endParaRPr>
          </a:p>
          <a:p>
            <a:pPr lvl="0">
              <a:buClr>
                <a:schemeClr val="dk1"/>
              </a:buClr>
              <a:buSzPts val="2800"/>
            </a:pPr>
            <a:br>
              <a:rPr lang="ko-KR" altLang="en-US" sz="2100" dirty="0">
                <a:solidFill>
                  <a:srgbClr val="222426"/>
                </a:solidFill>
                <a:latin typeface="Malgun Gothic"/>
                <a:ea typeface="Malgun Gothic"/>
              </a:rPr>
            </a:br>
            <a:endParaRPr sz="2100" dirty="0">
              <a:solidFill>
                <a:srgbClr val="222426"/>
              </a:solidFill>
              <a:latin typeface="Malgun Gothic"/>
              <a:ea typeface="Malgun Gothic"/>
              <a:sym typeface="Malgun Gothic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50B4A8-B390-4E2B-9207-27D9C7529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4" y="2490449"/>
            <a:ext cx="11496675" cy="38481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7C95E7-3111-41E6-A44E-62C223513F53}"/>
              </a:ext>
            </a:extLst>
          </p:cNvPr>
          <p:cNvSpPr/>
          <p:nvPr/>
        </p:nvSpPr>
        <p:spPr>
          <a:xfrm>
            <a:off x="8596456" y="2490449"/>
            <a:ext cx="3301735" cy="38481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95;p14">
            <a:extLst>
              <a:ext uri="{FF2B5EF4-FFF2-40B4-BE49-F238E27FC236}">
                <a16:creationId xmlns:a16="http://schemas.microsoft.com/office/drawing/2014/main" id="{D179881B-970B-4E44-B47C-1BCB470FB2BA}"/>
              </a:ext>
            </a:extLst>
          </p:cNvPr>
          <p:cNvSpPr txBox="1"/>
          <p:nvPr/>
        </p:nvSpPr>
        <p:spPr>
          <a:xfrm>
            <a:off x="-1126730" y="6500293"/>
            <a:ext cx="126207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371600" lvl="3"/>
            <a:r>
              <a:rPr lang="en-US" altLang="ko-KR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* reference site : </a:t>
            </a:r>
            <a:r>
              <a:rPr lang="en-US" altLang="ko-KR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https://comlini8-8.tistory.com/81</a:t>
            </a:r>
            <a:r>
              <a:rPr lang="en-US" altLang="ko-KR" sz="18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sz="1800" b="0" i="0" u="none" strike="noStrike" cap="none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287</Words>
  <Application>Microsoft Office PowerPoint</Application>
  <PresentationFormat>와이드스크린</PresentationFormat>
  <Paragraphs>35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Malgun Gothic</vt:lpstr>
      <vt:lpstr>Arial</vt:lpstr>
      <vt:lpstr>Office 테마</vt:lpstr>
      <vt:lpstr>First-order-model paper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First-order-model paper</dc:title>
  <cp:lastModifiedBy>Stella Kwon(권소진)</cp:lastModifiedBy>
  <cp:revision>10</cp:revision>
  <dcterms:modified xsi:type="dcterms:W3CDTF">2022-03-20T10:03:17Z</dcterms:modified>
</cp:coreProperties>
</file>