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e677582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0e677582d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e677582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e677582d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c9c65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cc9c65bc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e677582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e677582d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677582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e677582d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leechamin.tistory.com/232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48149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863247"/>
            <a:ext cx="12192000" cy="174566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2111433"/>
            <a:ext cx="9144000" cy="1747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WGAN / WGAN-GP</a:t>
            </a:r>
            <a:br>
              <a:rPr lang="ko-KR"/>
            </a:br>
            <a:r>
              <a:rPr lang="ko-KR" sz="4000">
                <a:solidFill>
                  <a:srgbClr val="595959"/>
                </a:solidFill>
              </a:rPr>
              <a:t>Generative Deep Learning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GAN의 도전 과제와 개선방향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</a:t>
            </a: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 Collapse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손실 함수의 그래디언트가 0에 가까운 값으로 무너진다(Collapse)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생성자가 판별자를 속이는 적은 수의 샘플을 찾을 때 일어남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&gt;생성자가 다양한 출력을 만들지 않게 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Wasserstein거리에 의한 손실함수의 설계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요소를 만족하기 위해 가중치를 클리핑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학습이 불안정한 문제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Grgdient penality를 도입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손실이 일정치 않고 진동하거나 모드 붕괴 현상 개선 필요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판별자를 항상 속이는 하나의 샘플(이를 </a:t>
            </a: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부른다)을 찾으려는 경향이 있다.</a:t>
            </a:r>
            <a:endParaRPr b="0" i="0" sz="18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- Wasserstein loss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손실함수의 변화 (binary cross entropy -&gt; Wasserstein loss) 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GAN 손실 함수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Wasserstein</a:t>
            </a: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손실 함수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Wasserstein loss는 target을 1과 0 대신 1과 -1 사용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마지막 층에서 시그모이드 활성화 함수를 제거하여 예측 범위가 [0, 1]로 국한되지 않고 [-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∞,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∞] 범위의 어떤 숫자도 될 수 있음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손실함수에 log를 이용하지 않음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Discriminator의 대신에 Critic(비평가)라 부름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24964"/>
          <a:stretch/>
        </p:blipFill>
        <p:spPr>
          <a:xfrm>
            <a:off x="737925" y="2067800"/>
            <a:ext cx="6153500" cy="3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238" y="5010263"/>
            <a:ext cx="4429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191192" y="299262"/>
            <a:ext cx="11812385" cy="482135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- Lipschitz 제약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0" y="6400799"/>
            <a:ext cx="12192000" cy="116379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Discriminator의 구조 변화 (Critic)</a:t>
            </a:r>
            <a:endParaRPr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Lipschitz 제약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Wasserstein 손실은 제한이 없어 큰 값일 수 있기에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-∞, ∞], Critic에 제약이 필요 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Lipschitz(립시츠) 함수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임의의 두 지점의 기울기가 어떤 상수 값 이상 증가하지 않는 함수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&gt; 상수 값이 1인 경우 1-Lipschitz 함수라고 부름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가중치 클리핑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Critic의 가중치를 [-0.01, 0.01] 안에 놓이도록 가중치 클리핑을 통해 립시츠 제약을 부과함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PG1hdGggZGlzcGxheT0iYmxvY2siPgogICAgPG1yb3c+CiAgICAgICAgPG1zdWI+CiAgICAgICAgICAgIDxlbXB0eT48L2VtcHR5PgogICAgICAgICAgICA8ZW1wdHk+PC9lbXB0eT4KICAgICAgICA8L21zdWI+CiAgICAgICAgPG1mcmFjPgogICAgICAgICAgICA8bXJvdz4KICAgICAgICAgICAgICAgIDxtbyBtYXhzaXplPSIxMDAlIj58PC9tbz4KICAgICAgICAgICAgICAgIDxtaT5EPC9taT4KICAgICAgICAgICAgICAgIDxtbyBtYXhzaXplPSIxMDAlIj4oPC9tbz4KICAgICAgICAgICAgICAgIDxtc3ViPgogICAgICAgICAgICAgICAgICAgIDxtaT54PC9taT4KICAgICAgICAgICAgICAgICAgICA8bW4+MTwvbW4+CiAgICAgICAgICAgICAgICA8L21zdWI+CiAgICAgICAgICAgICAgICA8bW8gbWF4c2l6ZT0iMTAwJSI+KTwvbW8+CiAgICAgICAgICAgICAgICA8bW8+LTwvbW8+CiAgICAgICAgICAgICAgICA8bWk+RDwvbWk+CiAgICAgICAgICAgICAgICA8bW8gbWF4c2l6ZT0iMTAwJSI+KDwvbW8+CiAgICAgICAgICAgICAgICA8bXN1Yj4KICAgICAgICAgICAgICAgICAgICA8bWk+eDwvbWk+CiAgICAgICAgICAgICAgICAgICAgPG1uPjI8L21uPgogICAgICAgICAgICAgICAgPC9tc3ViPgogICAgICAgICAgICAgICAgPG1vIG1heHNpemU9IjEwMCUiPik8L21vPgogICAgICAgICAgICAgICAgPG1vIG1heHNpemU9IjEwMCUiPnw8L21vPgogICAgICAgICAgICA8L21yb3c+CiAgICAgICAgICAgIDxtcm93PgogICAgICAgICAgICAgICAgPG1vIG1hdGh2YXJpYW50PSJpdGFsaWMiIG1heHNpemU9IjEwMCUiPnw8L21vPgogICAgICAgICAgICAgICAgPG1zdWI+CiAgICAgICAgICAgICAgICAgICAgPG1pPng8L21pPgogICAgICAgICAgICAgICAgICAgIDxtbj4xPC9tbj4KICAgICAgICAgICAgICAgIDwvbXN1Yj4KICAgICAgICAgICAgICAgIDxtbz4tPC9tbz4KICAgICAgICAgICAgICAgIDxtc3ViPgogICAgICAgICAgICAgICAgICAgIDxtaT54PC9taT4KICAgICAgICAgICAgICAgICAgICA8bW4+MjwvbW4+CiAgICAgICAgICAgICAgICA8L21zdWI+CiAgICAgICAgICAgICAgICA8bW8gbWF4c2l6ZT0iMTAwJSI+fDwvbW8+CiAgICAgICAgICAgIDwvbXJvdz4KICAgICAgICA8L21mcmFjPgogICAgICAgIDxtbz48L21vPgogICAgICAgIDxtbz48L21vPgogICAgICAgIDxtbz48L21vPgogICAgICAgIDxtbz48L21vPgogICAgICAgIDxtbz4mbGU7PC9tbz4KICAgICAgICA8bW4+MTwvbW4+CiAgICA8L21yb3c+CjwvbWF0aD4=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11793" r="0" t="0"/>
          <a:stretch/>
        </p:blipFill>
        <p:spPr>
          <a:xfrm>
            <a:off x="1115025" y="3769450"/>
            <a:ext cx="23607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3562200" y="3908350"/>
            <a:ext cx="834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분모는 두 이미지의 픽셀의 차이, 분자는 Critic 예측간의 차이를 의미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 분석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WGAN의 개선 필요성</a:t>
            </a:r>
            <a:endParaRPr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GAN과 차이점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GAN은 gradient 소실을 피하기 위해 판별자가 너무 강해지지 않도록 하는 것이 중요함 </a:t>
            </a:r>
            <a:r>
              <a:rPr lang="ko-KR" sz="2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(*Discriminator.Trainable = False)</a:t>
            </a:r>
            <a:endParaRPr sz="2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&gt;Wasserstein 손실을 이용하면 이런 어려움을 제거 할 수 있음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일반적으로 생성자를 업데이트 하는동안 Critic을 여러번 업데이트 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Critic에서 가중치를 클리핑했기 때문에 학습 속도가 크게 감소함</a:t>
            </a:r>
            <a:endParaRPr sz="23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5C5C5C"/>
                </a:solidFill>
                <a:latin typeface="Malgun Gothic"/>
                <a:ea typeface="Malgun Gothic"/>
                <a:cs typeface="Malgun Gothic"/>
                <a:sym typeface="Malgun Gothic"/>
              </a:rPr>
              <a:t>(논문의 저자도 립시츠 제약을 두기 위해 가중치를 클리핑 하는 것은 좋지 않은 방법이다 언급)</a:t>
            </a:r>
            <a:endParaRPr sz="19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강한 Critic은 성공의 핵심. 정확한 gradient가 없다면 생성자의 학습이 어려워 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가중치 클리핑 보다 다른 방법이 필요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WGAN과 생성자는 동일하고, 비평자(Critic)가 차이가 있음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립시츠 제약을 강제하는 다른 방법을 제안함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30200" y="1535113"/>
            <a:ext cx="112776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WGAN-GP의 Critic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 손실 함수에 gradient penalty항을 포함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 가중치를 클리핑하지 않음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배치 정규화 층을 사용하지 않음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Gradient penalty loss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Critic에서 가중치를 클리핑했기 때문에 학습 속도가 크게 감소함</a:t>
            </a:r>
            <a:endParaRPr sz="23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5C5C5C"/>
                </a:solidFill>
                <a:latin typeface="Malgun Gothic"/>
                <a:ea typeface="Malgun Gothic"/>
                <a:cs typeface="Malgun Gothic"/>
                <a:sym typeface="Malgun Gothic"/>
              </a:rPr>
              <a:t>(논문의 저자도 립시츠 제약을 두기 위해 가중치를 클리핑 하는 것은 좋지 않은 방법이다 언급)</a:t>
            </a:r>
            <a:endParaRPr sz="1900">
              <a:solidFill>
                <a:srgbClr val="5C5C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강한 Critic은 성공의 핵심. 정확한 gradient가 없다면 생성자의 학습이 어려워 짐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가중치 클리핑 보다 다른 방법이 필요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Norm은 벡터의 길이 혹은 크기를 측정하는 방법(함수)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30200" y="1535125"/>
            <a:ext cx="83433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L1 Norm</a:t>
            </a:r>
            <a:endParaRPr sz="2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벡터의 요소에 대한 절댓값의 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Loss : </a:t>
            </a: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실제 값과 예측치 사이의 차이(오차) 값의 절대값 구하고 그 오차들의 합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L2 Norm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L2 Norm은 n 차원 좌표평면(유클리드 공간)에서의 벡터의 크기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2차원 좌표 평면상의 최단 거리를 계산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Font typeface="Malgun Gothic"/>
              <a:buChar char="-"/>
            </a:pPr>
            <a:r>
              <a:rPr lang="ko-KR" sz="2400">
                <a:latin typeface="Malgun Gothic"/>
                <a:ea typeface="Malgun Gothic"/>
                <a:cs typeface="Malgun Gothic"/>
                <a:sym typeface="Malgun Gothic"/>
              </a:rPr>
              <a:t>L2 Loss : 오차의 제곱의 합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7058" l="7092" r="5555" t="12368"/>
          <a:stretch/>
        </p:blipFill>
        <p:spPr>
          <a:xfrm>
            <a:off x="8356325" y="1493313"/>
            <a:ext cx="2950450" cy="8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6359" l="2182" r="6116" t="18203"/>
          <a:stretch/>
        </p:blipFill>
        <p:spPr>
          <a:xfrm>
            <a:off x="8303500" y="3798250"/>
            <a:ext cx="2664275" cy="10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b="14646" l="6065" r="8149" t="7984"/>
          <a:stretch/>
        </p:blipFill>
        <p:spPr>
          <a:xfrm>
            <a:off x="8356325" y="2444853"/>
            <a:ext cx="2399715" cy="8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6">
            <a:alphaModFix/>
          </a:blip>
          <a:srcRect b="9758" l="6533" r="8835" t="9862"/>
          <a:stretch/>
        </p:blipFill>
        <p:spPr>
          <a:xfrm>
            <a:off x="8303500" y="5139975"/>
            <a:ext cx="2289450" cy="7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y_i 는 실제 값을, f(x_i)는 예측치를 의미 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시각화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Norm은 Feature selection이 가능하고, L2 Norm은 Unique shortest path를 가진다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30200" y="1535125"/>
            <a:ext cx="94389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&amp; L2 Feature</a:t>
            </a:r>
            <a:endParaRPr b="1" sz="2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검정색 두 점사이의 L1 Norm 은 빨간색, 파란색, 노란색 선으로 표현 될 수 있고, L2 Norm 은 오직 초록색 선으로만 표현될 수 있다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여러가지 path 를 가지지만 L2 Norm 은 Unique shortest path 를 가진다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즉, L2 Norm 은 각각의 벡터에 대해 항상 Unique 한 값을 내지만, </a:t>
            </a:r>
            <a:endParaRPr sz="19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9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경우에 따라 특정 Feature(벡터의 요소) 없이도 같은 값을 낼 수 있다</a:t>
            </a:r>
            <a:endParaRPr sz="19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2425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Malgun Gothic"/>
              <a:buChar char="-"/>
            </a:pPr>
            <a:r>
              <a:rPr lang="ko-KR" sz="19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L1 Norm 은 파란색 선 대신 빨간색 선을 사용하여 특정 Feature 를 0으로 처리하는 것이 가능하다고 이해할 수 있고, L1 Norm 은 Feature selection 이 가능하고 이런 특징이 L1 Regularization 에 동일하게 적용 될 수 있다</a:t>
            </a:r>
            <a:endParaRPr sz="19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088" y="1735350"/>
            <a:ext cx="21526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https://light-tree.tistory.com/125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191192" y="299262"/>
            <a:ext cx="11812500" cy="4821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WGAN-GP - Gradient penalty loss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6400799"/>
            <a:ext cx="12192000" cy="116400"/>
          </a:xfrm>
          <a:prstGeom prst="rect">
            <a:avLst/>
          </a:prstGeom>
          <a:solidFill>
            <a:srgbClr val="004953"/>
          </a:solidFill>
          <a:ln cap="flat" cmpd="sng" w="12700">
            <a:solidFill>
              <a:srgbClr val="0049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30200" y="876646"/>
            <a:ext cx="11277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7570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비평자에 1-Lipschitz 제약을 강제하는 다른 방식 : Gradient penalty loss</a:t>
            </a:r>
            <a:endParaRPr b="1" sz="1600">
              <a:solidFill>
                <a:srgbClr val="75707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30200" y="1535125"/>
            <a:ext cx="9292500" cy="44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비평자 손실 함수에 gradient penalty항을 포함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훈련과정에서 모든 곳에서 gradient를 계산하기는 불가능하여, 일부 지점에서만 gradient를 계산한다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sz="181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한쪽에 치우치지 않기 위해 진짜 이미지와 가짜 이미지쌍을 연결한 직선을 보간한 이미지를 사용</a:t>
            </a:r>
            <a:endParaRPr sz="1811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보간된 포인트에서 계산한 gradient와 1사이의 차이를 제곱하여 반환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-"/>
            </a:pPr>
            <a:r>
              <a:rPr lang="ko-KR" sz="24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미분가능한 함수는 모든 곳에서 gradients norm이 1이어야만 1-Lipschtiz이다.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63" y="1948713"/>
            <a:ext cx="52292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-962025" y="5981354"/>
            <a:ext cx="12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r>
              <a:rPr lang="ko-KR" sz="1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처: </a:t>
            </a:r>
            <a:r>
              <a:rPr lang="ko-KR" sz="1800">
                <a:solidFill>
                  <a:srgbClr val="7F7F7F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https://leechamin.tistory.com/232</a:t>
            </a:r>
            <a:endParaRPr sz="18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2650" y="3162325"/>
            <a:ext cx="1619250" cy="285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1"/>
          <p:cNvGrpSpPr/>
          <p:nvPr/>
        </p:nvGrpSpPr>
        <p:grpSpPr>
          <a:xfrm>
            <a:off x="8760175" y="1869600"/>
            <a:ext cx="2342025" cy="1200275"/>
            <a:chOff x="5849250" y="3469500"/>
            <a:chExt cx="2342025" cy="1200275"/>
          </a:xfrm>
        </p:grpSpPr>
        <p:sp>
          <p:nvSpPr>
            <p:cNvPr id="167" name="Google Shape;167;p21"/>
            <p:cNvSpPr/>
            <p:nvPr/>
          </p:nvSpPr>
          <p:spPr>
            <a:xfrm>
              <a:off x="5849250" y="3469500"/>
              <a:ext cx="594300" cy="48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/>
                <a:t>real</a:t>
              </a:r>
              <a:endParaRPr sz="900"/>
            </a:p>
          </p:txBody>
        </p:sp>
        <p:cxnSp>
          <p:nvCxnSpPr>
            <p:cNvPr id="168" name="Google Shape;168;p21"/>
            <p:cNvCxnSpPr>
              <a:stCxn id="167" idx="5"/>
              <a:endCxn id="169" idx="2"/>
            </p:cNvCxnSpPr>
            <p:nvPr/>
          </p:nvCxnSpPr>
          <p:spPr>
            <a:xfrm>
              <a:off x="6356517" y="3880998"/>
              <a:ext cx="1240500" cy="54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21"/>
            <p:cNvSpPr/>
            <p:nvPr/>
          </p:nvSpPr>
          <p:spPr>
            <a:xfrm>
              <a:off x="6507100" y="3864700"/>
              <a:ext cx="493500" cy="48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596975" y="4187675"/>
              <a:ext cx="594300" cy="48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/>
                <a:t>fake</a:t>
              </a:r>
              <a:endParaRPr sz="9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