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71" r:id="rId4"/>
    <p:sldId id="267" r:id="rId5"/>
    <p:sldId id="274" r:id="rId6"/>
    <p:sldId id="276" r:id="rId7"/>
    <p:sldId id="273" r:id="rId8"/>
    <p:sldId id="275" r:id="rId9"/>
    <p:sldId id="277" r:id="rId10"/>
    <p:sldId id="272" r:id="rId11"/>
    <p:sldId id="265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7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053C38-869E-4BA1-88DF-2A58A6786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76F1E-3626-4298-9004-FBEB189A4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0989-95DA-4437-B07E-15E04BBA255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295CF-B45B-4C55-B5D6-145A72747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7DEF-7EF3-471C-920F-DA4826A287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0A3A-8BFC-4435-983E-C5AF6D966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876646"/>
            <a:ext cx="11277600" cy="563217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4484687"/>
          </a:xfrm>
        </p:spPr>
        <p:txBody>
          <a:bodyPr/>
          <a:lstStyle>
            <a:lvl1pPr>
              <a:lnSpc>
                <a:spcPct val="100000"/>
              </a:lnSpc>
              <a:defRPr b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BB074D-7975-4D88-BDAE-B9CE6EA75268}"/>
              </a:ext>
            </a:extLst>
          </p:cNvPr>
          <p:cNvSpPr/>
          <p:nvPr userDrawn="1"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0060A-8220-4C8A-A125-F39F886AC1E5}"/>
              </a:ext>
            </a:extLst>
          </p:cNvPr>
          <p:cNvSpPr/>
          <p:nvPr userDrawn="1"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FEBA9A3-6EF9-40A9-A95A-E0C12232E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23" y="397711"/>
            <a:ext cx="4200525" cy="5492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Page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8439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E883-EC38-44F2-AA47-11614E740AD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</p:spPr>
        <p:txBody>
          <a:bodyPr>
            <a:normAutofit/>
          </a:bodyPr>
          <a:lstStyle/>
          <a:p>
            <a:r>
              <a:rPr lang="en-US" altLang="ko-KR" b="1" dirty="0"/>
              <a:t>GAN</a:t>
            </a:r>
            <a:r>
              <a:rPr lang="ko-KR" altLang="en-US" b="1" dirty="0"/>
              <a:t>을 사용한 </a:t>
            </a:r>
            <a:br>
              <a:rPr lang="en-US" altLang="ko-KR" b="1" dirty="0"/>
            </a:br>
            <a:r>
              <a:rPr lang="en-US" altLang="ko-KR" b="1" dirty="0"/>
              <a:t>3</a:t>
            </a:r>
            <a:r>
              <a:rPr lang="ko-KR" altLang="en-US" b="1" dirty="0"/>
              <a:t>차원 이미지 생성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B2B193-BD83-421C-A22C-452C02FEFA6C}"/>
              </a:ext>
            </a:extLst>
          </p:cNvPr>
          <p:cNvSpPr txBox="1">
            <a:spLocks/>
          </p:cNvSpPr>
          <p:nvPr/>
        </p:nvSpPr>
        <p:spPr>
          <a:xfrm>
            <a:off x="7569200" y="3859097"/>
            <a:ext cx="4381500" cy="1747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9880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3BD63-A44C-4CC0-9421-D91152806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3D-GAN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E2151C-2F48-4FCD-97F2-176739AF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2539106"/>
            <a:ext cx="11277600" cy="24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B315-EDE2-4D64-8967-A7970E20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생성기가 결과를 생성하는 과정을 소개한다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6AA22-275D-4C78-9239-110C18320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3D-GAN Generator</a:t>
            </a:r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33EECA27-74B1-4F30-A4DB-AA1DD28D5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662906"/>
            <a:ext cx="1127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0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8F162-2F70-41C7-AFE8-6A368B3E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마찬가지로 산술연산이 가능하다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EFD73-6773-49D7-9D25-22BA9816E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3D-GAN </a:t>
            </a:r>
            <a:r>
              <a:rPr lang="ko-KR" altLang="en-US" dirty="0"/>
              <a:t>잠재공간에서의 산술연산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D0E27C-D601-4E73-8DA7-CE1B4C4C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47" y="1535113"/>
            <a:ext cx="10119505" cy="4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F1A00-A04E-4F21-A4FF-CBD93C92C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3D-GAN </a:t>
            </a:r>
            <a:r>
              <a:rPr lang="ko-KR" altLang="en-US" dirty="0"/>
              <a:t>전체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E2AC56-9CCD-417F-B070-A63C552FA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98" y="1535113"/>
            <a:ext cx="9211404" cy="4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0F71B-A1D5-4968-9D57-EC664439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data</a:t>
            </a:r>
            <a:r>
              <a:rPr lang="ko-KR" altLang="en-US" dirty="0"/>
              <a:t>를 잠재변수 </a:t>
            </a:r>
            <a:r>
              <a:rPr lang="en-US" altLang="ko-KR" dirty="0"/>
              <a:t>z</a:t>
            </a:r>
            <a:r>
              <a:rPr lang="ko-KR" altLang="en-US" dirty="0"/>
              <a:t>로 </a:t>
            </a:r>
            <a:r>
              <a:rPr lang="en-US" altLang="ko-KR" dirty="0"/>
              <a:t>encoding 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스스로 </a:t>
            </a:r>
            <a:r>
              <a:rPr lang="en-US" altLang="ko-KR" dirty="0"/>
              <a:t>input</a:t>
            </a:r>
            <a:r>
              <a:rPr lang="ko-KR" altLang="en-US" dirty="0"/>
              <a:t>을 복원해 내는 방법을 의미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5A287-7B50-4037-A29F-C8F25A98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Noto Sans KR"/>
              </a:rPr>
              <a:t>Variational Auto-Encoder (</a:t>
            </a:r>
            <a:r>
              <a:rPr lang="ko-KR" altLang="en-US" b="0" i="0" dirty="0">
                <a:effectLst/>
                <a:latin typeface="Noto Sans KR"/>
              </a:rPr>
              <a:t>추후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448D37-10EF-4E5E-B3D8-2F00D095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19" y="1535113"/>
            <a:ext cx="8043962" cy="4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이미지를 </a:t>
            </a:r>
            <a:r>
              <a:rPr lang="en-US" altLang="ko-KR" dirty="0"/>
              <a:t>3D </a:t>
            </a:r>
            <a:r>
              <a:rPr lang="ko-KR" altLang="en-US" dirty="0"/>
              <a:t>모델로 변환하는 기법을 이해할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D7963-A45B-407F-A261-96D1A79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3D</a:t>
            </a:r>
            <a:r>
              <a:rPr lang="ko-KR" altLang="en-US" b="1" dirty="0"/>
              <a:t> 모델 변환 기법 이해를 위한 포인트</a:t>
            </a:r>
            <a:endParaRPr lang="en-US" altLang="ko-KR" b="1" dirty="0"/>
          </a:p>
          <a:p>
            <a:pPr lvl="1"/>
            <a:r>
              <a:rPr lang="en-US" altLang="ko-KR" b="1" dirty="0"/>
              <a:t>2D </a:t>
            </a:r>
            <a:r>
              <a:rPr lang="ko-KR" altLang="en-US" b="1" dirty="0"/>
              <a:t>이미지 인코딩</a:t>
            </a:r>
            <a:endParaRPr lang="en-US" altLang="ko-KR" b="1" dirty="0"/>
          </a:p>
          <a:p>
            <a:pPr lvl="2"/>
            <a:r>
              <a:rPr lang="en-US" altLang="ko-KR" b="1" dirty="0"/>
              <a:t>2D </a:t>
            </a:r>
            <a:r>
              <a:rPr lang="ko-KR" altLang="en-US" b="1" dirty="0"/>
              <a:t>이미지를 잠재 공간으로 매핑</a:t>
            </a:r>
            <a:endParaRPr lang="en-US" altLang="ko-KR" b="1" dirty="0"/>
          </a:p>
          <a:p>
            <a:pPr lvl="1"/>
            <a:r>
              <a:rPr lang="en-US" altLang="ko-KR" b="1" dirty="0"/>
              <a:t>3D </a:t>
            </a:r>
            <a:r>
              <a:rPr lang="ko-KR" altLang="en-US" b="1" dirty="0" err="1"/>
              <a:t>합성곱</a:t>
            </a:r>
            <a:endParaRPr lang="en-US" altLang="ko-KR" b="1" dirty="0"/>
          </a:p>
          <a:p>
            <a:pPr lvl="2"/>
            <a:r>
              <a:rPr lang="en-US" altLang="ko-KR" b="1" dirty="0"/>
              <a:t>3D </a:t>
            </a:r>
            <a:r>
              <a:rPr lang="ko-KR" altLang="en-US" b="1" dirty="0"/>
              <a:t>데이터를 학습하기 위함</a:t>
            </a:r>
            <a:endParaRPr lang="en-US" altLang="ko-KR" b="1" dirty="0"/>
          </a:p>
          <a:p>
            <a:pPr lvl="1"/>
            <a:r>
              <a:rPr lang="ko-KR" altLang="en-US" b="1" dirty="0"/>
              <a:t>결과 시각화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D050-09B8-4444-898E-0B804CDE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3D-GAN</a:t>
            </a:r>
            <a:r>
              <a:rPr lang="ko-KR" altLang="en-US" dirty="0"/>
              <a:t>은 </a:t>
            </a:r>
            <a:r>
              <a:rPr lang="ko-KR" altLang="en-US" dirty="0" err="1"/>
              <a:t>생성적</a:t>
            </a:r>
            <a:r>
              <a:rPr lang="ko-KR" altLang="en-US" dirty="0"/>
              <a:t> 적대 네트워크와 함께 체적 형</a:t>
            </a:r>
            <a:r>
              <a:rPr lang="en-US" altLang="ko-KR" dirty="0"/>
              <a:t>(3D) </a:t>
            </a:r>
            <a:r>
              <a:rPr lang="ko-KR" altLang="en-US" dirty="0" err="1"/>
              <a:t>컨볼루션</a:t>
            </a:r>
            <a:r>
              <a:rPr lang="ko-KR" altLang="en-US" dirty="0"/>
              <a:t> 네트워크</a:t>
            </a:r>
            <a:r>
              <a:rPr lang="en-US" altLang="ko-KR" dirty="0"/>
              <a:t>(Volumetric Convolutional Neural Network)</a:t>
            </a:r>
            <a:r>
              <a:rPr lang="ko-KR" altLang="en-US" dirty="0"/>
              <a:t>를 활용한다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97015-55E9-442C-AF27-EC90D284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체적형 </a:t>
            </a:r>
            <a:r>
              <a:rPr lang="ko-KR" altLang="en-US" dirty="0" err="1"/>
              <a:t>컨볼루션</a:t>
            </a:r>
            <a:r>
              <a:rPr lang="ko-KR" altLang="en-US" dirty="0"/>
              <a:t> 네트워크과 </a:t>
            </a:r>
            <a:r>
              <a:rPr lang="en-US" altLang="ko-KR" dirty="0"/>
              <a:t>GAN</a:t>
            </a:r>
            <a:r>
              <a:rPr lang="ko-KR" altLang="en-US" dirty="0"/>
              <a:t>을 활용하여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확률공간에서 </a:t>
            </a:r>
            <a:r>
              <a:rPr lang="en-US" altLang="ko-KR" dirty="0"/>
              <a:t>3D </a:t>
            </a:r>
            <a:r>
              <a:rPr lang="ko-KR" altLang="en-US" dirty="0"/>
              <a:t>객체 생성하는 것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생성기가 객체 구조 특징을 파악하여 고품질 </a:t>
            </a:r>
            <a:r>
              <a:rPr lang="en-US" altLang="ko-KR" dirty="0"/>
              <a:t>3D </a:t>
            </a:r>
            <a:r>
              <a:rPr lang="ko-KR" altLang="en-US" dirty="0"/>
              <a:t>객체를 합성할 수 있다</a:t>
            </a:r>
            <a:endParaRPr lang="en-US" altLang="ko-KR" dirty="0"/>
          </a:p>
          <a:p>
            <a:pPr lvl="1"/>
            <a:r>
              <a:rPr lang="ko-KR" altLang="en-US" dirty="0"/>
              <a:t>생성기는 </a:t>
            </a:r>
            <a:r>
              <a:rPr lang="ko-KR" altLang="en-US" dirty="0" err="1"/>
              <a:t>저차원</a:t>
            </a:r>
            <a:r>
              <a:rPr lang="ko-KR" altLang="en-US" dirty="0"/>
              <a:t> 확률 공간에서 </a:t>
            </a:r>
            <a:r>
              <a:rPr lang="en-US" altLang="ko-KR" dirty="0"/>
              <a:t>3D </a:t>
            </a:r>
            <a:r>
              <a:rPr lang="ko-KR" altLang="en-US" dirty="0"/>
              <a:t>개체의 공간으로 매핑을 설정하여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참조 영상 또는 </a:t>
            </a:r>
            <a:r>
              <a:rPr lang="en-US" altLang="ko-KR" dirty="0"/>
              <a:t>CAD </a:t>
            </a:r>
            <a:r>
              <a:rPr lang="ko-KR" altLang="en-US" dirty="0"/>
              <a:t>모델 없이도 </a:t>
            </a:r>
            <a:r>
              <a:rPr lang="en-US" altLang="ko-KR" dirty="0"/>
              <a:t>3D </a:t>
            </a:r>
            <a:r>
              <a:rPr lang="ko-KR" altLang="en-US" dirty="0"/>
              <a:t>개체를 다양하게 탐색할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판별자는 비지도 학습된 강력한 </a:t>
            </a:r>
            <a:r>
              <a:rPr lang="en-US" altLang="ko-KR" dirty="0"/>
              <a:t>3D </a:t>
            </a:r>
            <a:r>
              <a:rPr lang="ko-KR" altLang="en-US" dirty="0"/>
              <a:t>모양을 제공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0F4E0-70EA-4784-AF7C-990759BB0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3D-GAN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97685-0306-4E4E-BF28-559B85C60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3839C2-1285-4D0C-8DBD-DBE747BA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66" y="1535113"/>
            <a:ext cx="8709068" cy="4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232E6-9807-4BB0-AD0C-996A6C9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논문에서는 자기공명영상에서 전립선 검출을 위해 </a:t>
            </a:r>
            <a:r>
              <a:rPr lang="en-US" altLang="ko-KR" dirty="0"/>
              <a:t>V</a:t>
            </a:r>
            <a:r>
              <a:rPr lang="ko-KR" altLang="en-US" dirty="0"/>
              <a:t>모양의 네트워크를 설계했다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3A055-AF1B-44F4-A8A3-0BE55E4F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Volume</a:t>
            </a:r>
            <a:r>
              <a:rPr lang="ko-KR" altLang="en-US" dirty="0"/>
              <a:t>을 그대로 입출력으로 사용하는 네트워크를 구성</a:t>
            </a:r>
            <a:endParaRPr lang="en-US" altLang="ko-KR" dirty="0"/>
          </a:p>
          <a:p>
            <a:pPr lvl="2"/>
            <a:r>
              <a:rPr lang="ko-KR" altLang="en-US" dirty="0"/>
              <a:t>대부분 볼륨이 아닌 </a:t>
            </a:r>
            <a:r>
              <a:rPr lang="en-US" altLang="ko-KR" dirty="0"/>
              <a:t>2D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검출 후 결합하는 형태인데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이 연구는 </a:t>
            </a:r>
            <a:r>
              <a:rPr lang="en-US" altLang="ko-KR" dirty="0"/>
              <a:t>3D</a:t>
            </a:r>
            <a:r>
              <a:rPr lang="ko-KR" altLang="en-US" dirty="0"/>
              <a:t>를 입출력으로 사용하여 많은 저자들이 인용하고 있음</a:t>
            </a:r>
            <a:endParaRPr lang="en-US" altLang="ko-KR" dirty="0"/>
          </a:p>
          <a:p>
            <a:pPr lvl="1"/>
            <a:r>
              <a:rPr lang="en-US" altLang="ko-KR" dirty="0"/>
              <a:t>Dice coefficient</a:t>
            </a:r>
            <a:r>
              <a:rPr lang="ko-KR" altLang="en-US" dirty="0"/>
              <a:t>를 사용한 손실함수</a:t>
            </a:r>
            <a:endParaRPr lang="en-US" altLang="ko-KR" dirty="0"/>
          </a:p>
          <a:p>
            <a:pPr lvl="1"/>
            <a:r>
              <a:rPr lang="ko-KR" altLang="en-US" dirty="0"/>
              <a:t>최근 많이 사용하는 </a:t>
            </a:r>
            <a:r>
              <a:rPr lang="en-US" altLang="ko-KR" dirty="0"/>
              <a:t>residual </a:t>
            </a:r>
            <a:r>
              <a:rPr lang="ko-KR" altLang="en-US" dirty="0"/>
              <a:t>기반의 학습을 적용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EE115-6298-498C-9C88-5243EF89A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Volumetric convolutional networks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0F2C5-C87E-4357-85B4-2D07BE2C9A3A}"/>
              </a:ext>
            </a:extLst>
          </p:cNvPr>
          <p:cNvSpPr txBox="1"/>
          <p:nvPr/>
        </p:nvSpPr>
        <p:spPr>
          <a:xfrm>
            <a:off x="2476500" y="6488668"/>
            <a:ext cx="1160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V-Net: Fully Convolutional Neural Networks for Volumetric Medical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6637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A5D3C-994A-4E78-89CF-38275CE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5C2FD-3032-44F0-A2CD-EA966969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V-net </a:t>
            </a:r>
            <a:endParaRPr lang="ko-KR" altLang="en-US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2684E84D-46F0-4E1E-B2D6-671E31A1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21" y="1560963"/>
            <a:ext cx="6248101" cy="45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A5D3C-994A-4E78-89CF-38275CE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U-Net</a:t>
            </a:r>
            <a:r>
              <a:rPr lang="ko-KR" altLang="en-US" dirty="0"/>
              <a:t>과의 차이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5C2FD-3032-44F0-A2CD-EA966969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V-net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2F4476-032F-4677-BA57-895BAE90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758950"/>
            <a:ext cx="10641027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B1BBE-75EB-477E-877B-991EBD0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07108-CB10-43CA-95CC-DD5729264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Dice coefficient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BDEEA6-E077-41FF-8043-5E738D670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10" y="1759141"/>
            <a:ext cx="9332979" cy="38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7A9350-A95B-44DB-B04B-0BD0D5C9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56" y="1918798"/>
            <a:ext cx="5515201" cy="331578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EEE2-267D-4641-BAC8-F81B511C0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0F7C5-00B9-447A-8854-E01743B1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1" y="1669913"/>
            <a:ext cx="5243099" cy="44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243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Lucida Grande</vt:lpstr>
      <vt:lpstr>NimbusRomNo9L-Regu</vt:lpstr>
      <vt:lpstr>Noto Sans KR</vt:lpstr>
      <vt:lpstr>맑은 고딕</vt:lpstr>
      <vt:lpstr>Arial</vt:lpstr>
      <vt:lpstr>Office 테마</vt:lpstr>
      <vt:lpstr>GAN을 사용한  3차원 이미지 생성</vt:lpstr>
      <vt:lpstr>2D 이미지를 3D 모델로 변환하는 기법을 이해할 수 있다.</vt:lpstr>
      <vt:lpstr>3D-GAN은 생성적 적대 네트워크와 함께 체적 형(3D) 컨볼루션 네트워크(Volumetric Convolutional Neural Network)를 활용한다. </vt:lpstr>
      <vt:lpstr>PowerPoint 프레젠테이션</vt:lpstr>
      <vt:lpstr>본 논문에서는 자기공명영상에서 전립선 검출을 위해 V모양의 네트워크를 설계했다.</vt:lpstr>
      <vt:lpstr>구조</vt:lpstr>
      <vt:lpstr>U-Net과의 차이</vt:lpstr>
      <vt:lpstr>개념</vt:lpstr>
      <vt:lpstr>PowerPoint 프레젠테이션</vt:lpstr>
      <vt:lpstr>PowerPoint 프레젠테이션</vt:lpstr>
      <vt:lpstr>생성기가 결과를 생성하는 과정을 소개한다.</vt:lpstr>
      <vt:lpstr>마찬가지로 산술연산이 가능하다!</vt:lpstr>
      <vt:lpstr>PowerPoint 프레젠테이션</vt:lpstr>
      <vt:lpstr>input data를 잠재변수 z로 encoding 한 후, 스스로 input을 복원해 내는 방법을 의미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dc:creator>ksd</dc:creator>
  <cp:lastModifiedBy>채 현선</cp:lastModifiedBy>
  <cp:revision>63</cp:revision>
  <dcterms:created xsi:type="dcterms:W3CDTF">2022-01-02T09:08:47Z</dcterms:created>
  <dcterms:modified xsi:type="dcterms:W3CDTF">2022-01-16T12:10:39Z</dcterms:modified>
</cp:coreProperties>
</file>