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8" r:id="rId3"/>
    <p:sldId id="257" r:id="rId4"/>
    <p:sldId id="265" r:id="rId5"/>
    <p:sldId id="266" r:id="rId6"/>
    <p:sldId id="267" r:id="rId7"/>
    <p:sldId id="269" r:id="rId8"/>
    <p:sldId id="270" r:id="rId9"/>
    <p:sldId id="272" r:id="rId10"/>
    <p:sldId id="271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7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053C38-869E-4BA1-88DF-2A58A6786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76F1E-3626-4298-9004-FBEB189A4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0989-95DA-4437-B07E-15E04BBA255A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295CF-B45B-4C55-B5D6-145A72747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7DEF-7EF3-471C-920F-DA4826A287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0A3A-8BFC-4435-983E-C5AF6D966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876646"/>
            <a:ext cx="11277600" cy="563217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4484687"/>
          </a:xfrm>
        </p:spPr>
        <p:txBody>
          <a:bodyPr/>
          <a:lstStyle>
            <a:lvl1pPr>
              <a:lnSpc>
                <a:spcPct val="100000"/>
              </a:lnSpc>
              <a:defRPr b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BB074D-7975-4D88-BDAE-B9CE6EA75268}"/>
              </a:ext>
            </a:extLst>
          </p:cNvPr>
          <p:cNvSpPr/>
          <p:nvPr userDrawn="1"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0060A-8220-4C8A-A125-F39F886AC1E5}"/>
              </a:ext>
            </a:extLst>
          </p:cNvPr>
          <p:cNvSpPr/>
          <p:nvPr userDrawn="1"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FEBA9A3-6EF9-40A9-A95A-E0C12232E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23" y="397711"/>
            <a:ext cx="4200525" cy="5492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Page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8439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E883-EC38-44F2-AA47-11614E740AD1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</p:spPr>
        <p:txBody>
          <a:bodyPr/>
          <a:lstStyle/>
          <a:p>
            <a:r>
              <a:rPr lang="ko-KR" altLang="en-US" b="1" dirty="0"/>
              <a:t>생성모델링</a:t>
            </a:r>
            <a:br>
              <a:rPr lang="en-US" altLang="ko-KR" dirty="0"/>
            </a:b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0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DAB0-395C-47AC-94A1-CA003BA4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Representation Learning(</a:t>
            </a:r>
            <a:r>
              <a:rPr lang="ko-KR" altLang="en-US" b="0" i="0" dirty="0">
                <a:solidFill>
                  <a:srgbClr val="3D3B49"/>
                </a:solidFill>
                <a:effectLst/>
                <a:latin typeface="gilroy"/>
              </a:rPr>
              <a:t>표현 학습</a:t>
            </a:r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3FBDA-FFA0-4306-B37B-FF267D574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1.3. </a:t>
            </a:r>
            <a:r>
              <a:rPr lang="ko-KR" altLang="en-US" dirty="0"/>
              <a:t>생성모델의 난관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674D2D-61D5-4C8E-85D4-8D7D3DFB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05" y="2300108"/>
            <a:ext cx="5157442" cy="35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87DF2-8436-4A25-AA06-A3738CF53C26}"/>
              </a:ext>
            </a:extLst>
          </p:cNvPr>
          <p:cNvSpPr txBox="1"/>
          <p:nvPr/>
        </p:nvSpPr>
        <p:spPr>
          <a:xfrm>
            <a:off x="5212080" y="4643442"/>
            <a:ext cx="6101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1-12. The latent space of biscuit tins and the function f that maps a point in the latent space to the original image domain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1A997-6E91-4A9D-9B0D-7127670DE3DA}"/>
              </a:ext>
            </a:extLst>
          </p:cNvPr>
          <p:cNvSpPr txBox="1"/>
          <p:nvPr/>
        </p:nvSpPr>
        <p:spPr>
          <a:xfrm>
            <a:off x="528782" y="1439863"/>
            <a:ext cx="9960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we describe each observation in the training set using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some low-dimensional </a:t>
            </a:r>
            <a:r>
              <a:rPr lang="en-US" altLang="ko-KR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latent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space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and then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learn a mapping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58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DAB0-395C-47AC-94A1-CA003BA4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Representation Learning(</a:t>
            </a:r>
            <a:r>
              <a:rPr lang="ko-KR" altLang="en-US" b="0" i="0" dirty="0">
                <a:solidFill>
                  <a:srgbClr val="3D3B49"/>
                </a:solidFill>
                <a:effectLst/>
                <a:latin typeface="gilroy"/>
              </a:rPr>
              <a:t>표현 학습</a:t>
            </a:r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3FBDA-FFA0-4306-B37B-FF267D574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1.3. </a:t>
            </a:r>
            <a:r>
              <a:rPr lang="ko-KR" altLang="en-US" dirty="0"/>
              <a:t>생성모델의 난관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1A997-6E91-4A9D-9B0D-7127670DE3DA}"/>
              </a:ext>
            </a:extLst>
          </p:cNvPr>
          <p:cNvSpPr txBox="1"/>
          <p:nvPr/>
        </p:nvSpPr>
        <p:spPr>
          <a:xfrm>
            <a:off x="528782" y="1439863"/>
            <a:ext cx="6325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representation learning establishes the most relevant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high-level features</a:t>
            </a:r>
            <a:endParaRPr lang="ko-KR" altLang="en-US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F9FF73-03B9-448B-B2AB-1974C862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026" y="1439863"/>
            <a:ext cx="3771249" cy="43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F6695-D4D9-42A4-A73B-4F88CB799538}"/>
              </a:ext>
            </a:extLst>
          </p:cNvPr>
          <p:cNvSpPr txBox="1"/>
          <p:nvPr/>
        </p:nvSpPr>
        <p:spPr>
          <a:xfrm>
            <a:off x="753089" y="4460113"/>
            <a:ext cx="6101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1-13. The cube represents the extremely high-dimensional space of all images; representation learning tries to find the lower-dimensional latent subspace or manifold on which particular kinds of image lie (for example, the dog manifold)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생성모델링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4F368A-D6D1-46BD-872F-09469129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to learn</a:t>
            </a:r>
          </a:p>
          <a:p>
            <a:pPr lvl="1"/>
            <a:r>
              <a:rPr lang="ko-KR" altLang="en-US" dirty="0"/>
              <a:t>생성 모델링 의미</a:t>
            </a:r>
            <a:endParaRPr lang="en-US" altLang="ko-KR" dirty="0"/>
          </a:p>
          <a:p>
            <a:pPr lvl="2"/>
            <a:r>
              <a:rPr lang="ko-KR" altLang="en-US" dirty="0"/>
              <a:t>판별 모델링과의 차이</a:t>
            </a:r>
            <a:endParaRPr lang="en-US" altLang="ko-KR" dirty="0"/>
          </a:p>
          <a:p>
            <a:pPr lvl="1"/>
            <a:r>
              <a:rPr lang="ko-KR" altLang="en-US" dirty="0"/>
              <a:t>학습에 필요한 수학 개념 및 프레임 워크</a:t>
            </a:r>
            <a:endParaRPr lang="en-US" altLang="ko-KR" dirty="0"/>
          </a:p>
          <a:p>
            <a:pPr lvl="1"/>
            <a:r>
              <a:rPr lang="ko-KR" altLang="en-US" dirty="0"/>
              <a:t>확률 기반의 생성 모델 첫번째 </a:t>
            </a:r>
            <a:r>
              <a:rPr lang="en-US" altLang="ko-KR" dirty="0"/>
              <a:t>: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예제</a:t>
            </a:r>
            <a:endParaRPr lang="en-US" altLang="ko-KR" dirty="0"/>
          </a:p>
          <a:p>
            <a:pPr lvl="1"/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예제의 실패 원인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781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모델의 관점에서</a:t>
            </a:r>
            <a:r>
              <a:rPr lang="en-US" altLang="ko-KR" dirty="0"/>
              <a:t>, </a:t>
            </a:r>
            <a:r>
              <a:rPr lang="ko-KR" altLang="en-US" dirty="0"/>
              <a:t>생성 모델링이란 데이터셋을 생성하는 방법을 기술한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생성모델링이란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4F368A-D6D1-46BD-872F-09469129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97" y="5003891"/>
            <a:ext cx="10979806" cy="115613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ko-KR" altLang="en-US" dirty="0"/>
              <a:t>각 샘플은 많은 특성으로 구성</a:t>
            </a:r>
            <a:endParaRPr lang="en-US" altLang="ko-KR" dirty="0"/>
          </a:p>
          <a:p>
            <a:pPr lvl="2"/>
            <a:r>
              <a:rPr lang="ko-KR" altLang="en-US" dirty="0"/>
              <a:t>이미지 생성 문제일 경우 특성은 개별 픽셀 의미</a:t>
            </a:r>
            <a:endParaRPr lang="en-US" altLang="ko-KR" dirty="0"/>
          </a:p>
          <a:p>
            <a:pPr lvl="1"/>
            <a:r>
              <a:rPr lang="ko-KR" altLang="en-US" dirty="0"/>
              <a:t>생성 모델은 결정적이 아닌 확률적</a:t>
            </a:r>
            <a:endParaRPr lang="en-US" altLang="ko-KR" dirty="0"/>
          </a:p>
          <a:p>
            <a:pPr lvl="2"/>
            <a:r>
              <a:rPr lang="ko-KR" altLang="en-US" dirty="0"/>
              <a:t>훈련 데이터셋에 있을 것 같은 새롭고 완전히 다른 샘플을 생성하는 것이 목표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A84B3E-9168-4A3B-80C7-269211DC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6" y="1575481"/>
            <a:ext cx="6578763" cy="29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모델링 </a:t>
            </a:r>
            <a:r>
              <a:rPr lang="en-US" altLang="ko-KR" dirty="0"/>
              <a:t>VS </a:t>
            </a:r>
            <a:r>
              <a:rPr lang="ko-KR" altLang="en-US" dirty="0"/>
              <a:t>판별 모델링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생성모델링이란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2" name="Picture 4" descr="Background: What is a Generative Model? | Generative Adversarial Networks |  Google Developers">
            <a:extLst>
              <a:ext uri="{FF2B5EF4-FFF2-40B4-BE49-F238E27FC236}">
                <a16:creationId xmlns:a16="http://schemas.microsoft.com/office/drawing/2014/main" id="{E056F733-0C0C-46A9-B580-DE46F044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63" y="3977037"/>
            <a:ext cx="3579138" cy="20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Research Unveils Three Efforts to Advance Deep Generative Models  - KDnuggets">
            <a:extLst>
              <a:ext uri="{FF2B5EF4-FFF2-40B4-BE49-F238E27FC236}">
                <a16:creationId xmlns:a16="http://schemas.microsoft.com/office/drawing/2014/main" id="{52EDACDA-D0C5-41AC-8028-7FEE106B7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63" y="1603227"/>
            <a:ext cx="3191379" cy="178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the difference between a generative and a discriminative algorithm?  - Stack Overflow">
            <a:extLst>
              <a:ext uri="{FF2B5EF4-FFF2-40B4-BE49-F238E27FC236}">
                <a16:creationId xmlns:a16="http://schemas.microsoft.com/office/drawing/2014/main" id="{35ED2D09-163A-4663-9177-B87196A8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8" y="2162985"/>
            <a:ext cx="7092764" cy="29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모델링 프레임워크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생성모델링이란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82B69-E401-43EB-A741-21DBA87BE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44" b="5952"/>
          <a:stretch/>
        </p:blipFill>
        <p:spPr>
          <a:xfrm>
            <a:off x="1481083" y="1612669"/>
            <a:ext cx="8975834" cy="97563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25B498-5043-46D2-892A-A76A4A1CE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919336"/>
            <a:ext cx="6273424" cy="3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DF603-3E02-46B0-9DF6-D1FC2EF67B2B}"/>
              </a:ext>
            </a:extLst>
          </p:cNvPr>
          <p:cNvSpPr txBox="1"/>
          <p:nvPr/>
        </p:nvSpPr>
        <p:spPr>
          <a:xfrm>
            <a:off x="5218481" y="3144447"/>
            <a:ext cx="4035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규칙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위반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규칙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위반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4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First Probabilistic Generative Model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확률적 생성 모델</a:t>
            </a:r>
          </a:p>
        </p:txBody>
      </p:sp>
      <p:pic>
        <p:nvPicPr>
          <p:cNvPr id="5122" name="Picture 2" descr="Headshots of 50 Wrodlers">
            <a:extLst>
              <a:ext uri="{FF2B5EF4-FFF2-40B4-BE49-F238E27FC236}">
                <a16:creationId xmlns:a16="http://schemas.microsoft.com/office/drawing/2014/main" id="{5DB998C8-D8D7-4CFF-816E-08DA8732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9" y="3958145"/>
            <a:ext cx="4652271" cy="171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3C38A-B459-4CCE-97FE-CE8F7B22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91" y="3380911"/>
            <a:ext cx="4652270" cy="2600443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07B8525E-D795-40E6-9EC1-CA1C6A93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1713607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Wrodl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dataset</a:t>
            </a:r>
            <a:endParaRPr lang="en-US" altLang="ko-KR" b="1" dirty="0"/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5 features, (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accessoriesType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clothingColor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clothingType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hairColor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topType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There are 7 × 6 × 3 × 4 × 8 = 4,032 different combinations of these features</a:t>
            </a:r>
          </a:p>
          <a:p>
            <a:pPr lvl="1"/>
            <a:endParaRPr lang="en-US" altLang="ko-KR" dirty="0"/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goal of generative modeling 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 use these observations to build a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ko-KR" b="0" i="1" baseline="-25000" dirty="0" err="1">
                <a:solidFill>
                  <a:srgbClr val="333333"/>
                </a:solidFill>
                <a:effectLst/>
                <a:latin typeface="inherit"/>
              </a:rPr>
              <a:t>model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that can accurately mimic the observations produced by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ko-KR" b="0" i="1" baseline="-25000" dirty="0" err="1">
                <a:solidFill>
                  <a:srgbClr val="333333"/>
                </a:solidFill>
                <a:effectLst/>
                <a:latin typeface="inherit"/>
              </a:rPr>
              <a:t>data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61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3D3B49"/>
                </a:solidFill>
                <a:effectLst/>
                <a:latin typeface="gilroy"/>
              </a:rPr>
              <a:t>First Probabilistic Generative Model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확률적 생성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6">
                <a:extLst>
                  <a:ext uri="{FF2B5EF4-FFF2-40B4-BE49-F238E27FC236}">
                    <a16:creationId xmlns:a16="http://schemas.microsoft.com/office/drawing/2014/main" id="{07B8525E-D795-40E6-9EC1-CA1C6A93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535112"/>
                <a:ext cx="11277600" cy="466618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>
                    <a:solidFill>
                      <a:srgbClr val="333333"/>
                    </a:solidFill>
                    <a:latin typeface="Times New Roman" panose="02020603050405020304" pitchFamily="18" charset="0"/>
                  </a:rPr>
                  <a:t>Parameter</a:t>
                </a:r>
              </a:p>
              <a:p>
                <a:pPr lvl="1"/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this parametric model would have </a:t>
                </a:r>
                <a:r>
                  <a:rPr lang="en-US" altLang="ko-KR" b="0" i="1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 = 4,031 parameters—one for each point in the sample space of possibilities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 maximum likelihood estimate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combination 1</a:t>
                </a:r>
              </a:p>
              <a:p>
                <a:pPr lvl="1"/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inherit"/>
                  </a:rPr>
                  <a:t>(</a:t>
                </a:r>
                <a:r>
                  <a:rPr lang="en-US" altLang="ko-KR" b="0" i="1" dirty="0" err="1">
                    <a:solidFill>
                      <a:srgbClr val="333333"/>
                    </a:solidFill>
                    <a:effectLst/>
                    <a:latin typeface="inherit"/>
                  </a:rPr>
                  <a:t>LongHairStraight</a:t>
                </a:r>
                <a:r>
                  <a:rPr lang="en-US" altLang="ko-KR" b="0" i="1" dirty="0">
                    <a:solidFill>
                      <a:srgbClr val="333333"/>
                    </a:solidFill>
                    <a:effectLst/>
                    <a:latin typeface="inherit"/>
                  </a:rPr>
                  <a:t>, Red, Round, </a:t>
                </a:r>
                <a:r>
                  <a:rPr lang="en-US" altLang="ko-KR" b="0" i="1" dirty="0" err="1">
                    <a:solidFill>
                      <a:srgbClr val="333333"/>
                    </a:solidFill>
                    <a:effectLst/>
                    <a:latin typeface="inherit"/>
                  </a:rPr>
                  <a:t>ShirtScoopNeck</a:t>
                </a:r>
                <a:r>
                  <a:rPr lang="en-US" altLang="ko-KR" b="0" i="1" dirty="0">
                    <a:solidFill>
                      <a:srgbClr val="333333"/>
                    </a:solidFill>
                    <a:effectLst/>
                    <a:latin typeface="inherit"/>
                  </a:rPr>
                  <a:t>, White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inherit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Problem</a:t>
                </a:r>
              </a:p>
              <a:p>
                <a:pPr lvl="1"/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 it would assign just as much weight to a random collection of colorful pixels as to a replica of a Picasso painting that differs only very slightly from a genuine painting.</a:t>
                </a:r>
              </a:p>
              <a:p>
                <a:pPr lvl="1"/>
                <a:endParaRPr lang="en-US" altLang="ko-KR" dirty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ko-KR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To achieve this, we need to choose a different parametric model.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9" name="내용 개체 틀 6">
                <a:extLst>
                  <a:ext uri="{FF2B5EF4-FFF2-40B4-BE49-F238E27FC236}">
                    <a16:creationId xmlns:a16="http://schemas.microsoft.com/office/drawing/2014/main" id="{07B8525E-D795-40E6-9EC1-CA1C6A93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535112"/>
                <a:ext cx="11277600" cy="4666183"/>
              </a:xfrm>
              <a:blipFill>
                <a:blip r:embed="rId2"/>
                <a:stretch>
                  <a:fillRect l="-595" t="-2353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3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35" y="874893"/>
            <a:ext cx="12405360" cy="619539"/>
          </a:xfrm>
        </p:spPr>
        <p:txBody>
          <a:bodyPr/>
          <a:lstStyle/>
          <a:p>
            <a:pPr algn="l" fontAlgn="base"/>
            <a:r>
              <a:rPr lang="en-US" altLang="ko-KR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Naive Bayes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ko-KR" b="0" i="0" dirty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확률적 생성 모델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07B8525E-D795-40E6-9EC1-CA1C6A93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47" y="1424168"/>
            <a:ext cx="12405360" cy="24810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Naive Bayes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assumption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each feature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ko-KR" b="0" i="1" baseline="-25000" dirty="0" err="1">
                <a:solidFill>
                  <a:srgbClr val="333333"/>
                </a:solidFill>
                <a:effectLst/>
                <a:latin typeface="inherit"/>
              </a:rPr>
              <a:t>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independent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of every other feature </a:t>
            </a:r>
            <a:r>
              <a:rPr lang="en-US" altLang="ko-KR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ko-KR" b="0" i="1" baseline="-25000" dirty="0" err="1">
                <a:solidFill>
                  <a:srgbClr val="333333"/>
                </a:solidFill>
                <a:effectLst/>
                <a:latin typeface="inherit"/>
              </a:rPr>
              <a:t>k</a:t>
            </a:r>
            <a:r>
              <a:rPr lang="en-US" altLang="ko-KR" b="0" i="1" baseline="-2500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lvl="2"/>
            <a:r>
              <a:rPr lang="en-US" altLang="ko-KR" dirty="0"/>
              <a:t>p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ko-KR" dirty="0"/>
              <a:t>( x j | x k ) =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ko-KR" dirty="0"/>
              <a:t>p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ko-KR" dirty="0"/>
              <a:t>( x j )</a:t>
            </a:r>
          </a:p>
          <a:p>
            <a:pPr lvl="2"/>
            <a:endParaRPr lang="en-US" altLang="ko-KR" dirty="0"/>
          </a:p>
          <a:p>
            <a:r>
              <a:rPr lang="en-US" altLang="ko-KR" dirty="0">
                <a:solidFill>
                  <a:srgbClr val="333333"/>
                </a:solidFill>
                <a:latin typeface="Times New Roman" panose="02020603050405020304" pitchFamily="18" charset="0"/>
              </a:rPr>
              <a:t>Parameter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This model is defined by only 7 + 6 + 3 + 4 + 8 – 5 = 23 parameters.</a:t>
            </a:r>
            <a:endParaRPr lang="en-US" altLang="ko-KR" dirty="0"/>
          </a:p>
        </p:txBody>
      </p:sp>
      <p:pic>
        <p:nvPicPr>
          <p:cNvPr id="6146" name="Picture 2" descr="Ten newly generated Wrodl styles">
            <a:extLst>
              <a:ext uri="{FF2B5EF4-FFF2-40B4-BE49-F238E27FC236}">
                <a16:creationId xmlns:a16="http://schemas.microsoft.com/office/drawing/2014/main" id="{638791AA-F174-4F99-BF6E-9E2A2500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98" y="4081049"/>
            <a:ext cx="4063168" cy="16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4619D-0CD3-4339-8EFD-F6EC5E05AFCC}"/>
              </a:ext>
            </a:extLst>
          </p:cNvPr>
          <p:cNvSpPr txBox="1"/>
          <p:nvPr/>
        </p:nvSpPr>
        <p:spPr>
          <a:xfrm>
            <a:off x="5268160" y="5079352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1-8. Ten new 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Wrodl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styles, generated using the Naive Bayes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7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6A81-A73A-40A1-9FC4-4ACE638B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Why is this?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5399A-ED40-4B70-8E31-181FD29A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5383"/>
            <a:ext cx="11277600" cy="135980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픽셀은 상호 연관성이 크며</a:t>
            </a:r>
            <a:r>
              <a:rPr lang="en-US" altLang="ko-KR" dirty="0">
                <a:solidFill>
                  <a:srgbClr val="333333"/>
                </a:solidFill>
                <a:latin typeface="Times New Roman" panose="02020603050405020304" pitchFamily="18" charset="0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 샘플이 나올 수 있는 공간은 매우 거대함</a:t>
            </a:r>
            <a:r>
              <a:rPr lang="en-US" altLang="ko-KR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그러므로 픽셀을 독립적으로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샘플링하</a:t>
            </a:r>
            <a:r>
              <a:rPr lang="ko-KR" altLang="en-US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여</a:t>
            </a:r>
            <a:r>
              <a:rPr lang="ko-KR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 의미 있는 얼굴 이미지를 출력하는 것은 거의 불가능함</a:t>
            </a:r>
            <a:r>
              <a:rPr lang="en-US" altLang="ko-KR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ko-KR" altLang="en-US" b="1" dirty="0"/>
              <a:t>위 이유들로 인하여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모델로 실제 이미지를 처리하였을 때 성능이 </a:t>
            </a:r>
            <a:r>
              <a:rPr lang="ko-KR" altLang="en-US" b="1" dirty="0" err="1"/>
              <a:t>안좋음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BECCE-271F-46E9-AB64-B04C5EF48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1.3. </a:t>
            </a:r>
            <a:r>
              <a:rPr lang="ko-KR" altLang="en-US" dirty="0"/>
              <a:t>생성모델의 난관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6EB3BC3B-ED33-4495-9CE9-D5C2A0BF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41" y="1918798"/>
            <a:ext cx="5365718" cy="21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5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512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gilroy</vt:lpstr>
      <vt:lpstr>inherit</vt:lpstr>
      <vt:lpstr>맑은 고딕</vt:lpstr>
      <vt:lpstr>Arial</vt:lpstr>
      <vt:lpstr>Cambria Math</vt:lpstr>
      <vt:lpstr>Times New Roman</vt:lpstr>
      <vt:lpstr>Office 테마</vt:lpstr>
      <vt:lpstr>생성모델링 Chapter 1 </vt:lpstr>
      <vt:lpstr>학습 목표는 아래와 같다.</vt:lpstr>
      <vt:lpstr>확률 모델의 관점에서, 생성 모델링이란 데이터셋을 생성하는 방법을 기술한 것이다.</vt:lpstr>
      <vt:lpstr>생성 모델링 VS 판별 모델링</vt:lpstr>
      <vt:lpstr>생성 모델링 프레임워크</vt:lpstr>
      <vt:lpstr>First Probabilistic Generative Model</vt:lpstr>
      <vt:lpstr>First Probabilistic Generative Model</vt:lpstr>
      <vt:lpstr>Naive Bayes </vt:lpstr>
      <vt:lpstr> Why is this?</vt:lpstr>
      <vt:lpstr>Representation Learning(표현 학습)</vt:lpstr>
      <vt:lpstr>Representation Learning(표현 학습)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dc:creator>ksd</dc:creator>
  <cp:lastModifiedBy>채 현선</cp:lastModifiedBy>
  <cp:revision>64</cp:revision>
  <dcterms:created xsi:type="dcterms:W3CDTF">2022-01-02T09:08:47Z</dcterms:created>
  <dcterms:modified xsi:type="dcterms:W3CDTF">2022-02-12T01:05:31Z</dcterms:modified>
</cp:coreProperties>
</file>