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9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아리따-돋움(TTF)-Bold" panose="02020603020101020101" pitchFamily="18" charset="-127"/>
      <p:regular r:id="rId11"/>
    </p:embeddedFont>
    <p:embeddedFont>
      <p:font typeface="12롯데마트행복Light" panose="02020603020101020101" pitchFamily="18" charset="-127"/>
      <p:regular r:id="rId12"/>
    </p:embeddedFont>
    <p:embeddedFont>
      <p:font typeface="가나초콜릿" panose="020B0600000101010101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515"/>
    <a:srgbClr val="A9D941"/>
    <a:srgbClr val="50C4F2"/>
    <a:srgbClr val="F25C93"/>
    <a:srgbClr val="F21B54"/>
    <a:srgbClr val="AAD3E7"/>
    <a:srgbClr val="D31547"/>
    <a:srgbClr val="CC943E"/>
    <a:srgbClr val="D31145"/>
    <a:srgbClr val="F2B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7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47ED-4AC5-483B-BF0F-60D71FF4D1A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B641-2BDF-47D4-BDDB-F70D2C24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7B641-2BDF-47D4-BDDB-F70D2C2493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D7A9A0-9966-4191-8CB5-051ED40D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118381E-7A91-4390-B74E-42C7B30C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4D5F52-D0D2-4AB9-B7A5-9D4E2650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13926D9-83F2-4E29-A78B-289CC99B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AA0EF3-768F-4ECE-88EA-F4C37BEC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8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A245F0-FF71-48BE-AB8C-A1003C3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E22086-2FF2-4B0C-ACEE-24CDE5FB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4BECCE-60B4-4BA8-9627-F417F3E9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88BE56-604D-47EA-8C77-054B0A58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55954B-D27E-4ED3-889E-86BD1823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0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011E9EA-026F-4115-B21D-55BB6F495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B5299D2-C29E-4DDA-A7AF-73B01288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B5613-83C2-43DF-8814-9E00E523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C278A8-D18C-40C1-AED2-C954E3DC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5FBCC6-D0EE-44AB-B809-FE481BC3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4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3749BD-F3E5-47AD-AE04-2D579C74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C9DD861-CC43-4077-9335-C1474A0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811E99-4BFF-45F9-9169-D0DDA43B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CFA5BC-0CFB-4BAB-8659-65178F06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5E0D19-E967-4F41-BCC8-FB5C9102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78B2F4-2B22-44CC-A727-E31579F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5D1F7B-E6DB-4B7E-B193-4A1B4766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1F6B2-EFE2-43E9-844C-00AF553D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FB05A8-5C82-4A97-BD64-93F3A70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DF1684-13AE-4D90-8E36-2DA048DD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40A774-DD8D-43A3-8175-CE68C99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5767C8-4A7E-466D-9345-9BE121B5E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79387A4-CA16-4FFD-B9EC-F0FD3627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F45DDA-82CC-4A6F-971B-C5492FD1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C9BC39-19A4-41D7-B801-A2617D32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9AC14E2-72EB-4870-AABB-9B3F70A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8D0349-9D7D-4DF7-B036-1B98A93B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129F4F2-70BC-46AF-996C-FEE6BC33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7B6010A-78D3-4F2C-9FCF-B7E87B7E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919EF7-AA18-4AF8-BD98-7BA1DE21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FC5A640-6286-43BE-9082-7B160DB8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3C03442-BCDF-43F0-AC47-9BB43DFD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B7342B9-5CF8-4226-AD08-5B88599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CFD5C82-EC13-4763-9C2F-0FFAEC2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15CAB4-0BDD-4378-A777-CD441D29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BE4ACEC-7A58-459E-B6AE-FF20724B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509078-1BB8-4ADD-B315-3AC7AC2A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68FF33A-FA7C-4A32-AA6F-CB64640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D31F30F-AC59-4D52-9766-FF6C561F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4FDFDAC-7DE1-4CA5-B48B-26C2EE52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CEF44E-7197-46C2-9D3A-04ADEC9F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4E247E-3005-4EC1-85F1-E824F022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3693EE-9A06-4817-9A4A-2049F05E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65AD8C7-4DD6-4DA4-B25A-ECB2F74B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756469F-69C5-417D-9D31-56EB6971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A4E93FF-0FE0-4AAA-B41B-908D5024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FDA485-7D5B-46BA-8E16-787FCA3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5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04EC4-3205-4A7D-8B07-D8A07F46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C86F9CD-BDAD-4F3F-A197-0A4AC09E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87824EB-08B1-45D1-A8D3-14BF437A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C647F10-E255-4D3C-816B-877E704C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2EFD350-BE71-4DC9-8D31-1AEEEA6B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CFDDEA-CF95-4554-823F-A74F9274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4E2AD7F-B5F8-4700-AF05-C0B681C8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C1AC79-3BB5-4F59-8BF7-22FC1CF2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1F1A76-D725-4A51-B66D-67420C9C7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0FAB-3E72-4B5E-A35E-47F707BCA1C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F2776F-9719-42B0-946C-D2FAB3AEF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2DDA6-5AF1-48EC-AA79-ADCBB9A5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13365B-8CA5-40E2-8AC6-63EA39A391C8}"/>
              </a:ext>
            </a:extLst>
          </p:cNvPr>
          <p:cNvSpPr/>
          <p:nvPr userDrawn="1"/>
        </p:nvSpPr>
        <p:spPr>
          <a:xfrm>
            <a:off x="0" y="5947688"/>
            <a:ext cx="12192000" cy="910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xmlns="" id="{9F92810E-9397-4419-B99D-CE0A359776FE}"/>
              </a:ext>
            </a:extLst>
          </p:cNvPr>
          <p:cNvSpPr/>
          <p:nvPr/>
        </p:nvSpPr>
        <p:spPr>
          <a:xfrm>
            <a:off x="180787" y="153376"/>
            <a:ext cx="11780298" cy="6551249"/>
          </a:xfrm>
          <a:prstGeom prst="snip2DiagRect">
            <a:avLst>
              <a:gd name="adj1" fmla="val 0"/>
              <a:gd name="adj2" fmla="val 24120"/>
            </a:avLst>
          </a:prstGeom>
          <a:solidFill>
            <a:schemeClr val="bg1"/>
          </a:soli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xmlns="" id="{9BDDA529-4AF7-46FE-BC66-939528B1A2E6}"/>
              </a:ext>
            </a:extLst>
          </p:cNvPr>
          <p:cNvSpPr/>
          <p:nvPr/>
        </p:nvSpPr>
        <p:spPr>
          <a:xfrm>
            <a:off x="2632714" y="3428999"/>
            <a:ext cx="6876444" cy="1102393"/>
          </a:xfrm>
          <a:prstGeom prst="parallelogram">
            <a:avLst>
              <a:gd name="adj" fmla="val 185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07CF91-6766-49C9-A959-21311A213AC6}"/>
              </a:ext>
            </a:extLst>
          </p:cNvPr>
          <p:cNvSpPr txBox="1"/>
          <p:nvPr/>
        </p:nvSpPr>
        <p:spPr>
          <a:xfrm>
            <a:off x="343362" y="322260"/>
            <a:ext cx="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김수</a:t>
            </a:r>
            <a:r>
              <a:rPr lang="ko-KR" altLang="en-US" sz="16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희</a:t>
            </a:r>
            <a:endParaRPr lang="ko-KR" altLang="en-US" sz="16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95C19B-9F7C-49EC-BAA2-65B24FE40441}"/>
              </a:ext>
            </a:extLst>
          </p:cNvPr>
          <p:cNvSpPr txBox="1"/>
          <p:nvPr/>
        </p:nvSpPr>
        <p:spPr>
          <a:xfrm>
            <a:off x="2632714" y="2019982"/>
            <a:ext cx="692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spc="-1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디자인 무드보드</a:t>
            </a:r>
            <a:endParaRPr lang="en-US" altLang="ko-KR" sz="7200" spc="-1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9B95DE-5DB4-4703-8D43-A00A1620034B}"/>
              </a:ext>
            </a:extLst>
          </p:cNvPr>
          <p:cNvSpPr txBox="1"/>
          <p:nvPr/>
        </p:nvSpPr>
        <p:spPr>
          <a:xfrm>
            <a:off x="2864726" y="3428999"/>
            <a:ext cx="6412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식품</a:t>
            </a:r>
            <a:r>
              <a:rPr lang="en-US" altLang="ko-KR" sz="60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/</a:t>
            </a:r>
            <a:r>
              <a:rPr lang="ko-KR" altLang="en-US" sz="60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제과 업체</a:t>
            </a:r>
            <a:endParaRPr lang="ko-KR" altLang="en-US" sz="60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6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xmlns="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COLOR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542517" y="745674"/>
            <a:ext cx="455348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RED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9BE385B-A61E-46F5-B04F-3D2DACAFD969}"/>
              </a:ext>
            </a:extLst>
          </p:cNvPr>
          <p:cNvSpPr/>
          <p:nvPr/>
        </p:nvSpPr>
        <p:spPr>
          <a:xfrm>
            <a:off x="1956969" y="3101687"/>
            <a:ext cx="1552333" cy="1552333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열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정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600791" y="2418124"/>
            <a:ext cx="1201376" cy="12013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에너지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8133" y="1027402"/>
            <a:ext cx="3861943" cy="411506"/>
            <a:chOff x="1347479" y="2025574"/>
            <a:chExt cx="3861943" cy="411506"/>
          </a:xfrm>
        </p:grpSpPr>
        <p:sp>
          <p:nvSpPr>
            <p:cNvPr id="37" name="사각형: 잘린 한쪽 모서리 48">
              <a:extLst>
                <a:ext uri="{FF2B5EF4-FFF2-40B4-BE49-F238E27FC236}">
                  <a16:creationId xmlns:a16="http://schemas.microsoft.com/office/drawing/2014/main" xmlns="" id="{647DF2AC-72DC-4434-8F53-9247C46AEC99}"/>
                </a:ext>
              </a:extLst>
            </p:cNvPr>
            <p:cNvSpPr/>
            <p:nvPr/>
          </p:nvSpPr>
          <p:spPr>
            <a:xfrm>
              <a:off x="1347479" y="2025574"/>
              <a:ext cx="3861943" cy="411506"/>
            </a:xfrm>
            <a:prstGeom prst="snip1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3FB9A95-9826-41F2-96B3-92FB2DC22705}"/>
                </a:ext>
              </a:extLst>
            </p:cNvPr>
            <p:cNvSpPr txBox="1"/>
            <p:nvPr/>
          </p:nvSpPr>
          <p:spPr>
            <a:xfrm>
              <a:off x="1626736" y="2062050"/>
              <a:ext cx="3303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err="1" smtClean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긍정적의미</a:t>
              </a:r>
              <a:endParaRPr lang="ko-KR" altLang="en-US" sz="16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096000" y="1027402"/>
            <a:ext cx="3861943" cy="411506"/>
            <a:chOff x="1347479" y="2025574"/>
            <a:chExt cx="3861943" cy="411506"/>
          </a:xfrm>
        </p:grpSpPr>
        <p:sp>
          <p:nvSpPr>
            <p:cNvPr id="40" name="사각형: 잘린 한쪽 모서리 48">
              <a:extLst>
                <a:ext uri="{FF2B5EF4-FFF2-40B4-BE49-F238E27FC236}">
                  <a16:creationId xmlns:a16="http://schemas.microsoft.com/office/drawing/2014/main" xmlns="" id="{647DF2AC-72DC-4434-8F53-9247C46AEC99}"/>
                </a:ext>
              </a:extLst>
            </p:cNvPr>
            <p:cNvSpPr/>
            <p:nvPr/>
          </p:nvSpPr>
          <p:spPr>
            <a:xfrm>
              <a:off x="1347479" y="2025574"/>
              <a:ext cx="3861943" cy="4115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3FB9A95-9826-41F2-96B3-92FB2DC22705}"/>
                </a:ext>
              </a:extLst>
            </p:cNvPr>
            <p:cNvSpPr txBox="1"/>
            <p:nvPr/>
          </p:nvSpPr>
          <p:spPr>
            <a:xfrm>
              <a:off x="1626736" y="2062050"/>
              <a:ext cx="3303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err="1" smtClean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부정적의미</a:t>
              </a:r>
              <a:endParaRPr lang="ko-KR" altLang="en-US" sz="16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2331687" y="1595386"/>
            <a:ext cx="1284292" cy="1284292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적극</a:t>
            </a:r>
            <a:endParaRPr lang="en-US" altLang="ko-KR" sz="12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적인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3739270" y="2866977"/>
            <a:ext cx="1010876" cy="10108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스피드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1037079" y="4331222"/>
            <a:ext cx="1010876" cy="10108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사랑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3325124" y="4331222"/>
            <a:ext cx="1010876" cy="10108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힘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99BE385B-A61E-46F5-B04F-3D2DACAFD969}"/>
              </a:ext>
            </a:extLst>
          </p:cNvPr>
          <p:cNvSpPr/>
          <p:nvPr/>
        </p:nvSpPr>
        <p:spPr>
          <a:xfrm>
            <a:off x="7605833" y="3101687"/>
            <a:ext cx="1552333" cy="1552333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공격적인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6249655" y="2418124"/>
            <a:ext cx="1201376" cy="12013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잔인한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7980551" y="1595386"/>
            <a:ext cx="1284292" cy="1284292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거만함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9388134" y="2866977"/>
            <a:ext cx="1010876" cy="10108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완강한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6685943" y="4331222"/>
            <a:ext cx="1010876" cy="10108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분노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B8A2F1BB-B5F8-4363-ADF1-F1ECF7FEF6ED}"/>
              </a:ext>
            </a:extLst>
          </p:cNvPr>
          <p:cNvSpPr/>
          <p:nvPr/>
        </p:nvSpPr>
        <p:spPr>
          <a:xfrm>
            <a:off x="8973988" y="4331222"/>
            <a:ext cx="1010876" cy="10108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반</a:t>
            </a:r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항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6" r="20299"/>
          <a:stretch/>
        </p:blipFill>
        <p:spPr>
          <a:xfrm>
            <a:off x="899639" y="876868"/>
            <a:ext cx="4601885" cy="492343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36945"/>
              </p:ext>
            </p:extLst>
          </p:nvPr>
        </p:nvGraphicFramePr>
        <p:xfrm>
          <a:off x="6942160" y="1251927"/>
          <a:ext cx="4112528" cy="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32"/>
                <a:gridCol w="1028132"/>
                <a:gridCol w="1028132"/>
                <a:gridCol w="1028132"/>
              </a:tblGrid>
              <a:tr h="836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C0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1C3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E578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B3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60422"/>
              </p:ext>
            </p:extLst>
          </p:nvPr>
        </p:nvGraphicFramePr>
        <p:xfrm>
          <a:off x="6095999" y="2224583"/>
          <a:ext cx="5941325" cy="357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61"/>
                <a:gridCol w="1397996"/>
                <a:gridCol w="4136568"/>
              </a:tblGrid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HEADER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로고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로그인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baseline="0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메인메뉴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등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C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대표 제품을 배경으로 사용함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CONTENTS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스위트팩토리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견학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안내 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SNS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에 기재된 이벤트 안내 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</a:t>
                      </a:r>
                      <a:r>
                        <a:rPr lang="ko-KR" altLang="en-US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롯데제과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뉴스 및 신제품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7030A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rgbClr val="7030A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FOOTER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FAMILY SITE 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사각형: 잘린 한쪽 모서리 10">
            <a:extLst>
              <a:ext uri="{FF2B5EF4-FFF2-40B4-BE49-F238E27FC236}">
                <a16:creationId xmlns:a16="http://schemas.microsoft.com/office/drawing/2014/main" xmlns="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SITE 01.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611667" y="745674"/>
            <a:ext cx="448433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롯데제</a:t>
            </a:r>
            <a:r>
              <a:rPr lang="ko-KR" altLang="en-US" sz="3200" spc="-15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과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99639" y="843933"/>
            <a:ext cx="4601885" cy="4804648"/>
            <a:chOff x="899639" y="843933"/>
            <a:chExt cx="4601885" cy="4804648"/>
          </a:xfrm>
        </p:grpSpPr>
        <p:sp>
          <p:nvSpPr>
            <p:cNvPr id="18" name="직사각형 17"/>
            <p:cNvSpPr/>
            <p:nvPr/>
          </p:nvSpPr>
          <p:spPr>
            <a:xfrm>
              <a:off x="899639" y="843933"/>
              <a:ext cx="4601885" cy="561786"/>
            </a:xfrm>
            <a:prstGeom prst="rect">
              <a:avLst/>
            </a:prstGeom>
            <a:noFill/>
            <a:ln w="76200">
              <a:solidFill>
                <a:srgbClr val="A9D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9639" y="1474298"/>
              <a:ext cx="4601885" cy="1272313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9639" y="2811779"/>
              <a:ext cx="4601885" cy="2386425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639" y="5273040"/>
              <a:ext cx="4601885" cy="37554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4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636"/>
              </p:ext>
            </p:extLst>
          </p:nvPr>
        </p:nvGraphicFramePr>
        <p:xfrm>
          <a:off x="6942160" y="1251927"/>
          <a:ext cx="4112528" cy="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32"/>
                <a:gridCol w="1028132"/>
                <a:gridCol w="1028132"/>
                <a:gridCol w="1028132"/>
              </a:tblGrid>
              <a:tr h="836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4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315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AD3E7"/>
                    </a:solidFill>
                  </a:tcPr>
                </a:tc>
              </a:tr>
            </a:tbl>
          </a:graphicData>
        </a:graphic>
      </p:graphicFrame>
      <p:sp>
        <p:nvSpPr>
          <p:cNvPr id="18" name="사각형: 잘린 한쪽 모서리 10">
            <a:extLst>
              <a:ext uri="{FF2B5EF4-FFF2-40B4-BE49-F238E27FC236}">
                <a16:creationId xmlns:a16="http://schemas.microsoft.com/office/drawing/2014/main" xmlns="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SITE 02.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2969"/>
          <a:stretch/>
        </p:blipFill>
        <p:spPr>
          <a:xfrm>
            <a:off x="898103" y="862405"/>
            <a:ext cx="4069682" cy="502460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611667" y="745674"/>
            <a:ext cx="448433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농심켈로</a:t>
            </a:r>
            <a:r>
              <a:rPr lang="ko-KR" altLang="en-US" sz="3200" spc="-15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그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74043"/>
              </p:ext>
            </p:extLst>
          </p:nvPr>
        </p:nvGraphicFramePr>
        <p:xfrm>
          <a:off x="6095999" y="2224583"/>
          <a:ext cx="5941325" cy="357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61"/>
                <a:gridCol w="1397996"/>
                <a:gridCol w="4136568"/>
              </a:tblGrid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HEADER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로고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메뉴 배치 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언어 선택 및 </a:t>
                      </a:r>
                      <a:r>
                        <a:rPr lang="ko-KR" altLang="en-US" baseline="0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사이트내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검색바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 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고객문의 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TAP </a:t>
                      </a:r>
                      <a:r>
                        <a:rPr lang="ko-KR" altLang="en-US" baseline="0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최상단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C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가족의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건강과 행복을 대표하는 가족사진으로  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  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표기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CONTENTS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메인화면에는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별도의 </a:t>
                      </a:r>
                      <a:r>
                        <a:rPr lang="ko-KR" altLang="en-US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컨텐츠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없음</a:t>
                      </a:r>
                      <a:endParaRPr lang="en-US" altLang="ko-KR" dirty="0" smtClean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상세 내용은 서브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페이지에서 확인 가능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7030A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rgbClr val="7030A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FOOTER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SNS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페이지 소개와 이용약관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899640" y="862405"/>
            <a:ext cx="4068146" cy="5024606"/>
            <a:chOff x="899639" y="843933"/>
            <a:chExt cx="4601885" cy="5024606"/>
          </a:xfrm>
        </p:grpSpPr>
        <p:sp>
          <p:nvSpPr>
            <p:cNvPr id="29" name="직사각형 28"/>
            <p:cNvSpPr/>
            <p:nvPr/>
          </p:nvSpPr>
          <p:spPr>
            <a:xfrm>
              <a:off x="899639" y="843933"/>
              <a:ext cx="4601885" cy="352407"/>
            </a:xfrm>
            <a:prstGeom prst="rect">
              <a:avLst/>
            </a:prstGeom>
            <a:noFill/>
            <a:ln w="76200">
              <a:solidFill>
                <a:srgbClr val="A9D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9639" y="1264921"/>
              <a:ext cx="4601885" cy="108204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99639" y="2415540"/>
              <a:ext cx="4601885" cy="2782664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9639" y="5273040"/>
              <a:ext cx="4601885" cy="595499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35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85165"/>
              </p:ext>
            </p:extLst>
          </p:nvPr>
        </p:nvGraphicFramePr>
        <p:xfrm>
          <a:off x="6942160" y="1251927"/>
          <a:ext cx="4112528" cy="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32"/>
                <a:gridCol w="1028132"/>
                <a:gridCol w="1028132"/>
                <a:gridCol w="1028132"/>
              </a:tblGrid>
              <a:tr h="836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1B5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5C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0C4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9D941"/>
                    </a:solidFill>
                  </a:tcPr>
                </a:tc>
              </a:tr>
            </a:tbl>
          </a:graphicData>
        </a:graphic>
      </p:graphicFrame>
      <p:sp>
        <p:nvSpPr>
          <p:cNvPr id="18" name="사각형: 잘린 한쪽 모서리 10">
            <a:extLst>
              <a:ext uri="{FF2B5EF4-FFF2-40B4-BE49-F238E27FC236}">
                <a16:creationId xmlns:a16="http://schemas.microsoft.com/office/drawing/2014/main" xmlns="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SITE 03.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611667" y="745674"/>
            <a:ext cx="448433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코스모스제과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99" y="830750"/>
            <a:ext cx="4607525" cy="501548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58723"/>
              </p:ext>
            </p:extLst>
          </p:nvPr>
        </p:nvGraphicFramePr>
        <p:xfrm>
          <a:off x="6095999" y="2224583"/>
          <a:ext cx="5941325" cy="357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61"/>
                <a:gridCol w="1397996"/>
                <a:gridCol w="4136568"/>
              </a:tblGrid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HEADER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로고와 메뉴 배치 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페이스북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아이콘 배치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최상단에</a:t>
                      </a:r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고객센터와  </a:t>
                      </a:r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SITE</a:t>
                      </a:r>
                      <a:r>
                        <a:rPr lang="en-US" altLang="ko-KR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MAP  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C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놀이동산을 연상시키는 일러스트</a:t>
                      </a:r>
                      <a:r>
                        <a:rPr lang="ko-KR" altLang="en-US" baseline="0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배치하여 활기찬 느낌을 줌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CONTENTS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기업의 가치와 이벤트 행사 안내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7030A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rgbClr val="7030A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FOOTER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기업명과 주소 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899639" y="843933"/>
            <a:ext cx="4601885" cy="4992418"/>
            <a:chOff x="899639" y="843933"/>
            <a:chExt cx="4601885" cy="4992418"/>
          </a:xfrm>
        </p:grpSpPr>
        <p:sp>
          <p:nvSpPr>
            <p:cNvPr id="12" name="직사각형 11"/>
            <p:cNvSpPr/>
            <p:nvPr/>
          </p:nvSpPr>
          <p:spPr>
            <a:xfrm>
              <a:off x="899639" y="843933"/>
              <a:ext cx="4601885" cy="260967"/>
            </a:xfrm>
            <a:prstGeom prst="rect">
              <a:avLst/>
            </a:prstGeom>
            <a:noFill/>
            <a:ln w="76200">
              <a:solidFill>
                <a:srgbClr val="A9D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9639" y="1188721"/>
              <a:ext cx="4601885" cy="146304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9639" y="2712720"/>
              <a:ext cx="4601885" cy="2712719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99639" y="5516880"/>
              <a:ext cx="4601885" cy="31947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8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ass2\Documents\KSH\github\제과사이트\참고_IMG\86515d5a241cd26ab58f8acbaeb78cc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>
            <a:off x="3274538" y="1506067"/>
            <a:ext cx="3771023" cy="53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lass2\Documents\KSH\github\제과사이트\참고_IMG\8dd4b14150fecbde9881608670835d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2362199"/>
            <a:ext cx="29972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ss2\Documents\KSH\github\제과사이트\참고_IMG\8ed2ad3d5410d23787a6c76a12d64d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8486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lass2\Documents\KSH\github\제과사이트\참고_IMG\373945978bff3b5c9b0dfe27382f01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40" y="0"/>
            <a:ext cx="22479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lass2\Documents\KSH\github\제과사이트\참고_IMG\c580609b6a546738c2d2dabd8f36b91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62" y="0"/>
            <a:ext cx="4039478" cy="454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lass2\Documents\KSH\github\제과사이트\참고_IMG\faafa51e3b55c4c3fb31960171a3af4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5"/>
          <a:stretch/>
        </p:blipFill>
        <p:spPr bwMode="auto">
          <a:xfrm>
            <a:off x="9810750" y="0"/>
            <a:ext cx="2381250" cy="246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lass2\Documents\KSH\github\제과사이트\참고_IMG\bd64f6db13d2abcf6628d2b8bd3b66f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095499"/>
            <a:ext cx="2381250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7047" y="1459230"/>
            <a:ext cx="6397905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5000" b="1" dirty="0" smtClean="0">
                <a:ln>
                  <a:solidFill>
                    <a:srgbClr val="D31515"/>
                  </a:solidFill>
                </a:ln>
                <a:solidFill>
                  <a:srgbClr val="C00000"/>
                </a:solidFill>
              </a:rPr>
              <a:t>RED</a:t>
            </a:r>
            <a:endParaRPr lang="ko-KR" altLang="en-US" sz="25000" b="1" dirty="0">
              <a:ln>
                <a:solidFill>
                  <a:srgbClr val="D31515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9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158</Words>
  <Application>Microsoft Office PowerPoint</Application>
  <PresentationFormat>사용자 지정</PresentationFormat>
  <Paragraphs>66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아리따-돋움(TTF)-Bold</vt:lpstr>
      <vt:lpstr>12롯데마트행복Light</vt:lpstr>
      <vt:lpstr>가나초콜릿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 김</dc:creator>
  <cp:lastModifiedBy>class2</cp:lastModifiedBy>
  <cp:revision>287</cp:revision>
  <dcterms:created xsi:type="dcterms:W3CDTF">2018-11-13T05:32:08Z</dcterms:created>
  <dcterms:modified xsi:type="dcterms:W3CDTF">2020-03-19T08:38:26Z</dcterms:modified>
</cp:coreProperties>
</file>