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370" r:id="rId3"/>
    <p:sldId id="372" r:id="rId4"/>
    <p:sldId id="365" r:id="rId5"/>
    <p:sldId id="367" r:id="rId6"/>
    <p:sldId id="369" r:id="rId7"/>
    <p:sldId id="379" r:id="rId8"/>
    <p:sldId id="380" r:id="rId9"/>
    <p:sldId id="381" r:id="rId10"/>
    <p:sldId id="382" r:id="rId11"/>
    <p:sldId id="383" r:id="rId12"/>
    <p:sldId id="353" r:id="rId13"/>
    <p:sldId id="384" r:id="rId14"/>
    <p:sldId id="385" r:id="rId15"/>
    <p:sldId id="386" r:id="rId16"/>
    <p:sldId id="387" r:id="rId17"/>
    <p:sldId id="389" r:id="rId18"/>
    <p:sldId id="390" r:id="rId19"/>
    <p:sldId id="363" r:id="rId20"/>
    <p:sldId id="333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000000"/>
          </p15:clr>
        </p15:guide>
        <p15:guide id="2" pos="7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Fgd4OwOaenmu51eO6P38mqxMe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7AA501-4B86-4A98-9EA0-6BBB9B19D3A5}">
  <a:tblStyle styleId="{2E7AA501-4B86-4A98-9EA0-6BBB9B19D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1885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43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935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06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06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3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38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38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38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3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38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38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190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547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674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07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215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73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06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06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06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353c268147_1_6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1353c268147_1_6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1353c268147_1_6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53c268147_1_10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1353c268147_1_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g1353c268147_1_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g1353c268147_1_10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1353c268147_1_10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353c268147_1_10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3c268147_1_11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1353c268147_1_11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1353c268147_1_1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353c268147_1_1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1353c268147_1_1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353c268147_1_6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1353c268147_1_6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3c268147_1_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353c268147_1_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1353c268147_1_7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1353c268147_1_7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53c268147_1_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1353c268147_1_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53c268147_1_8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1353c268147_1_8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353c268147_1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353c268147_1_8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g1353c268147_1_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353c268147_1_8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353c268147_1_8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g1353c268147_1_8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g1353c268147_1_8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1353c268147_1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353c268147_1_9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1353c268147_1_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53c268147_1_97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g1353c268147_1_97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1353c268147_1_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3c268147_1_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1353c268147_1_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1353c268147_1_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426325" y="1811546"/>
            <a:ext cx="11134725" cy="153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70000"/>
              </a:lnSpc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AI DRIVEN COGINIVITE HEALTH</a:t>
            </a:r>
            <a:b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MONITIRING SYSTEM</a:t>
            </a:r>
          </a:p>
        </p:txBody>
      </p:sp>
      <p:sp>
        <p:nvSpPr>
          <p:cNvPr id="72" name="Google Shape;72;p1"/>
          <p:cNvSpPr txBox="1">
            <a:spLocks noGrp="1"/>
          </p:cNvSpPr>
          <p:nvPr>
            <p:ph type="body" idx="1"/>
          </p:nvPr>
        </p:nvSpPr>
        <p:spPr>
          <a:xfrm>
            <a:off x="600075" y="4036445"/>
            <a:ext cx="4572000" cy="14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660033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PRESENTED BY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0066"/>
              </a:buClr>
              <a:buSzPts val="2000"/>
              <a:buNone/>
            </a:pPr>
            <a:r>
              <a:rPr lang="en-US" sz="20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THYAGARAAJ D.S  (130721205051)</a:t>
            </a:r>
            <a:endParaRPr lang="en-IN" sz="20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0066"/>
              </a:buClr>
              <a:buSzPts val="2000"/>
              <a:buNone/>
            </a:pPr>
            <a:r>
              <a:rPr lang="en-US" sz="20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BHARATHIKANNAN (130721205007)</a:t>
            </a:r>
          </a:p>
        </p:txBody>
      </p:sp>
      <p:sp>
        <p:nvSpPr>
          <p:cNvPr id="73" name="Google Shape;73;p1"/>
          <p:cNvSpPr txBox="1">
            <a:spLocks noGrp="1"/>
          </p:cNvSpPr>
          <p:nvPr>
            <p:ph type="body" idx="2"/>
          </p:nvPr>
        </p:nvSpPr>
        <p:spPr>
          <a:xfrm>
            <a:off x="7013276" y="3872545"/>
            <a:ext cx="5256732" cy="231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66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 BY        </a:t>
            </a:r>
            <a:endParaRPr dirty="0"/>
          </a:p>
          <a:p>
            <a:pPr marL="0" lvl="0" indent="0">
              <a:lnSpc>
                <a:spcPct val="100000"/>
              </a:lnSpc>
              <a:spcBef>
                <a:spcPts val="400"/>
              </a:spcBef>
              <a:buClr>
                <a:srgbClr val="000066"/>
              </a:buClr>
              <a:buSzPts val="2000"/>
              <a:buNone/>
            </a:pPr>
            <a:r>
              <a:rPr lang="en-US" sz="2000" dirty="0">
                <a:solidFill>
                  <a:srgbClr val="000066"/>
                </a:solidFill>
                <a:latin typeface="Times New Roman"/>
                <a:cs typeface="Times New Roman"/>
                <a:sym typeface="Times New Roman"/>
              </a:rPr>
              <a:t>JERINA BEGUM S </a:t>
            </a:r>
          </a:p>
          <a:p>
            <a:pPr marL="0" lvl="0" indent="0">
              <a:lnSpc>
                <a:spcPct val="100000"/>
              </a:lnSpc>
              <a:spcBef>
                <a:spcPts val="400"/>
              </a:spcBef>
              <a:buClr>
                <a:srgbClr val="000066"/>
              </a:buClr>
              <a:buSzPts val="2000"/>
              <a:buNone/>
            </a:pPr>
            <a:r>
              <a:rPr lang="en-US" sz="2000" dirty="0">
                <a:solidFill>
                  <a:srgbClr val="000066"/>
                </a:solidFill>
                <a:latin typeface="Times New Roman"/>
                <a:cs typeface="Times New Roman"/>
                <a:sym typeface="Times New Roman"/>
              </a:rPr>
              <a:t>ASST. PROFESSOR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66"/>
                </a:solidFill>
                <a:latin typeface="Times New Roman"/>
                <a:cs typeface="Times New Roman"/>
                <a:sym typeface="Times New Roman"/>
              </a:rPr>
              <a:t>DEPARTMENT OF IT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" descr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337" y="361950"/>
            <a:ext cx="10668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"/>
          <p:cNvSpPr txBox="1"/>
          <p:nvPr/>
        </p:nvSpPr>
        <p:spPr>
          <a:xfrm>
            <a:off x="1877175" y="228600"/>
            <a:ext cx="9089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1A1A1A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JERUSALEM COLLEGE OF ENGINEERING, CHENNAI-100</a:t>
            </a:r>
            <a:endParaRPr sz="1600" dirty="0">
              <a:solidFill>
                <a:srgbClr val="1A1A1A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b="1" i="0" u="none" strike="noStrike" cap="none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b="1" i="0" u="none" strike="noStrike" cap="none" dirty="0">
                <a:solidFill>
                  <a:srgbClr val="1A1A1A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  DEPARTMENT OF INFORMATION TECHNOLOGY</a:t>
            </a:r>
            <a:endParaRPr sz="1600" dirty="0">
              <a:solidFill>
                <a:srgbClr val="1A1A1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 sz="13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IN" b="1" dirty="0"/>
              <a:t>4. Deep Learning Module (LSTM or CNN-LSTM)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Inputs: GLCM feature vectors or spatial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LSTM</a:t>
            </a:r>
            <a:r>
              <a:rPr lang="en-IN" dirty="0"/>
              <a:t> used for </a:t>
            </a:r>
            <a:r>
              <a:rPr lang="en-IN" dirty="0" err="1"/>
              <a:t>modeling</a:t>
            </a:r>
            <a:r>
              <a:rPr lang="en-IN" dirty="0"/>
              <a:t> progression (temporal patterns).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CNN-LSTM</a:t>
            </a:r>
            <a:r>
              <a:rPr lang="en-IN" dirty="0"/>
              <a:t> optionally used to extract spatial features before sequence </a:t>
            </a:r>
            <a:r>
              <a:rPr lang="en-IN" dirty="0" err="1"/>
              <a:t>modeling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Learns patterns associated with disease stages.</a:t>
            </a:r>
          </a:p>
          <a:p>
            <a:pPr marL="114300" indent="0" algn="just">
              <a:spcAft>
                <a:spcPts val="1000"/>
              </a:spcAft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7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b="1" dirty="0"/>
              <a:t>5. Classification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layer predicts the disease stage or condition.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Outputs probability/confidence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softmax</a:t>
            </a:r>
            <a:r>
              <a:rPr lang="en-US" dirty="0"/>
              <a:t> or sigmoid depending on binary/multi-class problem.</a:t>
            </a:r>
          </a:p>
          <a:p>
            <a:pPr marL="114300" indent="0" algn="just">
              <a:spcAft>
                <a:spcPts val="1000"/>
              </a:spcAft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2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79;p1"/>
          <p:cNvSpPr txBox="1"/>
          <p:nvPr/>
        </p:nvSpPr>
        <p:spPr>
          <a:xfrm>
            <a:off x="1989137" y="2498157"/>
            <a:ext cx="8977438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US" sz="2400" b="1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2200" dirty="0">
              <a:solidFill>
                <a:srgbClr val="1A1A1A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421D2-1499-03EC-AD94-8C5A7B29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IN MODULE</a:t>
            </a: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79;p1"/>
          <p:cNvSpPr txBox="1"/>
          <p:nvPr/>
        </p:nvSpPr>
        <p:spPr>
          <a:xfrm>
            <a:off x="1989137" y="2498157"/>
            <a:ext cx="8977438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US" sz="2400" b="1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2200" dirty="0">
              <a:solidFill>
                <a:srgbClr val="1A1A1A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06A72-AE6A-AA29-C49A-79441CA63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55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9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SOFTCOPY MODULE</a:t>
            </a: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79;p1"/>
          <p:cNvSpPr txBox="1"/>
          <p:nvPr/>
        </p:nvSpPr>
        <p:spPr>
          <a:xfrm>
            <a:off x="1989137" y="2498157"/>
            <a:ext cx="8977438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US" sz="2400" b="1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2200" dirty="0">
              <a:solidFill>
                <a:srgbClr val="1A1A1A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B77A7-8792-CAA2-013C-C6EA2FC91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7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HARDCOPY MODULE</a:t>
            </a: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79;p1"/>
          <p:cNvSpPr txBox="1"/>
          <p:nvPr/>
        </p:nvSpPr>
        <p:spPr>
          <a:xfrm>
            <a:off x="1989137" y="2498157"/>
            <a:ext cx="8977438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US" sz="2400" b="1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2200" dirty="0">
              <a:solidFill>
                <a:srgbClr val="1A1A1A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89BA9-6651-650E-FFC0-A86509F4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REGISTRATION MODULE</a:t>
            </a: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79;p1"/>
          <p:cNvSpPr txBox="1"/>
          <p:nvPr/>
        </p:nvSpPr>
        <p:spPr>
          <a:xfrm>
            <a:off x="1989137" y="2498157"/>
            <a:ext cx="8977438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US" sz="2400" b="1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2200" dirty="0">
              <a:solidFill>
                <a:srgbClr val="1A1A1A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FC304-D6AC-06C3-8CAF-D1CA9606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ACCESS CONTROL</a:t>
            </a: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79;p1"/>
          <p:cNvSpPr txBox="1"/>
          <p:nvPr/>
        </p:nvSpPr>
        <p:spPr>
          <a:xfrm>
            <a:off x="1989137" y="2498157"/>
            <a:ext cx="8977438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US" sz="2400" b="1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2200" dirty="0">
              <a:solidFill>
                <a:srgbClr val="1A1A1A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CC61C-EB32-E153-2B28-5E83EB7C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1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5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RECORDS</a:t>
            </a:r>
            <a:endParaRPr lang="en-US" sz="3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79;p1"/>
          <p:cNvSpPr txBox="1"/>
          <p:nvPr/>
        </p:nvSpPr>
        <p:spPr>
          <a:xfrm>
            <a:off x="1989137" y="2498157"/>
            <a:ext cx="8977438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US" sz="2400" b="1" dirty="0">
              <a:solidFill>
                <a:srgbClr val="1A1A1A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lang="en-IN" sz="2200" dirty="0">
              <a:solidFill>
                <a:srgbClr val="1A1A1A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7F6AB-C0A3-147F-21F0-71829E0A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2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proposed hybrid system effectively combines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GLCM-based texture analysis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deep learning (LSTM / CNN-LSTM)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for accurate early detection of neurodegenerative diseases.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integration of traditional image processing with AI models enhances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diagnostic sensitivity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classification accuracy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The model enables an automated, non-invasive, and scalable solution, suitable for clinical use.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This approach supports early-stage diagnosis, which is crucial for effective treatment and improved patient outcomes.</a:t>
            </a:r>
          </a:p>
          <a:p>
            <a:pPr marL="114300" indent="0" algn="just">
              <a:spcAft>
                <a:spcPts val="1500"/>
              </a:spcAft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4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Neurodegenerative conditions such as Alzheimer's and Parkinson's are highly diagnostic, especially during their initial phases.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work suggests a hybrid deep learning architecture combining Gray-Level Co-Occurrence Matrix (GLCM)-based texture analysis with a deep learning model, e.g., LSTM or CNN-LSTM, to improve disease prediction from brain MRI scans. 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GLCM technique derives essential texture features, retaining structural aberrations, and the LSTM learns temporal patterns of disease progression. The system, by integrating these methods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the model are heightened sensitivity to structural aberrations, enhanced classification accuracy, and a scalable solution for clinical use in neurodegenerative disease detection.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03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4" y="2724926"/>
            <a:ext cx="10353636" cy="8755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316" y="127819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1500"/>
              </a:spcAf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To extract and analyze texture features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from MRI images using GLCM, which capture fine-grained structural changes often missed by traditional methods.</a:t>
            </a:r>
          </a:p>
          <a:p>
            <a:pPr algn="just">
              <a:spcAft>
                <a:spcPts val="1500"/>
              </a:spcAf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To implement an automated, non-invasive diagnostic pipeline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that minimizes reliance on subjective clinical assessments and traditional neuroimaging limitations.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algn="just">
              <a:spcAft>
                <a:spcPts val="1500"/>
              </a:spcAft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To enhance the accuracy of early-stage diagnosis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of neurodegenerative diseases like Alzheimer’s and Parkinson’s by identifying subtle structural abnormalities in brain MRI scans.</a:t>
            </a:r>
          </a:p>
          <a:p>
            <a:pPr algn="just">
              <a:spcAft>
                <a:spcPts val="150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>
              <a:spcAft>
                <a:spcPts val="1500"/>
              </a:spcAft>
            </a:pP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5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6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spcAft>
                <a:spcPts val="150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Traditional diagnosis based on clinical symptoms and neuroimaging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</a:p>
          <a:p>
            <a:pPr algn="just">
              <a:spcAft>
                <a:spcPts val="150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AI models mostly use CNNs on MRI images.</a:t>
            </a:r>
          </a:p>
          <a:p>
            <a:pPr algn="just">
              <a:spcAft>
                <a:spcPts val="150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GLCM used in other medical imaging areas, not widely in neurodegeneration. </a:t>
            </a:r>
          </a:p>
          <a:p>
            <a:pPr algn="just">
              <a:spcAft>
                <a:spcPts val="150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LSTM/CNN-LSTM used mostly in time-series medical data, not combined with GLCM.</a:t>
            </a:r>
          </a:p>
          <a:p>
            <a:pPr algn="just">
              <a:spcAft>
                <a:spcPts val="150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</a:t>
            </a:r>
            <a:endParaRPr lang="en-US" sz="3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0674E-1E16-0D68-1530-CA75A387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96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1: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Preprocess brain MRI images.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2: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Extract texture features using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GLCM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3: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Feed features into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LSTM/CNN-LSTM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learn spatial/temporal patterns.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Step 4: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Classify disease stage.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Provide results with high sensitivity and low false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positives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-Mode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PROPOSED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E4E8E-B28F-10EB-ABAD-DC020FB3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1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b="1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0B464-DA25-6652-8270-B79382458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55" y="914400"/>
            <a:ext cx="3100063" cy="56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1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Module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Collects brain MRI datasets (e.g., Alzheimer’s, Parkinson’s)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various image formats like DICOM,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NIfTI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JPEG.Ensures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balanced dataset across disease stages.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Raw MRI Scans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0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Module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Normalizes MRI images (resizing, noise removal, contrast enhancement).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to grayscale (for GLCM processing).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skull-stripping or region-of-interest isolation (optional).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 Clean, consistent images ready for analysis.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2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00073" y="1181100"/>
            <a:ext cx="10982425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spcAft>
                <a:spcPts val="1000"/>
              </a:spcAft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 (GLCM-Based)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Gray-Level Co-Occurrence Matrix (GLCM) to extract texture features: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Homogeneity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reveal fine structural patterns in the brain.</a:t>
            </a:r>
          </a:p>
          <a:p>
            <a:pPr algn="just">
              <a:spcAft>
                <a:spcPts val="1000"/>
              </a:spcAft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Feature vector representing MRI texture.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0074" y="333375"/>
            <a:ext cx="10982425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316" y="117880"/>
            <a:ext cx="11897032" cy="6597446"/>
          </a:xfrm>
          <a:prstGeom prst="rect">
            <a:avLst/>
          </a:prstGeom>
          <a:noFill/>
          <a:ln w="101600" cmpd="sng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834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6918499</TotalTime>
  <Words>655</Words>
  <Application>Microsoft Office PowerPoint</Application>
  <PresentationFormat>Widescreen</PresentationFormat>
  <Paragraphs>116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Simple Light</vt:lpstr>
      <vt:lpstr>AI DRIVEN COGINIVITE HEALTH MONITIRING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PLASTIC MATERIALS            ON THE SITE OF CATTLE USING CNN</dc:title>
  <dc:creator>admin</dc:creator>
  <cp:lastModifiedBy>Guest User</cp:lastModifiedBy>
  <cp:revision>280</cp:revision>
  <dcterms:created xsi:type="dcterms:W3CDTF">2018-01-02T16:50:03Z</dcterms:created>
  <dcterms:modified xsi:type="dcterms:W3CDTF">2025-04-10T14:39:35Z</dcterms:modified>
</cp:coreProperties>
</file>