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9" r:id="rId6"/>
    <p:sldId id="267" r:id="rId7"/>
    <p:sldId id="260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527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F2C34-EDC4-4E0D-A56B-E6116455C42B}" type="datetimeFigureOut">
              <a:rPr lang="hu-HU" smtClean="0"/>
              <a:t>2022. 05. 16.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38C1-12EE-45CD-8B40-FDA582527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798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2E81-FF16-493C-9841-9891E8EE7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C69DA-3E0D-479F-9A75-1E6071CC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E089-8344-44E6-91CF-60BCCB1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77C2-0138-4D97-882B-92190BAC1E46}" type="datetime1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E07C-3992-4F87-8857-E7E96735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5E8CC-2EC3-4E48-BB8E-5A4AFA2E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75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5CFF-1D47-4260-86D6-381CF05C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26D07-BDB3-4D8C-B741-0329A62E9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6829-8957-4E58-8E15-EC5F514E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03E3-6C38-42A8-98F6-93E6EE92609F}" type="datetime1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41A14-2C01-4C62-A380-D8A8CB5B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2EC9-C4AA-4A24-A54C-747F418F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794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97D7F-58BB-401F-8490-28FA888B9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8DF68-4ED9-41C7-B2DA-E286E3DB3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04409-73D5-47B3-89BA-BED4C736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339A-FA17-4192-A4E8-11B64A790E67}" type="datetime1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B75C-7DF9-4607-BAE4-360BAA0B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34B48-376E-4D9C-A209-D2A01732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87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CE8A-B0A1-4434-B901-3039EA94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3EBF-5F0A-4712-8B11-81FD2B3F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A736-C482-46E2-B3CF-A03DBA6B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5868-93E9-40FB-BFAE-354BE1972C70}" type="datetime1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416C2-567A-4643-9919-0C8F38B4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97C37-B213-4C4F-BA6E-1E115A31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032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54E0-0706-4E23-BE55-BC1EA560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08144-333B-4D86-84C1-6CDB1C53F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B94B-B9F7-4ABD-BF0C-ED2454DE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521B-2A78-4A15-903F-AFC9CD063273}" type="datetime1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A3951-92C0-4AC1-AE2F-413586D7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3475E-69B0-4961-8E74-946F3E54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92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039C-93F5-4C55-AB5C-C6A59084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1689-EE45-4781-A751-15EC54592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13EF7-FDCD-4F23-BA5D-BC7176B98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C191A-B7A6-46C7-B7B2-49B70950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51F9-A4A9-4631-BF75-8F01BB41451E}" type="datetime1">
              <a:rPr lang="hu-HU" smtClean="0"/>
              <a:t>2022. 05. 16.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C69B-ECAB-4532-B1B2-9812CCAC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53A2-5DD2-4201-BC0D-E489B381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407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B376-13CB-4D27-BACA-21C8EB39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866A8-A419-458C-92A9-95777BFAB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27FF9-A23E-4747-84A0-7D7197AF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E312-7CC4-4C2B-8FC7-3BA6E9F4C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14EC7-E282-4EE0-A1D7-B55A1C8A2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731F5-18DE-4CCD-9C2E-29061051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D68B-E2D3-4907-A062-B0FB6FC768B6}" type="datetime1">
              <a:rPr lang="hu-HU" smtClean="0"/>
              <a:t>2022. 05. 16.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88ABD-2C25-4712-BEBC-037783F6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60588-CC9D-43C5-895B-15C578CE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128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FA14-3EBB-47FA-8C7A-1770FD9D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1E509-D7B3-453C-B55C-2D7654D9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C1F2-477E-4639-90F2-0D1312339E23}" type="datetime1">
              <a:rPr lang="hu-HU" smtClean="0"/>
              <a:t>2022. 05. 16.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70C65-AB1D-49E3-BE54-B8F4711C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2EC68-2D47-4734-A5E6-B2B56020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118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0285D-A588-4233-B41E-113E0EEF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A683-81CF-43E6-A0A0-9A83C058B28E}" type="datetime1">
              <a:rPr lang="hu-HU" smtClean="0"/>
              <a:t>2022. 05. 16.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F4C5B-2DEE-47E9-978E-6C64290E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75DCF-84A0-4397-B3A9-FE35FD43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59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5751-4BCF-4179-A708-0393460D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3C05-2ED5-4139-9BAC-2F7500BA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2BA6E-1EE0-4486-93D1-5B1B02EA4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FF511-ADDD-4871-9F4E-EA6E7062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7C0A-8F21-41EC-B4D8-8B598894CA7B}" type="datetime1">
              <a:rPr lang="hu-HU" smtClean="0"/>
              <a:t>2022. 05. 16.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8B4B2-49D7-4409-95DD-40FB97D8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3CB3A-7FF9-4866-97D1-9188683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06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60FA-F010-4227-84AA-08490E6F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68FFB-FB74-4B1B-B24D-611874847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1FEF9-E1B2-4A9B-A123-94BFDD78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76B42-8411-457A-9056-59798D65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0D6B-1B9E-4146-B8F9-585400F6BE47}" type="datetime1">
              <a:rPr lang="hu-HU" smtClean="0"/>
              <a:t>2022. 05. 16.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357DF-6BE5-4B0C-B1B4-A148E200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77186-94E1-441F-89A5-348EA6E9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51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D0332-ED9D-434C-93ED-B2052DAD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0F32E-D3E8-4225-9DD2-EBF52DBA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9E4B-1037-4DD0-A143-BEA1A4EC2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AEE8-5265-4C5C-8392-8BB667C4C71D}" type="datetime1">
              <a:rPr lang="hu-HU" smtClean="0"/>
              <a:t>2022. 05. 16.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A76D-1188-4931-9630-66C276EA6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A7479-0805-4E0E-AAAE-6F68C031E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3F7D3-8DA1-4F45-91DC-913F3B1C18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04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0B7753-AD14-40E5-BEF5-82FEFC9C55B9}"/>
              </a:ext>
            </a:extLst>
          </p:cNvPr>
          <p:cNvSpPr txBox="1"/>
          <p:nvPr/>
        </p:nvSpPr>
        <p:spPr>
          <a:xfrm>
            <a:off x="0" y="0"/>
            <a:ext cx="20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Model</a:t>
            </a:r>
            <a:r>
              <a:rPr lang="hu-HU" dirty="0"/>
              <a:t> Hamiltonian: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zövegdoboz 9">
                <a:extLst>
                  <a:ext uri="{FF2B5EF4-FFF2-40B4-BE49-F238E27FC236}">
                    <a16:creationId xmlns:a16="http://schemas.microsoft.com/office/drawing/2014/main" id="{A374F7E7-5E1F-43E7-BF4B-B4D66F628C60}"/>
                  </a:ext>
                </a:extLst>
              </p:cNvPr>
              <p:cNvSpPr txBox="1"/>
              <p:nvPr/>
            </p:nvSpPr>
            <p:spPr>
              <a:xfrm>
                <a:off x="2435340" y="369332"/>
                <a:ext cx="6108339" cy="90255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5" name="Szövegdoboz 9">
                <a:extLst>
                  <a:ext uri="{FF2B5EF4-FFF2-40B4-BE49-F238E27FC236}">
                    <a16:creationId xmlns:a16="http://schemas.microsoft.com/office/drawing/2014/main" id="{A374F7E7-5E1F-43E7-BF4B-B4D66F628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340" y="369332"/>
                <a:ext cx="6108339" cy="902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B5746F-2984-47CF-9DB4-CF22D69A6274}"/>
                  </a:ext>
                </a:extLst>
              </p:cNvPr>
              <p:cNvSpPr txBox="1"/>
              <p:nvPr/>
            </p:nvSpPr>
            <p:spPr>
              <a:xfrm>
                <a:off x="185460" y="2174442"/>
                <a:ext cx="10889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0" dirty="0"/>
                  <a:t>We </a:t>
                </a:r>
                <a:r>
                  <a:rPr lang="hu-HU" b="0" dirty="0" err="1"/>
                  <a:t>set</a:t>
                </a:r>
                <a:r>
                  <a:rPr lang="hu-HU" b="0" dirty="0"/>
                  <a:t> </a:t>
                </a:r>
                <a:r>
                  <a:rPr lang="hu-HU" b="0" dirty="0" err="1"/>
                  <a:t>the</a:t>
                </a:r>
                <a:r>
                  <a:rPr lang="hu-HU" b="0" dirty="0"/>
                  <a:t> </a:t>
                </a:r>
                <a:r>
                  <a:rPr lang="hu-HU" b="0" dirty="0" err="1"/>
                  <a:t>dimensionless</a:t>
                </a:r>
                <a:r>
                  <a:rPr lang="hu-HU" b="0" dirty="0"/>
                  <a:t> </a:t>
                </a:r>
                <a:r>
                  <a:rPr lang="hu-HU" b="0" dirty="0" err="1"/>
                  <a:t>interaction</a:t>
                </a:r>
                <a:r>
                  <a:rPr lang="hu-HU" b="0" dirty="0"/>
                  <a:t> </a:t>
                </a:r>
                <a:r>
                  <a:rPr lang="hu-HU" b="0" dirty="0" err="1"/>
                  <a:t>strength</a:t>
                </a:r>
                <a:r>
                  <a:rPr lang="hu-HU" b="0" dirty="0"/>
                  <a:t> </a:t>
                </a:r>
                <a:r>
                  <a:rPr lang="hu-HU" b="0" dirty="0" err="1"/>
                  <a:t>to</a:t>
                </a:r>
                <a:r>
                  <a:rPr lang="hu-HU" b="0" dirty="0"/>
                  <a:t> a </a:t>
                </a:r>
                <a:r>
                  <a:rPr lang="hu-HU" b="0" dirty="0" err="1"/>
                  <a:t>number</a:t>
                </a:r>
                <a:r>
                  <a:rPr lang="hu-HU" b="0" dirty="0"/>
                  <a:t> </a:t>
                </a:r>
                <a:r>
                  <a:rPr lang="hu-HU" b="0" dirty="0" err="1"/>
                  <a:t>close</a:t>
                </a:r>
                <a:r>
                  <a:rPr lang="hu-HU" b="0" dirty="0"/>
                  <a:t> </a:t>
                </a:r>
                <a:r>
                  <a:rPr lang="hu-HU" b="0" dirty="0" err="1"/>
                  <a:t>to</a:t>
                </a:r>
                <a:r>
                  <a:rPr lang="hu-HU" b="0" dirty="0"/>
                  <a:t> </a:t>
                </a:r>
                <a:r>
                  <a:rPr lang="hu-HU" b="0" dirty="0" err="1"/>
                  <a:t>the</a:t>
                </a:r>
                <a:r>
                  <a:rPr lang="hu-HU" b="0" dirty="0"/>
                  <a:t> </a:t>
                </a:r>
                <a:r>
                  <a:rPr lang="hu-HU" b="0" dirty="0" err="1"/>
                  <a:t>experimental</a:t>
                </a:r>
                <a:r>
                  <a:rPr lang="hu-HU" dirty="0"/>
                  <a:t>ly indicated value: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endParaRPr lang="hu-HU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B5746F-2984-47CF-9DB4-CF22D69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60" y="2174442"/>
                <a:ext cx="10889904" cy="369332"/>
              </a:xfrm>
              <a:prstGeom prst="rect">
                <a:avLst/>
              </a:prstGeom>
              <a:blipFill>
                <a:blip r:embed="rId3"/>
                <a:stretch>
                  <a:fillRect l="-448" t="-10000" b="-2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zövegdoboz 11">
                <a:extLst>
                  <a:ext uri="{FF2B5EF4-FFF2-40B4-BE49-F238E27FC236}">
                    <a16:creationId xmlns:a16="http://schemas.microsoft.com/office/drawing/2014/main" id="{34E6F390-0DCA-4E67-902E-01348CD1A07A}"/>
                  </a:ext>
                </a:extLst>
              </p:cNvPr>
              <p:cNvSpPr txBox="1"/>
              <p:nvPr/>
            </p:nvSpPr>
            <p:spPr>
              <a:xfrm>
                <a:off x="2435340" y="1271887"/>
                <a:ext cx="6108338" cy="81900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" name="Szövegdoboz 11">
                <a:extLst>
                  <a:ext uri="{FF2B5EF4-FFF2-40B4-BE49-F238E27FC236}">
                    <a16:creationId xmlns:a16="http://schemas.microsoft.com/office/drawing/2014/main" id="{34E6F390-0DCA-4E67-902E-01348CD1A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340" y="1271887"/>
                <a:ext cx="6108338" cy="819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zövegdoboz 13">
                <a:extLst>
                  <a:ext uri="{FF2B5EF4-FFF2-40B4-BE49-F238E27FC236}">
                    <a16:creationId xmlns:a16="http://schemas.microsoft.com/office/drawing/2014/main" id="{5A49CF17-2B0B-44B0-8F26-AD8D8AD49445}"/>
                  </a:ext>
                </a:extLst>
              </p:cNvPr>
              <p:cNvSpPr txBox="1"/>
              <p:nvPr/>
            </p:nvSpPr>
            <p:spPr>
              <a:xfrm>
                <a:off x="301925" y="2768611"/>
                <a:ext cx="2601546" cy="87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∼160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" name="Szövegdoboz 13">
                <a:extLst>
                  <a:ext uri="{FF2B5EF4-FFF2-40B4-BE49-F238E27FC236}">
                    <a16:creationId xmlns:a16="http://schemas.microsoft.com/office/drawing/2014/main" id="{5A49CF17-2B0B-44B0-8F26-AD8D8AD49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5" y="2768611"/>
                <a:ext cx="2601546" cy="872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zövegdoboz 14">
                <a:extLst>
                  <a:ext uri="{FF2B5EF4-FFF2-40B4-BE49-F238E27FC236}">
                    <a16:creationId xmlns:a16="http://schemas.microsoft.com/office/drawing/2014/main" id="{38BB3876-310E-4DA5-8ED8-523EF0001E5D}"/>
                  </a:ext>
                </a:extLst>
              </p:cNvPr>
              <p:cNvSpPr txBox="1"/>
              <p:nvPr/>
            </p:nvSpPr>
            <p:spPr>
              <a:xfrm>
                <a:off x="301925" y="3641479"/>
                <a:ext cx="2535502" cy="719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∼0.48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𝑚𝑒𝑉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9" name="Szövegdoboz 14">
                <a:extLst>
                  <a:ext uri="{FF2B5EF4-FFF2-40B4-BE49-F238E27FC236}">
                    <a16:creationId xmlns:a16="http://schemas.microsoft.com/office/drawing/2014/main" id="{38BB3876-310E-4DA5-8ED8-523EF000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5" y="3641479"/>
                <a:ext cx="2535502" cy="719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églalap 16">
            <a:extLst>
              <a:ext uri="{FF2B5EF4-FFF2-40B4-BE49-F238E27FC236}">
                <a16:creationId xmlns:a16="http://schemas.microsoft.com/office/drawing/2014/main" id="{787CA0BA-6DCA-4E82-9D27-DB3BFC267CFF}"/>
              </a:ext>
            </a:extLst>
          </p:cNvPr>
          <p:cNvSpPr/>
          <p:nvPr/>
        </p:nvSpPr>
        <p:spPr>
          <a:xfrm>
            <a:off x="363065" y="4447305"/>
            <a:ext cx="1726667" cy="897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zövegdoboz 15">
                <a:extLst>
                  <a:ext uri="{FF2B5EF4-FFF2-40B4-BE49-F238E27FC236}">
                    <a16:creationId xmlns:a16="http://schemas.microsoft.com/office/drawing/2014/main" id="{457AE0B3-4EC0-4BA0-BD18-5124936A3299}"/>
                  </a:ext>
                </a:extLst>
              </p:cNvPr>
              <p:cNvSpPr txBox="1"/>
              <p:nvPr/>
            </p:nvSpPr>
            <p:spPr>
              <a:xfrm>
                <a:off x="489689" y="4569875"/>
                <a:ext cx="1649747" cy="663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∼1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8.8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12" name="Szövegdoboz 15">
                <a:extLst>
                  <a:ext uri="{FF2B5EF4-FFF2-40B4-BE49-F238E27FC236}">
                    <a16:creationId xmlns:a16="http://schemas.microsoft.com/office/drawing/2014/main" id="{457AE0B3-4EC0-4BA0-BD18-5124936A3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89" y="4569875"/>
                <a:ext cx="1649747" cy="663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2A3A067-82A5-4E20-9A63-5AFC36A88801}"/>
              </a:ext>
            </a:extLst>
          </p:cNvPr>
          <p:cNvSpPr txBox="1"/>
          <p:nvPr/>
        </p:nvSpPr>
        <p:spPr>
          <a:xfrm>
            <a:off x="301925" y="1496724"/>
            <a:ext cx="21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Dimensionless</a:t>
            </a:r>
            <a:r>
              <a:rPr lang="hu-HU" dirty="0"/>
              <a:t> </a:t>
            </a:r>
            <a:r>
              <a:rPr lang="hu-HU" dirty="0" err="1"/>
              <a:t>form</a:t>
            </a:r>
            <a:r>
              <a:rPr lang="hu-HU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65BE38-2A86-42CB-9157-1898A392DA01}"/>
              </a:ext>
            </a:extLst>
          </p:cNvPr>
          <p:cNvSpPr txBox="1"/>
          <p:nvPr/>
        </p:nvSpPr>
        <p:spPr>
          <a:xfrm>
            <a:off x="7210678" y="0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 = 0 in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case</a:t>
            </a:r>
            <a:endParaRPr lang="hu-H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792B41-E6C8-4597-9287-8A68EBA1514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277849" y="184666"/>
            <a:ext cx="932829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07633A-6274-41C8-94A6-92BCCC8B1E72}"/>
                  </a:ext>
                </a:extLst>
              </p:cNvPr>
              <p:cNvSpPr txBox="1"/>
              <p:nvPr/>
            </p:nvSpPr>
            <p:spPr>
              <a:xfrm>
                <a:off x="5503653" y="2976113"/>
                <a:ext cx="5871672" cy="13378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Imaginary </a:t>
                </a:r>
                <a:r>
                  <a:rPr lang="hu-HU" dirty="0" err="1"/>
                  <a:t>time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hu-HU" dirty="0"/>
                  <a:t> </a:t>
                </a:r>
              </a:p>
              <a:p>
                <a:r>
                  <a:rPr lang="hu-HU" dirty="0" err="1"/>
                  <a:t>This</a:t>
                </a:r>
                <a:r>
                  <a:rPr lang="hu-HU" dirty="0"/>
                  <a:t> is </a:t>
                </a:r>
                <a:r>
                  <a:rPr lang="hu-HU" dirty="0" err="1"/>
                  <a:t>rescaled</a:t>
                </a:r>
                <a:r>
                  <a:rPr lang="hu-HU" dirty="0"/>
                  <a:t> </a:t>
                </a:r>
                <a:r>
                  <a:rPr lang="hu-HU" dirty="0" err="1"/>
                  <a:t>as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dirty="0"/>
              </a:p>
              <a:p>
                <a:r>
                  <a:rPr lang="hu-HU" dirty="0" err="1"/>
                  <a:t>Then</a:t>
                </a:r>
                <a:r>
                  <a:rPr lang="hu-HU" dirty="0"/>
                  <a:t>, </a:t>
                </a:r>
                <a:r>
                  <a:rPr lang="hu-HU" dirty="0" err="1"/>
                  <a:t>rescaled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hu-HU" dirty="0"/>
                  <a:t>, </a:t>
                </a:r>
                <a:r>
                  <a:rPr lang="hu-HU" dirty="0" err="1"/>
                  <a:t>where</a:t>
                </a:r>
                <a:r>
                  <a:rPr lang="hu-HU" dirty="0"/>
                  <a:t> r is a free </a:t>
                </a:r>
                <a:r>
                  <a:rPr lang="hu-HU" dirty="0" err="1"/>
                  <a:t>parameter</a:t>
                </a:r>
                <a:endParaRPr lang="hu-HU" dirty="0"/>
              </a:p>
              <a:p>
                <a:endParaRPr lang="hu-H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07633A-6274-41C8-94A6-92BCCC8B1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53" y="2976113"/>
                <a:ext cx="5871672" cy="1337867"/>
              </a:xfrm>
              <a:prstGeom prst="rect">
                <a:avLst/>
              </a:prstGeom>
              <a:blipFill>
                <a:blip r:embed="rId8"/>
                <a:stretch>
                  <a:fillRect l="-829" t="-18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595FBDD-55F6-4F40-92FE-93694605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789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8512-D25D-4057-875D-BBE5B386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hu-HU" dirty="0" err="1"/>
              <a:t>Classical</a:t>
            </a:r>
            <a:r>
              <a:rPr lang="hu-HU" dirty="0"/>
              <a:t> </a:t>
            </a:r>
            <a:r>
              <a:rPr lang="hu-HU" dirty="0" err="1"/>
              <a:t>Frequencies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1792F-2C7F-43CB-B1E2-46624A64A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36" y="1516964"/>
            <a:ext cx="3180590" cy="2482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96B72-D59D-4C0E-A87E-30B7F23430C5}"/>
              </a:ext>
            </a:extLst>
          </p:cNvPr>
          <p:cNvSpPr txBox="1"/>
          <p:nvPr/>
        </p:nvSpPr>
        <p:spPr>
          <a:xfrm>
            <a:off x="384673" y="93111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p: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ED90F-4999-4795-8655-A3D32B50DE2C}"/>
              </a:ext>
            </a:extLst>
          </p:cNvPr>
          <p:cNvSpPr txBox="1"/>
          <p:nvPr/>
        </p:nvSpPr>
        <p:spPr>
          <a:xfrm>
            <a:off x="4004950" y="93111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 p: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3A1EBDD-BAF7-4610-91B6-8E407D08A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12" y="1516964"/>
            <a:ext cx="3180589" cy="2482654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964B154-EAB8-44EB-8794-73C76A913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52" y="1516964"/>
            <a:ext cx="3180588" cy="2482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842076-E199-491A-A919-EC339046DCD4}"/>
              </a:ext>
            </a:extLst>
          </p:cNvPr>
          <p:cNvSpPr txBox="1"/>
          <p:nvPr/>
        </p:nvSpPr>
        <p:spPr>
          <a:xfrm>
            <a:off x="8325023" y="93111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 p: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40DB2B-CE05-4165-9BFF-46594DD85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05" y="4099708"/>
            <a:ext cx="3180591" cy="24826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DD84EB-D225-42DF-9C55-E814D602F1FB}"/>
              </a:ext>
            </a:extLst>
          </p:cNvPr>
          <p:cNvSpPr txBox="1"/>
          <p:nvPr/>
        </p:nvSpPr>
        <p:spPr>
          <a:xfrm>
            <a:off x="3060440" y="506652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 p: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6D3E32-20C1-43EE-BB34-FA4C891A9891}"/>
                  </a:ext>
                </a:extLst>
              </p:cNvPr>
              <p:cNvSpPr txBox="1"/>
              <p:nvPr/>
            </p:nvSpPr>
            <p:spPr>
              <a:xfrm>
                <a:off x="8696131" y="4693297"/>
                <a:ext cx="23886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Critical </a:t>
                </a:r>
                <a:r>
                  <a:rPr lang="hu-HU" dirty="0" err="1"/>
                  <a:t>alpha</a:t>
                </a:r>
                <a:r>
                  <a:rPr lang="hu-HU" dirty="0"/>
                  <a:t> </a:t>
                </a:r>
                <a:r>
                  <a:rPr lang="hu-HU" dirty="0" err="1"/>
                  <a:t>values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rounded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first</a:t>
                </a:r>
                <a:r>
                  <a:rPr lang="hu-HU" dirty="0"/>
                  <a:t> </a:t>
                </a:r>
                <a:r>
                  <a:rPr lang="hu-HU" dirty="0" err="1"/>
                  <a:t>decimal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hu-HU" dirty="0"/>
                  <a:t>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6D3E32-20C1-43EE-BB34-FA4C891A9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31" y="4693297"/>
                <a:ext cx="2388636" cy="923330"/>
              </a:xfrm>
              <a:prstGeom prst="rect">
                <a:avLst/>
              </a:prstGeom>
              <a:blipFill>
                <a:blip r:embed="rId6"/>
                <a:stretch>
                  <a:fillRect l="-2302" t="-3974" r="-2046" b="-993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76B7CBA-17A4-4376-9721-E0EC4B14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82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7A088D7A-0082-434D-A85E-40DFC1B11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6" y="1438098"/>
            <a:ext cx="3101977" cy="232523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612AE05E-50A2-4B88-B957-C56616953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85" y="1438098"/>
            <a:ext cx="3101977" cy="232523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3F65618C-491A-4D71-826F-E6AA4E598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04" y="1438098"/>
            <a:ext cx="3101977" cy="2270445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EEB3BA4E-F4A7-49A7-82FC-54572B664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023" y="1438098"/>
            <a:ext cx="3101977" cy="2270445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EA40311D-91B3-413A-B753-5ED0C08C400C}"/>
              </a:ext>
            </a:extLst>
          </p:cNvPr>
          <p:cNvSpPr txBox="1"/>
          <p:nvPr/>
        </p:nvSpPr>
        <p:spPr>
          <a:xfrm>
            <a:off x="1410228" y="1203351"/>
            <a:ext cx="83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part.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076162EC-5980-4706-895A-7091C8D81263}"/>
              </a:ext>
            </a:extLst>
          </p:cNvPr>
          <p:cNvSpPr txBox="1"/>
          <p:nvPr/>
        </p:nvSpPr>
        <p:spPr>
          <a:xfrm>
            <a:off x="4464888" y="1198647"/>
            <a:ext cx="83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 part.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FF5EDFF9-9AA1-4DE6-9BA6-B7962C0BB4E0}"/>
              </a:ext>
            </a:extLst>
          </p:cNvPr>
          <p:cNvSpPr txBox="1"/>
          <p:nvPr/>
        </p:nvSpPr>
        <p:spPr>
          <a:xfrm>
            <a:off x="7305466" y="1198647"/>
            <a:ext cx="83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 part.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ADA776D-60D6-419F-982E-053B6E069D4D}"/>
              </a:ext>
            </a:extLst>
          </p:cNvPr>
          <p:cNvSpPr txBox="1"/>
          <p:nvPr/>
        </p:nvSpPr>
        <p:spPr>
          <a:xfrm>
            <a:off x="10330264" y="1198647"/>
            <a:ext cx="83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 part.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91B1ADCE-C6C4-4528-8C22-6CE7AEC80ADD}"/>
              </a:ext>
            </a:extLst>
          </p:cNvPr>
          <p:cNvSpPr txBox="1"/>
          <p:nvPr/>
        </p:nvSpPr>
        <p:spPr>
          <a:xfrm>
            <a:off x="1402035" y="3653758"/>
            <a:ext cx="7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 part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CB057412-CE3B-499F-8C3C-45FF8E5FD095}"/>
              </a:ext>
            </a:extLst>
          </p:cNvPr>
          <p:cNvSpPr txBox="1"/>
          <p:nvPr/>
        </p:nvSpPr>
        <p:spPr>
          <a:xfrm>
            <a:off x="10253084" y="3653758"/>
            <a:ext cx="7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 part</a:t>
            </a:r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90F3A2BA-89DE-4382-B388-45E9B1E294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021" y="4072349"/>
            <a:ext cx="3101977" cy="2325230"/>
          </a:xfrm>
          <a:prstGeom prst="rect">
            <a:avLst/>
          </a:prstGeom>
        </p:spPr>
      </p:pic>
      <p:sp>
        <p:nvSpPr>
          <p:cNvPr id="33" name="Dia számának helye 32">
            <a:extLst>
              <a:ext uri="{FF2B5EF4-FFF2-40B4-BE49-F238E27FC236}">
                <a16:creationId xmlns:a16="http://schemas.microsoft.com/office/drawing/2014/main" id="{284559A5-D12B-444E-8E5F-F6B61DB3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939B5BE-C1FD-45B7-8A66-8826AE0830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6" y="4023090"/>
            <a:ext cx="2978416" cy="2217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99C3028C-1ED9-462B-9837-77D6F5BDDA75}"/>
                  </a:ext>
                </a:extLst>
              </p:cNvPr>
              <p:cNvSpPr txBox="1"/>
              <p:nvPr/>
            </p:nvSpPr>
            <p:spPr>
              <a:xfrm>
                <a:off x="4330461" y="4801316"/>
                <a:ext cx="3228967" cy="72250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f>
                                    <m:f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acc>
                              <m:sSubSup>
                                <m:sSubSup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nary>
                            <m:naryPr>
                              <m:chr m:val="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hu-HU" sz="1400" dirty="0"/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99C3028C-1ED9-462B-9837-77D6F5BDD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461" y="4801316"/>
                <a:ext cx="3228967" cy="722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zövegdoboz 1">
            <a:extLst>
              <a:ext uri="{FF2B5EF4-FFF2-40B4-BE49-F238E27FC236}">
                <a16:creationId xmlns:a16="http://schemas.microsoft.com/office/drawing/2014/main" id="{A97D102E-F14D-4BDB-B270-79F68E27E68E}"/>
              </a:ext>
            </a:extLst>
          </p:cNvPr>
          <p:cNvSpPr txBox="1"/>
          <p:nvPr/>
        </p:nvSpPr>
        <p:spPr>
          <a:xfrm>
            <a:off x="3884091" y="4375794"/>
            <a:ext cx="412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Minima </a:t>
            </a:r>
            <a:r>
              <a:rPr lang="hu-HU" dirty="0" err="1"/>
              <a:t>finding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 </a:t>
            </a:r>
            <a:r>
              <a:rPr lang="hu-HU" dirty="0" err="1"/>
              <a:t>potential</a:t>
            </a:r>
            <a:r>
              <a:rPr lang="hu-HU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AD2DBE-293E-450B-B7C8-6306431C04F0}"/>
                  </a:ext>
                </a:extLst>
              </p:cNvPr>
              <p:cNvSpPr txBox="1"/>
              <p:nvPr/>
            </p:nvSpPr>
            <p:spPr>
              <a:xfrm>
                <a:off x="2243790" y="706512"/>
                <a:ext cx="753924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hu-HU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hu-HU" dirty="0"/>
                  <a:t>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analytical</a:t>
                </a:r>
                <a:r>
                  <a:rPr lang="hu-HU" dirty="0"/>
                  <a:t> </a:t>
                </a:r>
                <a:r>
                  <a:rPr lang="hu-HU" dirty="0" err="1"/>
                  <a:t>solution</a:t>
                </a:r>
                <a:r>
                  <a:rPr lang="hu-HU" dirty="0"/>
                  <a:t> </a:t>
                </a:r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potentintial</a:t>
                </a:r>
                <a:r>
                  <a:rPr lang="hu-HU" dirty="0"/>
                  <a:t> minima in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case</a:t>
                </a:r>
                <a:r>
                  <a:rPr lang="hu-HU" dirty="0"/>
                  <a:t> of 1 </a:t>
                </a:r>
                <a:r>
                  <a:rPr lang="hu-HU" dirty="0" err="1"/>
                  <a:t>particle</a:t>
                </a:r>
                <a:endParaRPr lang="hu-H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AD2DBE-293E-450B-B7C8-6306431C0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790" y="706512"/>
                <a:ext cx="7539243" cy="372410"/>
              </a:xfrm>
              <a:prstGeom prst="rect">
                <a:avLst/>
              </a:prstGeom>
              <a:blipFill>
                <a:blip r:embed="rId9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0638403B-0A5C-4485-827E-C41C97C8F361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0515600" cy="7525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/>
              <a:t>Equilibrium</a:t>
            </a:r>
            <a:r>
              <a:rPr lang="hu-HU" dirty="0"/>
              <a:t> </a:t>
            </a:r>
            <a:r>
              <a:rPr lang="hu-HU" dirty="0" err="1"/>
              <a:t>poisitions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658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369B-86C8-4124-B0DF-DB946D89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hu-HU" dirty="0" err="1"/>
              <a:t>Trajectories</a:t>
            </a:r>
            <a:endParaRPr lang="hu-HU" dirty="0"/>
          </a:p>
        </p:txBody>
      </p:sp>
      <p:pic>
        <p:nvPicPr>
          <p:cNvPr id="4" name="Kép 6">
            <a:extLst>
              <a:ext uri="{FF2B5EF4-FFF2-40B4-BE49-F238E27FC236}">
                <a16:creationId xmlns:a16="http://schemas.microsoft.com/office/drawing/2014/main" id="{2CA54B9F-DD7A-43AA-9E5D-AF6E10D04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13" y="1343818"/>
            <a:ext cx="6133333" cy="4819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F281E8-C5A2-4980-9C9B-8DD2C3C31783}"/>
                  </a:ext>
                </a:extLst>
              </p:cNvPr>
              <p:cNvSpPr txBox="1"/>
              <p:nvPr/>
            </p:nvSpPr>
            <p:spPr>
              <a:xfrm>
                <a:off x="124554" y="2356525"/>
                <a:ext cx="5133246" cy="247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1 </a:t>
                </a:r>
                <a:r>
                  <a:rPr lang="hu-HU" dirty="0" err="1"/>
                  <a:t>particle</a:t>
                </a:r>
                <a:r>
                  <a:rPr lang="hu-HU" dirty="0"/>
                  <a:t> </a:t>
                </a:r>
                <a:r>
                  <a:rPr lang="hu-HU" dirty="0" err="1"/>
                  <a:t>trajectory</a:t>
                </a:r>
                <a:r>
                  <a:rPr lang="hu-HU" dirty="0"/>
                  <a:t> is </a:t>
                </a:r>
                <a:r>
                  <a:rPr lang="hu-HU" dirty="0" err="1"/>
                  <a:t>trivial</a:t>
                </a:r>
                <a:r>
                  <a:rPr lang="hu-HU" dirty="0"/>
                  <a:t> -&gt;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MC -&gt; </a:t>
                </a:r>
                <a:r>
                  <a:rPr lang="hu-HU" dirty="0" err="1"/>
                  <a:t>trajectories</a:t>
                </a:r>
                <a:r>
                  <a:rPr lang="hu-HU" dirty="0"/>
                  <a:t>. </a:t>
                </a:r>
                <a:r>
                  <a:rPr lang="hu-HU" dirty="0" err="1"/>
                  <a:t>It</a:t>
                </a:r>
                <a:r>
                  <a:rPr lang="hu-HU" dirty="0"/>
                  <a:t> </a:t>
                </a:r>
                <a:r>
                  <a:rPr lang="hu-HU" dirty="0" err="1"/>
                  <a:t>gets</a:t>
                </a:r>
                <a:r>
                  <a:rPr lang="hu-HU" dirty="0"/>
                  <a:t> more and more </a:t>
                </a:r>
                <a:r>
                  <a:rPr lang="hu-HU" dirty="0" err="1"/>
                  <a:t>difficult</a:t>
                </a:r>
                <a:r>
                  <a:rPr lang="hu-HU" dirty="0"/>
                  <a:t> </a:t>
                </a: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increasing</a:t>
                </a:r>
                <a:r>
                  <a:rPr lang="hu-HU" dirty="0"/>
                  <a:t> </a:t>
                </a:r>
                <a:r>
                  <a:rPr lang="hu-HU" dirty="0" err="1"/>
                  <a:t>particle</a:t>
                </a:r>
                <a:r>
                  <a:rPr lang="hu-HU" dirty="0"/>
                  <a:t> </a:t>
                </a:r>
                <a:r>
                  <a:rPr lang="hu-HU" dirty="0" err="1"/>
                  <a:t>number</a:t>
                </a:r>
                <a:r>
                  <a:rPr lang="hu-HU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Each</a:t>
                </a:r>
                <a:r>
                  <a:rPr lang="hu-HU" dirty="0"/>
                  <a:t> </a:t>
                </a:r>
                <a:r>
                  <a:rPr lang="hu-HU" dirty="0" err="1"/>
                  <a:t>particle’s</a:t>
                </a:r>
                <a:r>
                  <a:rPr lang="hu-HU" dirty="0"/>
                  <a:t> </a:t>
                </a:r>
                <a:r>
                  <a:rPr lang="hu-HU" dirty="0" err="1"/>
                  <a:t>trajectory</a:t>
                </a:r>
                <a:r>
                  <a:rPr lang="hu-HU" dirty="0"/>
                  <a:t> </a:t>
                </a:r>
                <a:r>
                  <a:rPr lang="hu-HU" dirty="0" err="1"/>
                  <a:t>resebles</a:t>
                </a:r>
                <a:r>
                  <a:rPr lang="hu-HU" dirty="0"/>
                  <a:t> a </a:t>
                </a:r>
                <a:r>
                  <a:rPr lang="hu-HU" dirty="0" err="1"/>
                  <a:t>tanh</a:t>
                </a:r>
                <a:r>
                  <a:rPr lang="hu-HU" dirty="0"/>
                  <a:t>(…) </a:t>
                </a:r>
                <a:r>
                  <a:rPr lang="hu-HU" dirty="0" err="1"/>
                  <a:t>function</a:t>
                </a:r>
                <a:r>
                  <a:rPr lang="hu-HU" dirty="0"/>
                  <a:t>, </a:t>
                </a:r>
                <a:r>
                  <a:rPr lang="hu-HU" dirty="0" err="1"/>
                  <a:t>but</a:t>
                </a:r>
                <a:r>
                  <a:rPr lang="hu-HU" dirty="0"/>
                  <a:t> </a:t>
                </a:r>
                <a:r>
                  <a:rPr lang="hu-HU" dirty="0" err="1"/>
                  <a:t>not</a:t>
                </a:r>
                <a:r>
                  <a:rPr lang="hu-HU" dirty="0"/>
                  <a:t> </a:t>
                </a:r>
                <a:r>
                  <a:rPr lang="hu-HU" dirty="0" err="1"/>
                  <a:t>quite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same</a:t>
                </a:r>
                <a:r>
                  <a:rPr lang="hu-HU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side</a:t>
                </a:r>
                <a:r>
                  <a:rPr lang="hu-HU" dirty="0"/>
                  <a:t> </a:t>
                </a:r>
                <a:r>
                  <a:rPr lang="hu-HU" dirty="0" err="1"/>
                  <a:t>particles</a:t>
                </a:r>
                <a:r>
                  <a:rPr lang="hu-HU" dirty="0"/>
                  <a:t> </a:t>
                </a:r>
                <a:r>
                  <a:rPr lang="hu-HU" dirty="0" err="1"/>
                  <a:t>move</a:t>
                </a:r>
                <a:r>
                  <a:rPr lang="hu-HU" dirty="0"/>
                  <a:t> </a:t>
                </a:r>
                <a:r>
                  <a:rPr lang="hu-HU" dirty="0" err="1"/>
                  <a:t>very</a:t>
                </a:r>
                <a:r>
                  <a:rPr lang="hu-HU" dirty="0"/>
                  <a:t> </a:t>
                </a:r>
                <a:r>
                  <a:rPr lang="hu-HU" dirty="0" err="1"/>
                  <a:t>little</a:t>
                </a:r>
                <a:r>
                  <a:rPr lang="hu-HU" dirty="0"/>
                  <a:t> </a:t>
                </a:r>
                <a:r>
                  <a:rPr lang="hu-HU" dirty="0" err="1"/>
                  <a:t>compared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middle</a:t>
                </a:r>
                <a:r>
                  <a:rPr lang="hu-HU" dirty="0"/>
                  <a:t> </a:t>
                </a:r>
                <a:r>
                  <a:rPr lang="hu-HU" dirty="0" err="1"/>
                  <a:t>ones</a:t>
                </a:r>
                <a:r>
                  <a:rPr lang="hu-HU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F281E8-C5A2-4980-9C9B-8DD2C3C31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54" y="2356525"/>
                <a:ext cx="5133246" cy="2475871"/>
              </a:xfrm>
              <a:prstGeom prst="rect">
                <a:avLst/>
              </a:prstGeom>
              <a:blipFill>
                <a:blip r:embed="rId3"/>
                <a:stretch>
                  <a:fillRect l="-71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84C433-61D6-4D9F-B0CB-821035472C70}"/>
              </a:ext>
            </a:extLst>
          </p:cNvPr>
          <p:cNvSpPr txBox="1"/>
          <p:nvPr/>
        </p:nvSpPr>
        <p:spPr>
          <a:xfrm>
            <a:off x="7509823" y="779983"/>
            <a:ext cx="390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 </a:t>
            </a:r>
            <a:r>
              <a:rPr lang="hu-HU" dirty="0" err="1"/>
              <a:t>particle</a:t>
            </a:r>
            <a:r>
              <a:rPr lang="hu-HU" dirty="0"/>
              <a:t> </a:t>
            </a:r>
            <a:r>
              <a:rPr lang="hu-HU" dirty="0" err="1"/>
              <a:t>tajectories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specific</a:t>
            </a:r>
            <a:r>
              <a:rPr lang="hu-HU" dirty="0"/>
              <a:t> </a:t>
            </a:r>
            <a:r>
              <a:rPr lang="hu-HU" dirty="0" err="1"/>
              <a:t>alpha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CE434E-354F-47B4-8A1D-C07E3398B95A}"/>
                  </a:ext>
                </a:extLst>
              </p:cNvPr>
              <p:cNvSpPr txBox="1"/>
              <p:nvPr/>
            </p:nvSpPr>
            <p:spPr>
              <a:xfrm>
                <a:off x="5436835" y="4536786"/>
                <a:ext cx="793615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𝑚𝑖𝑑𝑑𝑙𝑒</m:t>
                          </m:r>
                        </m:sup>
                      </m:sSubSup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CE434E-354F-47B4-8A1D-C07E3398B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35" y="4536786"/>
                <a:ext cx="793615" cy="292003"/>
              </a:xfrm>
              <a:prstGeom prst="rect">
                <a:avLst/>
              </a:prstGeom>
              <a:blipFill>
                <a:blip r:embed="rId4"/>
                <a:stretch>
                  <a:fillRect l="-6923" t="-2083" r="-3077" b="-229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98442-5C69-4F3F-A11E-B9F25F340D1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230450" y="4610111"/>
            <a:ext cx="425358" cy="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A54D8E6-6C7E-4487-8AA0-74B7FF6C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90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5">
            <a:extLst>
              <a:ext uri="{FF2B5EF4-FFF2-40B4-BE49-F238E27FC236}">
                <a16:creationId xmlns:a16="http://schemas.microsoft.com/office/drawing/2014/main" id="{52CC138C-991E-480C-8A18-ECAA29190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77" y="1604821"/>
            <a:ext cx="4209691" cy="3420768"/>
          </a:xfrm>
          <a:prstGeom prst="rect">
            <a:avLst/>
          </a:prstGeom>
        </p:spPr>
      </p:pic>
      <p:sp>
        <p:nvSpPr>
          <p:cNvPr id="5" name="Szövegdoboz 16">
            <a:extLst>
              <a:ext uri="{FF2B5EF4-FFF2-40B4-BE49-F238E27FC236}">
                <a16:creationId xmlns:a16="http://schemas.microsoft.com/office/drawing/2014/main" id="{05F19320-F4C2-4F64-BABB-B1B3EB153D2B}"/>
              </a:ext>
            </a:extLst>
          </p:cNvPr>
          <p:cNvSpPr txBox="1"/>
          <p:nvPr/>
        </p:nvSpPr>
        <p:spPr>
          <a:xfrm>
            <a:off x="128491" y="2064754"/>
            <a:ext cx="103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Potential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zövegdoboz 17">
                <a:extLst>
                  <a:ext uri="{FF2B5EF4-FFF2-40B4-BE49-F238E27FC236}">
                    <a16:creationId xmlns:a16="http://schemas.microsoft.com/office/drawing/2014/main" id="{8FD75014-40BE-46E4-A245-4628581BC349}"/>
                  </a:ext>
                </a:extLst>
              </p:cNvPr>
              <p:cNvSpPr txBox="1"/>
              <p:nvPr/>
            </p:nvSpPr>
            <p:spPr>
              <a:xfrm>
                <a:off x="128491" y="2717280"/>
                <a:ext cx="930255" cy="42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hu-H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&amp;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6" name="Szövegdoboz 17">
                <a:extLst>
                  <a:ext uri="{FF2B5EF4-FFF2-40B4-BE49-F238E27FC236}">
                    <a16:creationId xmlns:a16="http://schemas.microsoft.com/office/drawing/2014/main" id="{8FD75014-40BE-46E4-A245-4628581BC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1" y="2717280"/>
                <a:ext cx="930255" cy="425566"/>
              </a:xfrm>
              <a:prstGeom prst="rect">
                <a:avLst/>
              </a:prstGeom>
              <a:blipFill>
                <a:blip r:embed="rId3"/>
                <a:stretch>
                  <a:fillRect t="-1429" b="-1571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zövegdoboz 18">
            <a:extLst>
              <a:ext uri="{FF2B5EF4-FFF2-40B4-BE49-F238E27FC236}">
                <a16:creationId xmlns:a16="http://schemas.microsoft.com/office/drawing/2014/main" id="{D3D68A70-E11B-45BD-9249-38F24191C8BF}"/>
              </a:ext>
            </a:extLst>
          </p:cNvPr>
          <p:cNvSpPr txBox="1"/>
          <p:nvPr/>
        </p:nvSpPr>
        <p:spPr>
          <a:xfrm>
            <a:off x="132037" y="3524699"/>
            <a:ext cx="130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Trajectories</a:t>
            </a:r>
            <a:endParaRPr lang="hu-HU" dirty="0"/>
          </a:p>
        </p:txBody>
      </p:sp>
      <p:cxnSp>
        <p:nvCxnSpPr>
          <p:cNvPr id="8" name="Egyenes összekötő nyíllal 20">
            <a:extLst>
              <a:ext uri="{FF2B5EF4-FFF2-40B4-BE49-F238E27FC236}">
                <a16:creationId xmlns:a16="http://schemas.microsoft.com/office/drawing/2014/main" id="{864860BA-9F68-4105-843F-B25D09FB522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95165" y="3642968"/>
            <a:ext cx="1926005" cy="132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21">
            <a:extLst>
              <a:ext uri="{FF2B5EF4-FFF2-40B4-BE49-F238E27FC236}">
                <a16:creationId xmlns:a16="http://schemas.microsoft.com/office/drawing/2014/main" id="{AF55CEEF-253D-4F9F-8118-7E034218427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030779" y="2596679"/>
            <a:ext cx="1686542" cy="404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22">
            <a:extLst>
              <a:ext uri="{FF2B5EF4-FFF2-40B4-BE49-F238E27FC236}">
                <a16:creationId xmlns:a16="http://schemas.microsoft.com/office/drawing/2014/main" id="{91088296-C8DB-4257-A646-6E997C8CD1E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136879" y="2177962"/>
            <a:ext cx="1361508" cy="143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Kép 3">
            <a:extLst>
              <a:ext uri="{FF2B5EF4-FFF2-40B4-BE49-F238E27FC236}">
                <a16:creationId xmlns:a16="http://schemas.microsoft.com/office/drawing/2014/main" id="{FFAC2299-4940-4389-9CE7-ABC1B143A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19" y="1698652"/>
            <a:ext cx="4209691" cy="33269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CF828B-703F-4150-9879-2142E58278A3}"/>
              </a:ext>
            </a:extLst>
          </p:cNvPr>
          <p:cNvSpPr txBox="1"/>
          <p:nvPr/>
        </p:nvSpPr>
        <p:spPr>
          <a:xfrm>
            <a:off x="3183147" y="1216324"/>
            <a:ext cx="5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 p: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C7371-600C-47F2-90AB-19153ECEC8D2}"/>
              </a:ext>
            </a:extLst>
          </p:cNvPr>
          <p:cNvSpPr txBox="1"/>
          <p:nvPr/>
        </p:nvSpPr>
        <p:spPr>
          <a:xfrm>
            <a:off x="9057736" y="121632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 p: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7FA0115-A9A8-442F-8274-155CF971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92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F838-F101-4CAF-BEC2-16E6A444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260424" cy="1325563"/>
          </a:xfrm>
        </p:spPr>
        <p:txBody>
          <a:bodyPr>
            <a:normAutofit/>
          </a:bodyPr>
          <a:lstStyle/>
          <a:p>
            <a:r>
              <a:rPr lang="hu-HU" sz="4000" dirty="0" err="1"/>
              <a:t>Tunneling</a:t>
            </a:r>
            <a:r>
              <a:rPr lang="hu-HU" sz="4000" dirty="0"/>
              <a:t> </a:t>
            </a:r>
            <a:r>
              <a:rPr lang="hu-HU" sz="4000" dirty="0" err="1"/>
              <a:t>splitting</a:t>
            </a:r>
            <a:r>
              <a:rPr lang="hu-HU" sz="4000" dirty="0"/>
              <a:t> – 1 </a:t>
            </a:r>
            <a:r>
              <a:rPr lang="hu-HU" sz="4000" dirty="0" err="1"/>
              <a:t>particle</a:t>
            </a:r>
            <a:r>
              <a:rPr lang="hu-HU" sz="4000" dirty="0"/>
              <a:t> ED &amp; DMRG &amp; </a:t>
            </a:r>
            <a:r>
              <a:rPr lang="hu-HU" sz="4000" dirty="0" err="1"/>
              <a:t>Milnikov</a:t>
            </a:r>
            <a:endParaRPr lang="hu-H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24833-3E45-4ADC-BA13-AB57F2915337}"/>
              </a:ext>
            </a:extLst>
          </p:cNvPr>
          <p:cNvSpPr txBox="1"/>
          <p:nvPr/>
        </p:nvSpPr>
        <p:spPr>
          <a:xfrm>
            <a:off x="4486666" y="1343818"/>
            <a:ext cx="321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For</a:t>
            </a:r>
            <a:r>
              <a:rPr lang="hu-HU" dirty="0"/>
              <a:t> 1 </a:t>
            </a:r>
            <a:r>
              <a:rPr lang="hu-HU" dirty="0" err="1"/>
              <a:t>particle</a:t>
            </a:r>
            <a:r>
              <a:rPr lang="hu-HU" dirty="0"/>
              <a:t> ED and DMRG </a:t>
            </a:r>
            <a:r>
              <a:rPr lang="hu-HU" dirty="0" err="1"/>
              <a:t>gives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result</a:t>
            </a:r>
            <a:endParaRPr lang="hu-H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2839C73-8E2C-4961-9B15-793F7AE9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6</a:t>
            </a:fld>
            <a:endParaRPr lang="hu-HU"/>
          </a:p>
        </p:txBody>
      </p:sp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3944DF79-B564-4AA9-B464-BBC60C817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8" y="1969094"/>
            <a:ext cx="5104762" cy="4752381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DFF61B1F-F2EA-4637-BC57-4612A0438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05" y="1969093"/>
            <a:ext cx="5104762" cy="475238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F85156-7C3E-4796-9196-B3A17449A438}"/>
              </a:ext>
            </a:extLst>
          </p:cNvPr>
          <p:cNvCxnSpPr>
            <a:cxnSpLocks/>
          </p:cNvCxnSpPr>
          <p:nvPr/>
        </p:nvCxnSpPr>
        <p:spPr>
          <a:xfrm>
            <a:off x="819509" y="3381555"/>
            <a:ext cx="1155940" cy="2838090"/>
          </a:xfrm>
          <a:prstGeom prst="line">
            <a:avLst/>
          </a:prstGeom>
          <a:ln w="25400">
            <a:solidFill>
              <a:schemeClr val="dk1">
                <a:alpha val="62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B7232D-ED1F-49B8-94C4-D94C54604DC2}"/>
              </a:ext>
            </a:extLst>
          </p:cNvPr>
          <p:cNvSpPr txBox="1"/>
          <p:nvPr/>
        </p:nvSpPr>
        <p:spPr>
          <a:xfrm>
            <a:off x="1644513" y="636039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~2.95</a:t>
            </a:r>
          </a:p>
        </p:txBody>
      </p:sp>
    </p:spTree>
    <p:extLst>
      <p:ext uri="{BB962C8B-B14F-4D97-AF65-F5344CB8AC3E}">
        <p14:creationId xmlns:p14="http://schemas.microsoft.com/office/powerpoint/2010/main" val="351915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F838-F101-4CAF-BEC2-16E6A444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260424" cy="1325563"/>
          </a:xfrm>
        </p:spPr>
        <p:txBody>
          <a:bodyPr>
            <a:normAutofit/>
          </a:bodyPr>
          <a:lstStyle/>
          <a:p>
            <a:r>
              <a:rPr lang="hu-HU" sz="4000" dirty="0" err="1"/>
              <a:t>Tunneling</a:t>
            </a:r>
            <a:r>
              <a:rPr lang="hu-HU" sz="4000" dirty="0"/>
              <a:t> </a:t>
            </a:r>
            <a:r>
              <a:rPr lang="hu-HU" sz="4000" dirty="0" err="1"/>
              <a:t>splitting</a:t>
            </a:r>
            <a:r>
              <a:rPr lang="hu-HU" sz="4000" dirty="0"/>
              <a:t> – 3 </a:t>
            </a:r>
            <a:r>
              <a:rPr lang="hu-HU" sz="4000" dirty="0" err="1"/>
              <a:t>particle</a:t>
            </a:r>
            <a:r>
              <a:rPr lang="hu-HU" sz="4000" dirty="0"/>
              <a:t> ED &amp; DMRG &amp; </a:t>
            </a:r>
            <a:r>
              <a:rPr lang="hu-HU" sz="4000" dirty="0" err="1"/>
              <a:t>Milnikov</a:t>
            </a:r>
            <a:endParaRPr lang="hu-H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24833-3E45-4ADC-BA13-AB57F2915337}"/>
              </a:ext>
            </a:extLst>
          </p:cNvPr>
          <p:cNvSpPr txBox="1"/>
          <p:nvPr/>
        </p:nvSpPr>
        <p:spPr>
          <a:xfrm>
            <a:off x="0" y="1050520"/>
            <a:ext cx="3218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now</a:t>
            </a:r>
            <a:r>
              <a:rPr lang="hu-HU" dirty="0"/>
              <a:t> </a:t>
            </a:r>
            <a:r>
              <a:rPr lang="hu-HU" dirty="0" err="1"/>
              <a:t>theres</a:t>
            </a:r>
            <a:r>
              <a:rPr lang="hu-HU" dirty="0"/>
              <a:t> a </a:t>
            </a:r>
            <a:r>
              <a:rPr lang="hu-HU" dirty="0" err="1"/>
              <a:t>slight</a:t>
            </a:r>
            <a:r>
              <a:rPr lang="hu-HU" dirty="0"/>
              <a:t> </a:t>
            </a:r>
            <a:r>
              <a:rPr lang="hu-HU" dirty="0" err="1"/>
              <a:t>mismatch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DMRG and ED </a:t>
            </a:r>
            <a:r>
              <a:rPr lang="hu-HU" dirty="0" err="1"/>
              <a:t>for</a:t>
            </a:r>
            <a:r>
              <a:rPr lang="hu-HU" dirty="0"/>
              <a:t> 3 </a:t>
            </a:r>
            <a:r>
              <a:rPr lang="hu-HU" dirty="0" err="1"/>
              <a:t>particles</a:t>
            </a:r>
            <a:endParaRPr lang="hu-H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2839C73-8E2C-4961-9B15-793F7AE9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7</a:t>
            </a:fld>
            <a:endParaRPr lang="hu-HU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A7C1C98-CDBF-4590-BEBF-9DB4C90E8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5619"/>
            <a:ext cx="5104762" cy="475238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9242037-E42A-4DB6-9042-CD1C47A81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762" y="2321371"/>
            <a:ext cx="5942575" cy="4400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731153-DCFC-4EAE-8696-B51ED9F06E96}"/>
              </a:ext>
            </a:extLst>
          </p:cNvPr>
          <p:cNvSpPr txBox="1"/>
          <p:nvPr/>
        </p:nvSpPr>
        <p:spPr>
          <a:xfrm>
            <a:off x="8076049" y="134381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Quartic</a:t>
            </a:r>
            <a:r>
              <a:rPr lang="hu-HU" dirty="0"/>
              <a:t> </a:t>
            </a:r>
            <a:r>
              <a:rPr lang="hu-HU" dirty="0" err="1"/>
              <a:t>potential</a:t>
            </a:r>
            <a:r>
              <a:rPr lang="hu-HU" dirty="0"/>
              <a:t> </a:t>
            </a:r>
            <a:r>
              <a:rPr lang="hu-HU" dirty="0" err="1"/>
              <a:t>approx</a:t>
            </a:r>
            <a:endParaRPr lang="hu-H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D326F5-1DDB-4DA2-89A0-79190E8327F5}"/>
              </a:ext>
            </a:extLst>
          </p:cNvPr>
          <p:cNvCxnSpPr>
            <a:stCxn id="10" idx="1"/>
          </p:cNvCxnSpPr>
          <p:nvPr/>
        </p:nvCxnSpPr>
        <p:spPr>
          <a:xfrm flipH="1">
            <a:off x="7523544" y="1528484"/>
            <a:ext cx="552505" cy="164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29DA97-27D8-4105-B642-35F0F13B66CC}"/>
              </a:ext>
            </a:extLst>
          </p:cNvPr>
          <p:cNvSpPr txBox="1"/>
          <p:nvPr/>
        </p:nvSpPr>
        <p:spPr>
          <a:xfrm>
            <a:off x="5486400" y="1713150"/>
            <a:ext cx="121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 </a:t>
            </a:r>
            <a:r>
              <a:rPr lang="hu-HU" dirty="0" err="1"/>
              <a:t>approx</a:t>
            </a:r>
            <a:r>
              <a:rPr lang="hu-HU" dirty="0"/>
              <a:t>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41D254-E3DA-4B17-9A1F-B4F52A2098A3}"/>
              </a:ext>
            </a:extLst>
          </p:cNvPr>
          <p:cNvCxnSpPr>
            <a:stCxn id="13" idx="3"/>
          </p:cNvCxnSpPr>
          <p:nvPr/>
        </p:nvCxnSpPr>
        <p:spPr>
          <a:xfrm>
            <a:off x="6700002" y="1897816"/>
            <a:ext cx="210084" cy="127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2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764E-E269-40E5-825F-6D5EE7B6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 err="1"/>
              <a:t>Experimental</a:t>
            </a:r>
            <a:r>
              <a:rPr lang="hu-HU" dirty="0"/>
              <a:t> Data – </a:t>
            </a:r>
            <a:r>
              <a:rPr lang="hu-HU" dirty="0" err="1"/>
              <a:t>Shahal</a:t>
            </a:r>
            <a:r>
              <a:rPr lang="hu-HU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42954-2CFA-4662-8DD5-74B6DB0B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8</a:t>
            </a:fld>
            <a:endParaRPr lang="hu-HU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2B042FA-909C-46B5-9240-F73F6F38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2923"/>
            <a:ext cx="12192000" cy="41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4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9" ma:contentTypeDescription="Új dokumentum létrehozása." ma:contentTypeScope="" ma:versionID="935e19ad7d31f2fa716c30f23ce8347e">
  <xsd:schema xmlns:xsd="http://www.w3.org/2001/XMLSchema" xmlns:xs="http://www.w3.org/2001/XMLSchema" xmlns:p="http://schemas.microsoft.com/office/2006/metadata/properties" xmlns:ns3="c337042d-1629-4b4f-b38b-20e2dbf6aed7" xmlns:ns4="0291926e-7f6f-40e6-b2cd-618d734b3849" targetNamespace="http://schemas.microsoft.com/office/2006/metadata/properties" ma:root="true" ma:fieldsID="a73d7488c8b99aa08be36d867f5923a8" ns3:_="" ns4:_="">
    <xsd:import namespace="c337042d-1629-4b4f-b38b-20e2dbf6aed7"/>
    <xsd:import namespace="0291926e-7f6f-40e6-b2cd-618d734b384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Megosztási tipp kivonat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3DB5E0-7FAE-43DC-A0C0-11F1FEB6D7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37042d-1629-4b4f-b38b-20e2dbf6aed7"/>
    <ds:schemaRef ds:uri="0291926e-7f6f-40e6-b2cd-618d734b38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FCC37A-3C3A-450D-BB92-9BA0982FA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E546EB-9FCD-4433-97EE-B77342FCE905}">
  <ds:schemaRefs>
    <ds:schemaRef ds:uri="http://purl.org/dc/elements/1.1/"/>
    <ds:schemaRef ds:uri="0291926e-7f6f-40e6-b2cd-618d734b3849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c337042d-1629-4b4f-b38b-20e2dbf6aed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290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Classical Frequencies</vt:lpstr>
      <vt:lpstr>PowerPoint Presentation</vt:lpstr>
      <vt:lpstr>Trajectories</vt:lpstr>
      <vt:lpstr>PowerPoint Presentation</vt:lpstr>
      <vt:lpstr>Tunneling splitting – 1 particle ED &amp; DMRG &amp; Milnikov</vt:lpstr>
      <vt:lpstr>Tunneling splitting – 3 particle ED &amp; DMRG &amp; Milnikov</vt:lpstr>
      <vt:lpstr>Experimental Data – Shahal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Szombathy Dominik</dc:creator>
  <cp:lastModifiedBy>Szombathy Dominik</cp:lastModifiedBy>
  <cp:revision>3</cp:revision>
  <dcterms:created xsi:type="dcterms:W3CDTF">2022-05-16T13:24:56Z</dcterms:created>
  <dcterms:modified xsi:type="dcterms:W3CDTF">2022-05-16T18:59:21Z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