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89" r:id="rId9"/>
    <p:sldId id="262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9" r:id="rId22"/>
    <p:sldId id="278" r:id="rId23"/>
    <p:sldId id="280" r:id="rId24"/>
    <p:sldId id="281" r:id="rId25"/>
    <p:sldId id="282" r:id="rId26"/>
    <p:sldId id="283" r:id="rId27"/>
    <p:sldId id="285" r:id="rId28"/>
    <p:sldId id="287" r:id="rId29"/>
    <p:sldId id="288" r:id="rId30"/>
    <p:sldId id="290" r:id="rId3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5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6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2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093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0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2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4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7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3C6FE-6B3E-C29D-9D31-B3A059F3E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1" y="893935"/>
            <a:ext cx="5364937" cy="3339390"/>
          </a:xfrm>
        </p:spPr>
        <p:txBody>
          <a:bodyPr anchor="ctr">
            <a:normAutofit/>
          </a:bodyPr>
          <a:lstStyle/>
          <a:p>
            <a:r>
              <a:rPr lang="hu-HU" sz="6000"/>
              <a:t>Wigner Crystal Tunneling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FF7E-E86C-D366-8B06-89A0B0114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876803"/>
            <a:ext cx="5364936" cy="909848"/>
          </a:xfrm>
        </p:spPr>
        <p:txBody>
          <a:bodyPr anchor="t">
            <a:normAutofit/>
          </a:bodyPr>
          <a:lstStyle/>
          <a:p>
            <a:endParaRPr lang="hu-HU"/>
          </a:p>
        </p:txBody>
      </p: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40408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3" descr="Map&#10;&#10;Description automatically generated">
            <a:extLst>
              <a:ext uri="{FF2B5EF4-FFF2-40B4-BE49-F238E27FC236}">
                <a16:creationId xmlns:a16="http://schemas.microsoft.com/office/drawing/2014/main" id="{DD81DEB6-12CB-3976-F5CC-FD9D928B1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66" r="28991" b="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FE87-05A7-518E-C47C-F60545C5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Frequency</a:t>
            </a:r>
            <a:br>
              <a:rPr lang="hu-HU" dirty="0"/>
            </a:br>
            <a:r>
              <a:rPr lang="hu-HU" dirty="0"/>
              <a:t>&amp;</a:t>
            </a:r>
            <a:br>
              <a:rPr lang="hu-HU" dirty="0"/>
            </a:br>
            <a:r>
              <a:rPr lang="hu-HU" dirty="0" err="1"/>
              <a:t>Modes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914A-6937-D4F3-BB97-63848902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H.o</a:t>
            </a:r>
            <a:r>
              <a:rPr lang="hu-HU" dirty="0"/>
              <a:t>.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equilibrium</a:t>
            </a:r>
            <a:r>
              <a:rPr lang="hu-HU" dirty="0"/>
              <a:t> </a:t>
            </a:r>
            <a:r>
              <a:rPr lang="hu-HU" dirty="0" err="1"/>
              <a:t>positions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114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64733-8B35-D7EB-9376-E18404136C06}"/>
              </a:ext>
            </a:extLst>
          </p:cNvPr>
          <p:cNvSpPr txBox="1"/>
          <p:nvPr/>
        </p:nvSpPr>
        <p:spPr>
          <a:xfrm>
            <a:off x="0" y="0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1 - </a:t>
            </a:r>
            <a:r>
              <a:rPr lang="hu-HU" dirty="0" err="1"/>
              <a:t>particle</a:t>
            </a:r>
            <a:endParaRPr lang="hu-HU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4F03622-12A3-B782-CB55-59A10B1C3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79"/>
            <a:ext cx="9304762" cy="38285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A31F8-956F-0391-4764-04249DEB3CF0}"/>
              </a:ext>
            </a:extLst>
          </p:cNvPr>
          <p:cNvSpPr txBox="1"/>
          <p:nvPr/>
        </p:nvSpPr>
        <p:spPr>
          <a:xfrm>
            <a:off x="4523179" y="402331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E23C8-05A9-D145-BEF0-7303AB54C08C}"/>
              </a:ext>
            </a:extLst>
          </p:cNvPr>
          <p:cNvSpPr txBox="1"/>
          <p:nvPr/>
        </p:nvSpPr>
        <p:spPr>
          <a:xfrm>
            <a:off x="-44033" y="4402731"/>
            <a:ext cx="939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Here </a:t>
            </a:r>
            <a:r>
              <a:rPr lang="hu-HU" dirty="0" err="1"/>
              <a:t>theres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tunneling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 is </a:t>
            </a:r>
            <a:r>
              <a:rPr lang="hu-HU" dirty="0" err="1"/>
              <a:t>obviously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+\</a:t>
            </a:r>
            <a:r>
              <a:rPr lang="hu-HU" dirty="0" err="1"/>
              <a:t>chi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2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64733-8B35-D7EB-9376-E18404136C06}"/>
              </a:ext>
            </a:extLst>
          </p:cNvPr>
          <p:cNvSpPr txBox="1"/>
          <p:nvPr/>
        </p:nvSpPr>
        <p:spPr>
          <a:xfrm>
            <a:off x="0" y="0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3 - </a:t>
            </a:r>
            <a:r>
              <a:rPr lang="hu-HU" dirty="0" err="1"/>
              <a:t>particle</a:t>
            </a: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A31F8-956F-0391-4764-04249DEB3CF0}"/>
              </a:ext>
            </a:extLst>
          </p:cNvPr>
          <p:cNvSpPr txBox="1"/>
          <p:nvPr/>
        </p:nvSpPr>
        <p:spPr>
          <a:xfrm>
            <a:off x="4523179" y="402331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EBA53D-3D3F-14E1-0A4E-6C7F4081A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80"/>
            <a:ext cx="6676008" cy="274693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BC2D451-9204-0860-CF08-A2677FDEE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452"/>
            <a:ext cx="6676010" cy="27469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02C73-DAB7-7C9B-F950-018240F73DB2}"/>
              </a:ext>
            </a:extLst>
          </p:cNvPr>
          <p:cNvSpPr txBox="1"/>
          <p:nvPr/>
        </p:nvSpPr>
        <p:spPr>
          <a:xfrm>
            <a:off x="7310771" y="3470787"/>
            <a:ext cx="3888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of </a:t>
            </a:r>
            <a:r>
              <a:rPr lang="hu-HU" dirty="0" err="1"/>
              <a:t>Mode</a:t>
            </a:r>
            <a:r>
              <a:rPr lang="hu-HU" dirty="0"/>
              <a:t> </a:t>
            </a:r>
            <a:r>
              <a:rPr lang="hu-HU" dirty="0" err="1"/>
              <a:t>vetcorr</a:t>
            </a:r>
            <a:r>
              <a:rPr lang="hu-HU" dirty="0"/>
              <a:t> </a:t>
            </a:r>
            <a:r>
              <a:rPr lang="hu-HU" dirty="0" err="1"/>
              <a:t>belonging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lowest</a:t>
            </a:r>
            <a:r>
              <a:rPr lang="hu-HU" dirty="0"/>
              <a:t> </a:t>
            </a:r>
            <a:r>
              <a:rPr lang="hu-HU" dirty="0" err="1"/>
              <a:t>frequency</a:t>
            </a:r>
            <a:r>
              <a:rPr lang="hu-HU" dirty="0"/>
              <a:t> </a:t>
            </a:r>
            <a:r>
              <a:rPr lang="hu-HU" dirty="0" err="1"/>
              <a:t>eigvalue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represents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trajectories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derivatives</a:t>
            </a:r>
            <a:r>
              <a:rPr lang="hu-HU" dirty="0"/>
              <a:t> ratio.</a:t>
            </a:r>
          </a:p>
        </p:txBody>
      </p:sp>
    </p:spTree>
    <p:extLst>
      <p:ext uri="{BB962C8B-B14F-4D97-AF65-F5344CB8AC3E}">
        <p14:creationId xmlns:p14="http://schemas.microsoft.com/office/powerpoint/2010/main" val="255783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64733-8B35-D7EB-9376-E18404136C06}"/>
              </a:ext>
            </a:extLst>
          </p:cNvPr>
          <p:cNvSpPr txBox="1"/>
          <p:nvPr/>
        </p:nvSpPr>
        <p:spPr>
          <a:xfrm>
            <a:off x="0" y="0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5 - </a:t>
            </a:r>
            <a:r>
              <a:rPr lang="hu-HU" dirty="0" err="1"/>
              <a:t>particle</a:t>
            </a: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A31F8-956F-0391-4764-04249DEB3CF0}"/>
              </a:ext>
            </a:extLst>
          </p:cNvPr>
          <p:cNvSpPr txBox="1"/>
          <p:nvPr/>
        </p:nvSpPr>
        <p:spPr>
          <a:xfrm>
            <a:off x="4523179" y="402331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EBA53D-3D3F-14E1-0A4E-6C7F4081A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80"/>
            <a:ext cx="6676008" cy="274693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BC2D451-9204-0860-CF08-A2677FDEE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932451"/>
            <a:ext cx="6676010" cy="274693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B6F4AE3-B870-EC32-4E41-5891ED714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79"/>
            <a:ext cx="6676010" cy="2746935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AF0D144D-5FE4-7755-A1CC-1399DA780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452"/>
            <a:ext cx="6676008" cy="274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9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64733-8B35-D7EB-9376-E18404136C06}"/>
              </a:ext>
            </a:extLst>
          </p:cNvPr>
          <p:cNvSpPr txBox="1"/>
          <p:nvPr/>
        </p:nvSpPr>
        <p:spPr>
          <a:xfrm>
            <a:off x="0" y="0"/>
            <a:ext cx="1294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7 - </a:t>
            </a:r>
            <a:r>
              <a:rPr lang="hu-HU" dirty="0" err="1"/>
              <a:t>particle</a:t>
            </a: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A31F8-956F-0391-4764-04249DEB3CF0}"/>
              </a:ext>
            </a:extLst>
          </p:cNvPr>
          <p:cNvSpPr txBox="1"/>
          <p:nvPr/>
        </p:nvSpPr>
        <p:spPr>
          <a:xfrm>
            <a:off x="4523179" y="402331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8EBA53D-3D3F-14E1-0A4E-6C7F4081A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080"/>
            <a:ext cx="6676008" cy="2746934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8BC2D451-9204-0860-CF08-A2677FDEE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932451"/>
            <a:ext cx="6676010" cy="2746935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2A93741-C040-EBBB-85A0-6180FC062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564081"/>
            <a:ext cx="6676007" cy="2746934"/>
          </a:xfrm>
          <a:prstGeom prst="rect">
            <a:avLst/>
          </a:prstGeom>
        </p:spPr>
      </p:pic>
      <p:pic>
        <p:nvPicPr>
          <p:cNvPr id="9" name="Picture 8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2BD033AB-AC92-B949-E75F-5E3A729C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2451"/>
            <a:ext cx="6676005" cy="27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8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60E3-C3E5-8F2D-8513-D79B84C8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Diagonalization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FD967-697E-35C9-A64D-4D077651A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Solving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Schrödinger </a:t>
            </a:r>
            <a:r>
              <a:rPr lang="hu-HU" dirty="0" err="1"/>
              <a:t>equation</a:t>
            </a:r>
            <a:r>
              <a:rPr lang="hu-HU" dirty="0"/>
              <a:t> </a:t>
            </a:r>
            <a:r>
              <a:rPr lang="hu-HU" dirty="0" err="1"/>
              <a:t>numerically</a:t>
            </a:r>
            <a:endParaRPr lang="hu-HU" dirty="0"/>
          </a:p>
        </p:txBody>
      </p:sp>
      <p:pic>
        <p:nvPicPr>
          <p:cNvPr id="5" name="Picture 4" descr="A picture containing chain, different, line&#10;&#10;Description automatically generated">
            <a:extLst>
              <a:ext uri="{FF2B5EF4-FFF2-40B4-BE49-F238E27FC236}">
                <a16:creationId xmlns:a16="http://schemas.microsoft.com/office/drawing/2014/main" id="{A3D911B3-348D-CDD0-9453-C40CB2E7C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20" y="5050284"/>
            <a:ext cx="6115050" cy="114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1C51B-E52C-26C6-DF64-263462C76F89}"/>
              </a:ext>
            </a:extLst>
          </p:cNvPr>
          <p:cNvSpPr txBox="1"/>
          <p:nvPr/>
        </p:nvSpPr>
        <p:spPr>
          <a:xfrm>
            <a:off x="5523722" y="4619743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 </a:t>
            </a:r>
            <a:r>
              <a:rPr lang="hu-HU" dirty="0" err="1"/>
              <a:t>made</a:t>
            </a:r>
            <a:r>
              <a:rPr lang="hu-HU" dirty="0"/>
              <a:t> a </a:t>
            </a:r>
            <a:r>
              <a:rPr lang="hu-HU" dirty="0" err="1"/>
              <a:t>gif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427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99F1F-618E-D445-7038-6C426BC8FDB6}"/>
              </a:ext>
            </a:extLst>
          </p:cNvPr>
          <p:cNvSpPr txBox="1"/>
          <p:nvPr/>
        </p:nvSpPr>
        <p:spPr>
          <a:xfrm>
            <a:off x="0" y="0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1 - </a:t>
            </a:r>
            <a:r>
              <a:rPr lang="hu-HU" dirty="0" err="1"/>
              <a:t>Particle</a:t>
            </a:r>
            <a:endParaRPr lang="hu-HU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D6BFB06-691B-DDDD-EE7D-E5A6EFC67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88" y="1502393"/>
            <a:ext cx="7790476" cy="2752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12E65F-F8B5-A64E-FE93-B859DAA5F55B}"/>
              </a:ext>
            </a:extLst>
          </p:cNvPr>
          <p:cNvSpPr txBox="1"/>
          <p:nvPr/>
        </p:nvSpPr>
        <p:spPr>
          <a:xfrm>
            <a:off x="8145625" y="1179227"/>
            <a:ext cx="3922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Nx</a:t>
            </a:r>
            <a:r>
              <a:rPr lang="hu-HU" dirty="0"/>
              <a:t> –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spatial</a:t>
            </a:r>
            <a:r>
              <a:rPr lang="hu-HU" dirty="0"/>
              <a:t> </a:t>
            </a:r>
            <a:r>
              <a:rPr lang="hu-HU" dirty="0" err="1"/>
              <a:t>points</a:t>
            </a:r>
            <a:endParaRPr lang="hu-HU" dirty="0"/>
          </a:p>
          <a:p>
            <a:r>
              <a:rPr lang="hu-HU" dirty="0"/>
              <a:t>	</a:t>
            </a:r>
            <a:r>
              <a:rPr lang="hu-HU" dirty="0" err="1"/>
              <a:t>for</a:t>
            </a:r>
            <a:r>
              <a:rPr lang="hu-HU" dirty="0"/>
              <a:t> 1P 50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quite</a:t>
            </a:r>
            <a:r>
              <a:rPr lang="hu-HU" dirty="0"/>
              <a:t> 	</a:t>
            </a:r>
            <a:r>
              <a:rPr lang="hu-HU" dirty="0" err="1"/>
              <a:t>accurate</a:t>
            </a:r>
            <a:r>
              <a:rPr lang="hu-HU" dirty="0"/>
              <a:t>!</a:t>
            </a:r>
          </a:p>
          <a:p>
            <a:r>
              <a:rPr lang="hu-HU" dirty="0"/>
              <a:t>DMRG – </a:t>
            </a:r>
            <a:r>
              <a:rPr lang="hu-HU" dirty="0" err="1"/>
              <a:t>Pascu’s</a:t>
            </a:r>
            <a:r>
              <a:rPr lang="hu-HU" dirty="0"/>
              <a:t> 1 </a:t>
            </a:r>
            <a:r>
              <a:rPr lang="hu-HU" dirty="0" err="1"/>
              <a:t>particle</a:t>
            </a:r>
            <a:r>
              <a:rPr lang="hu-HU" dirty="0"/>
              <a:t> DMRG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anomaly</a:t>
            </a:r>
            <a:r>
              <a:rPr lang="hu-HU" dirty="0"/>
              <a:t> </a:t>
            </a:r>
            <a:r>
              <a:rPr lang="hu-HU" dirty="0" err="1"/>
              <a:t>around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= 6-7</a:t>
            </a:r>
          </a:p>
        </p:txBody>
      </p:sp>
    </p:spTree>
    <p:extLst>
      <p:ext uri="{BB962C8B-B14F-4D97-AF65-F5344CB8AC3E}">
        <p14:creationId xmlns:p14="http://schemas.microsoft.com/office/powerpoint/2010/main" val="398720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99F1F-618E-D445-7038-6C426BC8FDB6}"/>
              </a:ext>
            </a:extLst>
          </p:cNvPr>
          <p:cNvSpPr txBox="1"/>
          <p:nvPr/>
        </p:nvSpPr>
        <p:spPr>
          <a:xfrm>
            <a:off x="0" y="0"/>
            <a:ext cx="18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 – </a:t>
            </a:r>
            <a:r>
              <a:rPr lang="hu-HU" dirty="0" err="1"/>
              <a:t>Particle</a:t>
            </a:r>
            <a:r>
              <a:rPr lang="hu-HU" dirty="0"/>
              <a:t> - </a:t>
            </a:r>
            <a:r>
              <a:rPr lang="hu-HU" dirty="0" err="1"/>
              <a:t>Full</a:t>
            </a:r>
            <a:endParaRPr lang="hu-HU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9351BC91-1D18-F044-7917-17680C82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989"/>
            <a:ext cx="5248236" cy="2784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0FBBFD-4756-C466-0F21-E8F04B5B4142}"/>
              </a:ext>
            </a:extLst>
          </p:cNvPr>
          <p:cNvSpPr txBox="1"/>
          <p:nvPr/>
        </p:nvSpPr>
        <p:spPr>
          <a:xfrm>
            <a:off x="0" y="3244334"/>
            <a:ext cx="25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 – </a:t>
            </a:r>
            <a:r>
              <a:rPr lang="hu-HU" dirty="0" err="1"/>
              <a:t>Particle</a:t>
            </a:r>
            <a:r>
              <a:rPr lang="hu-HU" dirty="0"/>
              <a:t> - </a:t>
            </a:r>
            <a:r>
              <a:rPr lang="hu-HU" dirty="0" err="1"/>
              <a:t>Restricted</a:t>
            </a:r>
            <a:endParaRPr lang="hu-HU" dirty="0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6C576C-0EB3-C0CC-C335-4A0DC8E57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1596"/>
            <a:ext cx="5248236" cy="278441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0D889798-F949-02A9-3BFE-BB26D630B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64" y="2269959"/>
            <a:ext cx="6027370" cy="31977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82137-11E6-0D4D-F99B-0050652FBA50}"/>
              </a:ext>
            </a:extLst>
          </p:cNvPr>
          <p:cNvSpPr txBox="1"/>
          <p:nvPr/>
        </p:nvSpPr>
        <p:spPr>
          <a:xfrm>
            <a:off x="5747657" y="1688841"/>
            <a:ext cx="655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Comparison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Nx</a:t>
            </a:r>
            <a:r>
              <a:rPr lang="hu-HU" dirty="0"/>
              <a:t> = 300 and </a:t>
            </a:r>
            <a:r>
              <a:rPr lang="hu-HU" dirty="0" err="1"/>
              <a:t>Restricted</a:t>
            </a:r>
            <a:r>
              <a:rPr lang="hu-HU" dirty="0"/>
              <a:t> </a:t>
            </a:r>
            <a:r>
              <a:rPr lang="hu-HU" dirty="0" err="1"/>
              <a:t>Nxi</a:t>
            </a:r>
            <a:r>
              <a:rPr lang="hu-HU" dirty="0"/>
              <a:t> = 200</a:t>
            </a:r>
          </a:p>
        </p:txBody>
      </p:sp>
    </p:spTree>
    <p:extLst>
      <p:ext uri="{BB962C8B-B14F-4D97-AF65-F5344CB8AC3E}">
        <p14:creationId xmlns:p14="http://schemas.microsoft.com/office/powerpoint/2010/main" val="295492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99F1F-618E-D445-7038-6C426BC8FDB6}"/>
              </a:ext>
            </a:extLst>
          </p:cNvPr>
          <p:cNvSpPr txBox="1"/>
          <p:nvPr/>
        </p:nvSpPr>
        <p:spPr>
          <a:xfrm>
            <a:off x="0" y="0"/>
            <a:ext cx="18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 – </a:t>
            </a:r>
            <a:r>
              <a:rPr lang="hu-HU" dirty="0" err="1"/>
              <a:t>Particle</a:t>
            </a:r>
            <a:r>
              <a:rPr lang="hu-HU" dirty="0"/>
              <a:t> - </a:t>
            </a:r>
            <a:r>
              <a:rPr lang="hu-HU" dirty="0" err="1"/>
              <a:t>Full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FBBFD-4756-C466-0F21-E8F04B5B4142}"/>
              </a:ext>
            </a:extLst>
          </p:cNvPr>
          <p:cNvSpPr txBox="1"/>
          <p:nvPr/>
        </p:nvSpPr>
        <p:spPr>
          <a:xfrm>
            <a:off x="0" y="3244334"/>
            <a:ext cx="252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 – </a:t>
            </a:r>
            <a:r>
              <a:rPr lang="hu-HU" dirty="0" err="1"/>
              <a:t>Particle</a:t>
            </a:r>
            <a:r>
              <a:rPr lang="hu-HU" dirty="0"/>
              <a:t> - </a:t>
            </a:r>
            <a:r>
              <a:rPr lang="hu-HU" dirty="0" err="1"/>
              <a:t>Restricted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2137-11E6-0D4D-F99B-0050652FBA50}"/>
              </a:ext>
            </a:extLst>
          </p:cNvPr>
          <p:cNvSpPr txBox="1"/>
          <p:nvPr/>
        </p:nvSpPr>
        <p:spPr>
          <a:xfrm>
            <a:off x="5002521" y="0"/>
            <a:ext cx="6946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Comparison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Nx</a:t>
            </a:r>
            <a:r>
              <a:rPr lang="hu-HU" dirty="0"/>
              <a:t> = 80 and </a:t>
            </a:r>
            <a:r>
              <a:rPr lang="hu-HU" dirty="0" err="1"/>
              <a:t>Restricted</a:t>
            </a:r>
            <a:r>
              <a:rPr lang="hu-HU" dirty="0"/>
              <a:t> </a:t>
            </a:r>
            <a:r>
              <a:rPr lang="hu-HU" dirty="0" err="1"/>
              <a:t>Nxi</a:t>
            </a:r>
            <a:r>
              <a:rPr lang="hu-HU" dirty="0"/>
              <a:t> = 30,60,30</a:t>
            </a:r>
          </a:p>
          <a:p>
            <a:r>
              <a:rPr lang="hu-HU" dirty="0"/>
              <a:t>The </a:t>
            </a:r>
            <a:r>
              <a:rPr lang="hu-HU" dirty="0" err="1"/>
              <a:t>restricted</a:t>
            </a:r>
            <a:r>
              <a:rPr lang="hu-HU" dirty="0"/>
              <a:t> version </a:t>
            </a:r>
            <a:r>
              <a:rPr lang="hu-HU" dirty="0" err="1"/>
              <a:t>fails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= 10,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below</a:t>
            </a:r>
            <a:r>
              <a:rPr lang="hu-HU" dirty="0"/>
              <a:t> 10^-4 </a:t>
            </a:r>
            <a:r>
              <a:rPr lang="hu-HU" dirty="0" err="1"/>
              <a:t>splitting</a:t>
            </a:r>
            <a:endParaRPr lang="hu-HU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B4B6976-90BA-90CE-A4D2-961CE687C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3"/>
            <a:ext cx="4927107" cy="261404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B728167-E411-553A-59B0-54374E97F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3667"/>
            <a:ext cx="4927107" cy="2614042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3050A913-7B2A-62D0-A3C0-9A711243E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17742"/>
            <a:ext cx="3893432" cy="2065633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6FFC28AC-9E79-2AD7-5F1F-B8F38DFDF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148" y="3613666"/>
            <a:ext cx="5331070" cy="28283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A3DCBF-6380-29F0-B796-ED0A28FA9604}"/>
              </a:ext>
            </a:extLst>
          </p:cNvPr>
          <p:cNvSpPr txBox="1"/>
          <p:nvPr/>
        </p:nvSpPr>
        <p:spPr>
          <a:xfrm>
            <a:off x="6654355" y="3227748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ED &amp; DMRG </a:t>
            </a:r>
            <a:r>
              <a:rPr lang="hu-HU" dirty="0" err="1"/>
              <a:t>comparison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378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99F1F-618E-D445-7038-6C426BC8FDB6}"/>
              </a:ext>
            </a:extLst>
          </p:cNvPr>
          <p:cNvSpPr txBox="1"/>
          <p:nvPr/>
        </p:nvSpPr>
        <p:spPr>
          <a:xfrm>
            <a:off x="0" y="0"/>
            <a:ext cx="1288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– </a:t>
            </a:r>
            <a:r>
              <a:rPr lang="hu-HU" dirty="0" err="1"/>
              <a:t>Particle</a:t>
            </a:r>
            <a:endParaRPr lang="hu-HU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877475D-9D32-D68D-D3E5-3DC1DFF6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953"/>
            <a:ext cx="5468071" cy="2901047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A5289C1-3635-DD6E-0CB6-A65D543F7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585278" cy="33687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D9E71-60F0-1C74-DC1C-FB4359A78683}"/>
              </a:ext>
            </a:extLst>
          </p:cNvPr>
          <p:cNvSpPr txBox="1"/>
          <p:nvPr/>
        </p:nvSpPr>
        <p:spPr>
          <a:xfrm>
            <a:off x="3585278" y="3429000"/>
            <a:ext cx="4381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Latest DMRG </a:t>
            </a:r>
            <a:r>
              <a:rPr lang="hu-HU" dirty="0" err="1"/>
              <a:t>compared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5 </a:t>
            </a:r>
            <a:r>
              <a:rPr lang="hu-HU" dirty="0" err="1"/>
              <a:t>particle</a:t>
            </a:r>
            <a:r>
              <a:rPr lang="hu-HU" dirty="0"/>
              <a:t> ED</a:t>
            </a:r>
          </a:p>
          <a:p>
            <a:r>
              <a:rPr lang="hu-H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5640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B7753-AD14-40E5-BEF5-82FEFC9C55B9}"/>
              </a:ext>
            </a:extLst>
          </p:cNvPr>
          <p:cNvSpPr txBox="1"/>
          <p:nvPr/>
        </p:nvSpPr>
        <p:spPr>
          <a:xfrm>
            <a:off x="439798" y="229755"/>
            <a:ext cx="20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Model</a:t>
            </a:r>
            <a:r>
              <a:rPr lang="hu-HU" dirty="0"/>
              <a:t> Hamiltonian: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9">
                <a:extLst>
                  <a:ext uri="{FF2B5EF4-FFF2-40B4-BE49-F238E27FC236}">
                    <a16:creationId xmlns:a16="http://schemas.microsoft.com/office/drawing/2014/main" id="{A374F7E7-5E1F-43E7-BF4B-B4D66F628C60}"/>
                  </a:ext>
                </a:extLst>
              </p:cNvPr>
              <p:cNvSpPr txBox="1"/>
              <p:nvPr/>
            </p:nvSpPr>
            <p:spPr>
              <a:xfrm>
                <a:off x="3225452" y="414421"/>
                <a:ext cx="6276526" cy="902555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hu-H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Sup>
                                        <m:sSub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̃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  <m:nary>
                            <m:naryPr>
                              <m:chr m:val="∑"/>
                              <m:supHide m:val="on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5" name="Szövegdoboz 9">
                <a:extLst>
                  <a:ext uri="{FF2B5EF4-FFF2-40B4-BE49-F238E27FC236}">
                    <a16:creationId xmlns:a16="http://schemas.microsoft.com/office/drawing/2014/main" id="{A374F7E7-5E1F-43E7-BF4B-B4D66F628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52" y="414421"/>
                <a:ext cx="6276526" cy="902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B5746F-2984-47CF-9DB4-CF22D69A6274}"/>
                  </a:ext>
                </a:extLst>
              </p:cNvPr>
              <p:cNvSpPr txBox="1"/>
              <p:nvPr/>
            </p:nvSpPr>
            <p:spPr>
              <a:xfrm>
                <a:off x="3195433" y="2242901"/>
                <a:ext cx="45970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b="0" dirty="0"/>
                  <a:t>We </a:t>
                </a:r>
                <a:r>
                  <a:rPr lang="hu-HU" b="0" dirty="0" err="1"/>
                  <a:t>set</a:t>
                </a:r>
                <a:r>
                  <a:rPr lang="hu-HU" b="0" dirty="0"/>
                  <a:t> </a:t>
                </a:r>
                <a:r>
                  <a:rPr lang="hu-HU" b="0" dirty="0" err="1"/>
                  <a:t>the</a:t>
                </a:r>
                <a:r>
                  <a:rPr lang="hu-HU" b="0" dirty="0"/>
                  <a:t> </a:t>
                </a:r>
                <a:r>
                  <a:rPr lang="hu-HU" b="0" dirty="0" err="1"/>
                  <a:t>dimensionless</a:t>
                </a:r>
                <a:r>
                  <a:rPr lang="hu-HU" b="0" dirty="0"/>
                  <a:t> </a:t>
                </a:r>
                <a:r>
                  <a:rPr lang="hu-HU" b="0" dirty="0" err="1"/>
                  <a:t>interaction</a:t>
                </a:r>
                <a:r>
                  <a:rPr lang="hu-HU" b="0" dirty="0"/>
                  <a:t> </a:t>
                </a:r>
                <a:r>
                  <a:rPr lang="hu-HU" b="0" dirty="0" err="1"/>
                  <a:t>strength</a:t>
                </a:r>
                <a:r>
                  <a:rPr lang="hu-HU" b="0" dirty="0"/>
                  <a:t> </a:t>
                </a:r>
                <a:r>
                  <a:rPr lang="hu-HU" b="0" dirty="0" err="1"/>
                  <a:t>to</a:t>
                </a:r>
                <a:r>
                  <a:rPr lang="hu-HU" b="0" dirty="0"/>
                  <a:t> a </a:t>
                </a:r>
                <a:r>
                  <a:rPr lang="hu-HU" b="0" dirty="0" err="1"/>
                  <a:t>number</a:t>
                </a:r>
                <a:r>
                  <a:rPr lang="hu-HU" b="0" dirty="0"/>
                  <a:t> </a:t>
                </a:r>
                <a:r>
                  <a:rPr lang="hu-HU" b="0" dirty="0" err="1"/>
                  <a:t>close</a:t>
                </a:r>
                <a:r>
                  <a:rPr lang="hu-HU" b="0" dirty="0"/>
                  <a:t> </a:t>
                </a:r>
                <a:r>
                  <a:rPr lang="hu-HU" b="0" dirty="0" err="1"/>
                  <a:t>to</a:t>
                </a:r>
                <a:r>
                  <a:rPr lang="hu-HU" b="0" dirty="0"/>
                  <a:t> </a:t>
                </a:r>
                <a:r>
                  <a:rPr lang="hu-HU" b="0" dirty="0" err="1"/>
                  <a:t>the</a:t>
                </a:r>
                <a:r>
                  <a:rPr lang="hu-HU" b="0" dirty="0"/>
                  <a:t> </a:t>
                </a:r>
                <a:r>
                  <a:rPr lang="hu-HU" b="0" dirty="0" err="1"/>
                  <a:t>experimental</a:t>
                </a:r>
                <a:r>
                  <a:rPr lang="hu-HU" dirty="0"/>
                  <a:t>ly indicated value: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hu-HU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B5746F-2984-47CF-9DB4-CF22D69A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433" y="2242901"/>
                <a:ext cx="4597012" cy="923330"/>
              </a:xfrm>
              <a:prstGeom prst="rect">
                <a:avLst/>
              </a:prstGeom>
              <a:blipFill>
                <a:blip r:embed="rId3"/>
                <a:stretch>
                  <a:fillRect l="-1061" t="-3311" b="-105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11">
                <a:extLst>
                  <a:ext uri="{FF2B5EF4-FFF2-40B4-BE49-F238E27FC236}">
                    <a16:creationId xmlns:a16="http://schemas.microsoft.com/office/drawing/2014/main" id="{34E6F390-0DCA-4E67-902E-01348CD1A07A}"/>
                  </a:ext>
                </a:extLst>
              </p:cNvPr>
              <p:cNvSpPr txBox="1"/>
              <p:nvPr/>
            </p:nvSpPr>
            <p:spPr>
              <a:xfrm>
                <a:off x="3225452" y="1316976"/>
                <a:ext cx="6108338" cy="819007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𝜒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f>
                                    <m:f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𝜒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7" name="Szövegdoboz 11">
                <a:extLst>
                  <a:ext uri="{FF2B5EF4-FFF2-40B4-BE49-F238E27FC236}">
                    <a16:creationId xmlns:a16="http://schemas.microsoft.com/office/drawing/2014/main" id="{34E6F390-0DCA-4E67-902E-01348CD1A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452" y="1316976"/>
                <a:ext cx="6108338" cy="819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13">
                <a:extLst>
                  <a:ext uri="{FF2B5EF4-FFF2-40B4-BE49-F238E27FC236}">
                    <a16:creationId xmlns:a16="http://schemas.microsoft.com/office/drawing/2014/main" id="{5A49CF17-2B0B-44B0-8F26-AD8D8AD49445}"/>
                  </a:ext>
                </a:extLst>
              </p:cNvPr>
              <p:cNvSpPr txBox="1"/>
              <p:nvPr/>
            </p:nvSpPr>
            <p:spPr>
              <a:xfrm>
                <a:off x="1407626" y="3370293"/>
                <a:ext cx="2601546" cy="87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∼160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Szövegdoboz 13">
                <a:extLst>
                  <a:ext uri="{FF2B5EF4-FFF2-40B4-BE49-F238E27FC236}">
                    <a16:creationId xmlns:a16="http://schemas.microsoft.com/office/drawing/2014/main" id="{5A49CF17-2B0B-44B0-8F26-AD8D8AD49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6" y="3370293"/>
                <a:ext cx="2601546" cy="8728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14">
                <a:extLst>
                  <a:ext uri="{FF2B5EF4-FFF2-40B4-BE49-F238E27FC236}">
                    <a16:creationId xmlns:a16="http://schemas.microsoft.com/office/drawing/2014/main" id="{38BB3876-310E-4DA5-8ED8-523EF0001E5D}"/>
                  </a:ext>
                </a:extLst>
              </p:cNvPr>
              <p:cNvSpPr txBox="1"/>
              <p:nvPr/>
            </p:nvSpPr>
            <p:spPr>
              <a:xfrm>
                <a:off x="1407626" y="4243161"/>
                <a:ext cx="2535502" cy="719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∼0.48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𝑚𝑒𝑉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Szövegdoboz 14">
                <a:extLst>
                  <a:ext uri="{FF2B5EF4-FFF2-40B4-BE49-F238E27FC236}">
                    <a16:creationId xmlns:a16="http://schemas.microsoft.com/office/drawing/2014/main" id="{38BB3876-310E-4DA5-8ED8-523EF000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6" y="4243161"/>
                <a:ext cx="2535502" cy="71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églalap 16">
            <a:extLst>
              <a:ext uri="{FF2B5EF4-FFF2-40B4-BE49-F238E27FC236}">
                <a16:creationId xmlns:a16="http://schemas.microsoft.com/office/drawing/2014/main" id="{787CA0BA-6DCA-4E82-9D27-DB3BFC267CFF}"/>
              </a:ext>
            </a:extLst>
          </p:cNvPr>
          <p:cNvSpPr/>
          <p:nvPr/>
        </p:nvSpPr>
        <p:spPr>
          <a:xfrm>
            <a:off x="1468766" y="5048987"/>
            <a:ext cx="1726667" cy="8970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5">
                <a:extLst>
                  <a:ext uri="{FF2B5EF4-FFF2-40B4-BE49-F238E27FC236}">
                    <a16:creationId xmlns:a16="http://schemas.microsoft.com/office/drawing/2014/main" id="{457AE0B3-4EC0-4BA0-BD18-5124936A3299}"/>
                  </a:ext>
                </a:extLst>
              </p:cNvPr>
              <p:cNvSpPr txBox="1"/>
              <p:nvPr/>
            </p:nvSpPr>
            <p:spPr>
              <a:xfrm>
                <a:off x="1595390" y="5171557"/>
                <a:ext cx="1649747" cy="663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∼1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8.8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2" name="Szövegdoboz 15">
                <a:extLst>
                  <a:ext uri="{FF2B5EF4-FFF2-40B4-BE49-F238E27FC236}">
                    <a16:creationId xmlns:a16="http://schemas.microsoft.com/office/drawing/2014/main" id="{457AE0B3-4EC0-4BA0-BD18-5124936A3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90" y="5171557"/>
                <a:ext cx="1649747" cy="663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2A3A067-82A5-4E20-9A63-5AFC36A88801}"/>
              </a:ext>
            </a:extLst>
          </p:cNvPr>
          <p:cNvSpPr txBox="1"/>
          <p:nvPr/>
        </p:nvSpPr>
        <p:spPr>
          <a:xfrm>
            <a:off x="1092037" y="1541813"/>
            <a:ext cx="21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Dimensionless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5BE38-2A86-42CB-9157-1898A392DA01}"/>
              </a:ext>
            </a:extLst>
          </p:cNvPr>
          <p:cNvSpPr txBox="1"/>
          <p:nvPr/>
        </p:nvSpPr>
        <p:spPr>
          <a:xfrm>
            <a:off x="7210678" y="0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 = 0 in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case</a:t>
            </a:r>
            <a:endParaRPr lang="hu-H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792B41-E6C8-4597-9287-8A68EBA1514B}"/>
              </a:ext>
            </a:extLst>
          </p:cNvPr>
          <p:cNvCxnSpPr>
            <a:cxnSpLocks/>
          </p:cNvCxnSpPr>
          <p:nvPr/>
        </p:nvCxnSpPr>
        <p:spPr>
          <a:xfrm flipH="1">
            <a:off x="7067961" y="229755"/>
            <a:ext cx="932829" cy="55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07633A-6274-41C8-94A6-92BCCC8B1E72}"/>
                  </a:ext>
                </a:extLst>
              </p:cNvPr>
              <p:cNvSpPr txBox="1"/>
              <p:nvPr/>
            </p:nvSpPr>
            <p:spPr>
              <a:xfrm>
                <a:off x="5503653" y="4130210"/>
                <a:ext cx="5380370" cy="16313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Imaginary </a:t>
                </a:r>
                <a:r>
                  <a:rPr lang="hu-HU" dirty="0" err="1"/>
                  <a:t>time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hu-HU" dirty="0"/>
                  <a:t> </a:t>
                </a:r>
              </a:p>
              <a:p>
                <a:r>
                  <a:rPr lang="hu-HU" dirty="0" err="1"/>
                  <a:t>This</a:t>
                </a:r>
                <a:r>
                  <a:rPr lang="hu-HU" dirty="0"/>
                  <a:t> is </a:t>
                </a:r>
                <a:r>
                  <a:rPr lang="hu-HU" dirty="0" err="1"/>
                  <a:t>rescaled</a:t>
                </a:r>
                <a:r>
                  <a:rPr lang="hu-HU" dirty="0"/>
                  <a:t> </a:t>
                </a:r>
                <a:r>
                  <a:rPr lang="hu-HU" dirty="0" err="1"/>
                  <a:t>as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dirty="0"/>
              </a:p>
              <a:p>
                <a:r>
                  <a:rPr lang="hu-HU" dirty="0" err="1"/>
                  <a:t>Then</a:t>
                </a:r>
                <a:r>
                  <a:rPr lang="hu-HU" dirty="0"/>
                  <a:t>, </a:t>
                </a:r>
                <a:r>
                  <a:rPr lang="hu-HU" dirty="0" err="1"/>
                  <a:t>rescaled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hu-HU" dirty="0"/>
                  <a:t>, </a:t>
                </a:r>
                <a:r>
                  <a:rPr lang="hu-HU" dirty="0" err="1"/>
                  <a:t>where</a:t>
                </a:r>
                <a:r>
                  <a:rPr lang="hu-HU" dirty="0"/>
                  <a:t> r is a free </a:t>
                </a:r>
                <a:r>
                  <a:rPr lang="hu-HU" dirty="0" err="1"/>
                  <a:t>parameter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07633A-6274-41C8-94A6-92BCCC8B1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653" y="4130210"/>
                <a:ext cx="5380370" cy="1631398"/>
              </a:xfrm>
              <a:prstGeom prst="rect">
                <a:avLst/>
              </a:prstGeom>
              <a:blipFill>
                <a:blip r:embed="rId8"/>
                <a:stretch>
                  <a:fillRect l="-905" t="-14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595FBDD-55F6-4F40-92FE-93694605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3F7D3-8DA1-4F45-91DC-913F3B1C1812}" type="slidenum">
              <a:rPr lang="hu-HU" smtClean="0"/>
              <a:t>2</a:t>
            </a:fld>
            <a:endParaRPr lang="hu-H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9BFD2-A276-2C00-E67F-F9C517CE4F2D}"/>
              </a:ext>
            </a:extLst>
          </p:cNvPr>
          <p:cNvSpPr txBox="1"/>
          <p:nvPr/>
        </p:nvSpPr>
        <p:spPr>
          <a:xfrm>
            <a:off x="2464996" y="5728505"/>
            <a:ext cx="2956264" cy="92333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In </a:t>
            </a:r>
            <a:r>
              <a:rPr lang="hu-HU" b="1" dirty="0" err="1">
                <a:solidFill>
                  <a:schemeClr val="bg1"/>
                </a:solidFill>
              </a:rPr>
              <a:t>the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following</a:t>
            </a:r>
            <a:r>
              <a:rPr lang="hu-HU" b="1" dirty="0">
                <a:solidFill>
                  <a:schemeClr val="bg1"/>
                </a:solidFill>
              </a:rPr>
              <a:t> Eta is 20 </a:t>
            </a:r>
            <a:r>
              <a:rPr lang="hu-HU" b="1" dirty="0" err="1">
                <a:solidFill>
                  <a:schemeClr val="bg1"/>
                </a:solidFill>
              </a:rPr>
              <a:t>not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the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value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that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comes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from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the</a:t>
            </a:r>
            <a:r>
              <a:rPr lang="hu-HU" b="1" dirty="0">
                <a:solidFill>
                  <a:schemeClr val="bg1"/>
                </a:solidFill>
              </a:rPr>
              <a:t> fitting!!!</a:t>
            </a:r>
          </a:p>
        </p:txBody>
      </p:sp>
    </p:spTree>
    <p:extLst>
      <p:ext uri="{BB962C8B-B14F-4D97-AF65-F5344CB8AC3E}">
        <p14:creationId xmlns:p14="http://schemas.microsoft.com/office/powerpoint/2010/main" val="366789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247B-7DA7-6D36-1427-B33537E2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Trajectory</a:t>
            </a:r>
            <a:r>
              <a:rPr lang="hu-HU" dirty="0"/>
              <a:t> </a:t>
            </a:r>
            <a:r>
              <a:rPr lang="hu-HU" dirty="0" err="1"/>
              <a:t>Calculation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DA447-49D4-2261-7B89-8FD6A041C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1 </a:t>
                </a:r>
                <a:r>
                  <a:rPr lang="hu-HU" dirty="0" err="1"/>
                  <a:t>particle</a:t>
                </a:r>
                <a:r>
                  <a:rPr lang="hu-HU" dirty="0"/>
                  <a:t>,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have</a:t>
                </a:r>
                <a:r>
                  <a:rPr lang="hu-HU" dirty="0"/>
                  <a:t> </a:t>
                </a:r>
                <a:r>
                  <a:rPr lang="hu-HU" dirty="0" err="1"/>
                  <a:t>analytical</a:t>
                </a:r>
                <a:r>
                  <a:rPr lang="hu-HU" dirty="0"/>
                  <a:t> </a:t>
                </a:r>
                <a:r>
                  <a:rPr lang="hu-HU" dirty="0" err="1"/>
                  <a:t>solutions</a:t>
                </a:r>
                <a:endParaRPr lang="hu-HU" dirty="0"/>
              </a:p>
              <a:p>
                <a:r>
                  <a:rPr lang="hu-HU" dirty="0" err="1"/>
                  <a:t>For</a:t>
                </a:r>
                <a:r>
                  <a:rPr lang="hu-HU" dirty="0"/>
                  <a:t> more </a:t>
                </a:r>
                <a:r>
                  <a:rPr lang="hu-HU" dirty="0" err="1"/>
                  <a:t>particles</a:t>
                </a:r>
                <a:r>
                  <a:rPr lang="hu-HU" dirty="0"/>
                  <a:t> </a:t>
                </a:r>
                <a:r>
                  <a:rPr lang="hu-HU" dirty="0" err="1"/>
                  <a:t>we</a:t>
                </a:r>
                <a:r>
                  <a:rPr lang="hu-HU" dirty="0"/>
                  <a:t> </a:t>
                </a:r>
                <a:r>
                  <a:rPr lang="hu-HU" dirty="0" err="1"/>
                  <a:t>have</a:t>
                </a:r>
                <a:r>
                  <a:rPr lang="hu-HU" dirty="0"/>
                  <a:t>  3 </a:t>
                </a:r>
                <a:r>
                  <a:rPr lang="hu-HU" dirty="0" err="1"/>
                  <a:t>types</a:t>
                </a:r>
                <a:r>
                  <a:rPr lang="hu-HU" dirty="0"/>
                  <a:t> of MC </a:t>
                </a:r>
                <a:r>
                  <a:rPr lang="hu-HU" dirty="0" err="1"/>
                  <a:t>calculation</a:t>
                </a:r>
                <a:endParaRPr lang="hu-HU" dirty="0"/>
              </a:p>
              <a:p>
                <a:pPr lvl="1"/>
                <a:r>
                  <a:rPr lang="hu-HU" b="1" dirty="0"/>
                  <a:t>Standard Monte Carlo</a:t>
                </a:r>
                <a:r>
                  <a:rPr lang="hu-HU" dirty="0"/>
                  <a:t> (STDMC): Vary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trajectories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same</a:t>
                </a:r>
                <a:r>
                  <a:rPr lang="hu-HU" dirty="0"/>
                  <a:t> </a:t>
                </a:r>
                <a:r>
                  <a:rPr lang="hu-HU" dirty="0" err="1"/>
                  <a:t>way</a:t>
                </a:r>
                <a:r>
                  <a:rPr lang="hu-HU" dirty="0"/>
                  <a:t>, </a:t>
                </a:r>
                <a:r>
                  <a:rPr lang="hu-HU" dirty="0" err="1"/>
                  <a:t>use</a:t>
                </a:r>
                <a:r>
                  <a:rPr lang="hu-HU" dirty="0"/>
                  <a:t> </a:t>
                </a:r>
                <a:r>
                  <a:rPr lang="hu-HU" dirty="0" err="1"/>
                  <a:t>symmetries</a:t>
                </a:r>
                <a:r>
                  <a:rPr lang="hu-HU" dirty="0"/>
                  <a:t>, </a:t>
                </a:r>
                <a:r>
                  <a:rPr lang="hu-HU" dirty="0" err="1"/>
                  <a:t>restrict</a:t>
                </a:r>
                <a:r>
                  <a:rPr lang="hu-HU" dirty="0"/>
                  <a:t> </a:t>
                </a:r>
                <a:r>
                  <a:rPr lang="hu-HU" dirty="0" err="1"/>
                  <a:t>middle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hu-HU" dirty="0" err="1"/>
                  <a:t>space</a:t>
                </a:r>
                <a:r>
                  <a:rPr lang="hu-HU" dirty="0"/>
                  <a:t>. (Best </a:t>
                </a:r>
                <a:r>
                  <a:rPr lang="hu-HU" dirty="0" err="1"/>
                  <a:t>action</a:t>
                </a:r>
                <a:r>
                  <a:rPr lang="hu-HU" dirty="0"/>
                  <a:t>, </a:t>
                </a:r>
                <a:r>
                  <a:rPr lang="hu-HU" dirty="0" err="1"/>
                  <a:t>noisy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b="1" dirty="0" err="1"/>
                  <a:t>Restricted</a:t>
                </a:r>
                <a:r>
                  <a:rPr lang="hu-HU" b="1" dirty="0"/>
                  <a:t> Monte Carlo (</a:t>
                </a:r>
                <a:r>
                  <a:rPr lang="hu-HU" dirty="0"/>
                  <a:t>RESTMC): STDMC </a:t>
                </a:r>
                <a:r>
                  <a:rPr lang="hu-HU" dirty="0" err="1"/>
                  <a:t>with</a:t>
                </a:r>
                <a:r>
                  <a:rPr lang="hu-HU" dirty="0"/>
                  <a:t> a </a:t>
                </a:r>
                <a:r>
                  <a:rPr lang="hu-HU" dirty="0" err="1"/>
                  <a:t>small</a:t>
                </a:r>
                <a:r>
                  <a:rPr lang="hu-HU" dirty="0"/>
                  <a:t> </a:t>
                </a:r>
                <a:r>
                  <a:rPr lang="hu-HU" dirty="0" err="1"/>
                  <a:t>Exclusion</a:t>
                </a:r>
                <a:r>
                  <a:rPr lang="hu-HU" dirty="0"/>
                  <a:t> </a:t>
                </a:r>
                <a:r>
                  <a:rPr lang="hu-HU" dirty="0" err="1"/>
                  <a:t>zone</a:t>
                </a:r>
                <a:r>
                  <a:rPr lang="hu-HU" dirty="0"/>
                  <a:t> </a:t>
                </a:r>
                <a:r>
                  <a:rPr lang="hu-HU" dirty="0" err="1"/>
                  <a:t>at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edges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side</a:t>
                </a:r>
                <a:r>
                  <a:rPr lang="hu-HU" dirty="0"/>
                  <a:t> </a:t>
                </a:r>
                <a:r>
                  <a:rPr lang="hu-HU" dirty="0" err="1"/>
                  <a:t>particles</a:t>
                </a:r>
                <a:r>
                  <a:rPr lang="hu-HU" dirty="0"/>
                  <a:t> </a:t>
                </a:r>
                <a:r>
                  <a:rPr lang="hu-HU" dirty="0" err="1"/>
                  <a:t>were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derivative</a:t>
                </a:r>
                <a:r>
                  <a:rPr lang="hu-HU" dirty="0"/>
                  <a:t> </a:t>
                </a:r>
                <a:r>
                  <a:rPr lang="hu-HU" dirty="0" err="1"/>
                  <a:t>term</a:t>
                </a:r>
                <a:r>
                  <a:rPr lang="hu-HU" dirty="0"/>
                  <a:t> is </a:t>
                </a:r>
                <a:r>
                  <a:rPr lang="hu-HU" dirty="0" err="1"/>
                  <a:t>neglected</a:t>
                </a:r>
                <a:r>
                  <a:rPr lang="hu-HU" dirty="0"/>
                  <a:t>. (</a:t>
                </a:r>
                <a:r>
                  <a:rPr lang="hu-HU" dirty="0" err="1"/>
                  <a:t>Comparable</a:t>
                </a:r>
                <a:r>
                  <a:rPr lang="hu-HU" dirty="0"/>
                  <a:t> </a:t>
                </a:r>
                <a:r>
                  <a:rPr lang="hu-HU" dirty="0" err="1"/>
                  <a:t>action</a:t>
                </a:r>
                <a:r>
                  <a:rPr lang="hu-HU" dirty="0"/>
                  <a:t>, </a:t>
                </a:r>
                <a:r>
                  <a:rPr lang="hu-HU" dirty="0" err="1"/>
                  <a:t>smoother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b="1" dirty="0" err="1"/>
                  <a:t>Simplified</a:t>
                </a:r>
                <a:r>
                  <a:rPr lang="hu-HU" b="1" dirty="0"/>
                  <a:t> Monte Carlo </a:t>
                </a:r>
                <a:r>
                  <a:rPr lang="hu-HU" dirty="0"/>
                  <a:t>(SIMPLEMC): </a:t>
                </a:r>
                <a:r>
                  <a:rPr lang="hu-HU" dirty="0" err="1"/>
                  <a:t>Only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middle</a:t>
                </a:r>
                <a:r>
                  <a:rPr lang="hu-HU" dirty="0"/>
                  <a:t> </a:t>
                </a:r>
                <a:r>
                  <a:rPr lang="hu-HU" dirty="0" err="1"/>
                  <a:t>particle’s</a:t>
                </a:r>
                <a:r>
                  <a:rPr lang="hu-HU" dirty="0"/>
                  <a:t> </a:t>
                </a:r>
                <a:r>
                  <a:rPr lang="hu-HU" dirty="0" err="1"/>
                  <a:t>derivative</a:t>
                </a:r>
                <a:r>
                  <a:rPr lang="hu-HU" dirty="0"/>
                  <a:t> is </a:t>
                </a:r>
                <a:r>
                  <a:rPr lang="hu-HU" dirty="0" err="1"/>
                  <a:t>calculated</a:t>
                </a:r>
                <a:r>
                  <a:rPr lang="hu-HU" dirty="0"/>
                  <a:t> </a:t>
                </a:r>
                <a:r>
                  <a:rPr lang="hu-HU" dirty="0" err="1"/>
                  <a:t>all</a:t>
                </a:r>
                <a:r>
                  <a:rPr lang="hu-HU" dirty="0"/>
                  <a:t> </a:t>
                </a:r>
                <a:r>
                  <a:rPr lang="hu-HU" dirty="0" err="1"/>
                  <a:t>along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time</a:t>
                </a:r>
                <a:r>
                  <a:rPr lang="hu-HU" dirty="0"/>
                  <a:t> </a:t>
                </a:r>
                <a:r>
                  <a:rPr lang="hu-HU" dirty="0" err="1"/>
                  <a:t>axis</a:t>
                </a:r>
                <a:r>
                  <a:rPr lang="hu-HU" dirty="0"/>
                  <a:t>. (</a:t>
                </a:r>
                <a:r>
                  <a:rPr lang="hu-HU" dirty="0" err="1"/>
                  <a:t>Worst</a:t>
                </a:r>
                <a:r>
                  <a:rPr lang="hu-HU" dirty="0"/>
                  <a:t> Action, </a:t>
                </a:r>
                <a:r>
                  <a:rPr lang="hu-HU" dirty="0" err="1"/>
                  <a:t>Smoothest</a:t>
                </a:r>
                <a:r>
                  <a:rPr lang="hu-HU" dirty="0"/>
                  <a:t>)</a:t>
                </a:r>
                <a:endParaRPr lang="hu-HU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0DA447-49D4-2261-7B89-8FD6A041C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9" t="-513" r="-29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53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99F1F-618E-D445-7038-6C426BC8FDB6}"/>
              </a:ext>
            </a:extLst>
          </p:cNvPr>
          <p:cNvSpPr txBox="1"/>
          <p:nvPr/>
        </p:nvSpPr>
        <p:spPr>
          <a:xfrm>
            <a:off x="0" y="0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1 - </a:t>
            </a:r>
            <a:r>
              <a:rPr lang="hu-HU" dirty="0" err="1"/>
              <a:t>Particle</a:t>
            </a:r>
            <a:endParaRPr lang="hu-HU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F7EBBF7-1808-EBC3-23A8-B3EA8B80E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" y="3698484"/>
            <a:ext cx="4879910" cy="258900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7A0239A-54AA-0029-118C-6C50694D2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3" y="739407"/>
            <a:ext cx="4879910" cy="2589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40B2F5-18B6-5997-1AE8-D4C5BF3FBA33}"/>
              </a:ext>
            </a:extLst>
          </p:cNvPr>
          <p:cNvSpPr txBox="1"/>
          <p:nvPr/>
        </p:nvSpPr>
        <p:spPr>
          <a:xfrm>
            <a:off x="6587412" y="4441372"/>
            <a:ext cx="51411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Difference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</a:t>
            </a:r>
            <a:r>
              <a:rPr lang="hu-HU" dirty="0" err="1"/>
              <a:t>calculated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MC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Analytical</a:t>
            </a:r>
            <a:r>
              <a:rPr lang="hu-HU" dirty="0"/>
              <a:t> </a:t>
            </a:r>
            <a:r>
              <a:rPr lang="hu-HU" dirty="0" err="1"/>
              <a:t>curves</a:t>
            </a:r>
            <a:r>
              <a:rPr lang="hu-HU" dirty="0"/>
              <a:t>’ </a:t>
            </a:r>
            <a:r>
              <a:rPr lang="hu-HU" dirty="0" err="1"/>
              <a:t>action</a:t>
            </a:r>
            <a:r>
              <a:rPr lang="hu-HU" dirty="0"/>
              <a:t>. </a:t>
            </a:r>
            <a:r>
              <a:rPr lang="hu-HU" sz="1600" dirty="0"/>
              <a:t>(</a:t>
            </a:r>
            <a:r>
              <a:rPr lang="hu-HU" sz="1600" dirty="0" err="1"/>
              <a:t>This</a:t>
            </a:r>
            <a:r>
              <a:rPr lang="hu-HU" sz="1600" dirty="0"/>
              <a:t> </a:t>
            </a:r>
            <a:r>
              <a:rPr lang="hu-HU" sz="1600" dirty="0" err="1"/>
              <a:t>get</a:t>
            </a:r>
            <a:r>
              <a:rPr lang="hu-HU" sz="1600" dirty="0"/>
              <a:t> </a:t>
            </a:r>
            <a:r>
              <a:rPr lang="hu-HU" sz="1600" dirty="0" err="1"/>
              <a:t>exponencialized</a:t>
            </a:r>
            <a:r>
              <a:rPr lang="hu-HU" sz="1600" dirty="0"/>
              <a:t>, </a:t>
            </a:r>
            <a:r>
              <a:rPr lang="hu-HU" sz="1600" dirty="0" err="1"/>
              <a:t>so</a:t>
            </a:r>
            <a:r>
              <a:rPr lang="hu-HU" sz="1600" dirty="0"/>
              <a:t> </a:t>
            </a:r>
            <a:r>
              <a:rPr lang="hu-HU" sz="1600" dirty="0" err="1"/>
              <a:t>practically</a:t>
            </a:r>
            <a:r>
              <a:rPr lang="hu-HU" sz="1600" dirty="0"/>
              <a:t> </a:t>
            </a:r>
            <a:r>
              <a:rPr lang="hu-HU" sz="1600" dirty="0" err="1"/>
              <a:t>identical</a:t>
            </a:r>
            <a:r>
              <a:rPr lang="hu-HU" sz="1600" dirty="0"/>
              <a:t>)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FD32F-8B30-96A0-7531-83F8F15460E7}"/>
              </a:ext>
            </a:extLst>
          </p:cNvPr>
          <p:cNvSpPr txBox="1"/>
          <p:nvPr/>
        </p:nvSpPr>
        <p:spPr>
          <a:xfrm>
            <a:off x="6587412" y="739407"/>
            <a:ext cx="46342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calculate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analytically</a:t>
            </a:r>
            <a:r>
              <a:rPr lang="hu-HU" dirty="0"/>
              <a:t>,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setting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MC</a:t>
            </a:r>
          </a:p>
        </p:txBody>
      </p:sp>
    </p:spTree>
    <p:extLst>
      <p:ext uri="{BB962C8B-B14F-4D97-AF65-F5344CB8AC3E}">
        <p14:creationId xmlns:p14="http://schemas.microsoft.com/office/powerpoint/2010/main" val="323401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899F1F-618E-D445-7038-6C426BC8FDB6}"/>
              </a:ext>
            </a:extLst>
          </p:cNvPr>
          <p:cNvSpPr txBox="1"/>
          <p:nvPr/>
        </p:nvSpPr>
        <p:spPr>
          <a:xfrm>
            <a:off x="0" y="0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3 - </a:t>
            </a:r>
            <a:r>
              <a:rPr lang="hu-HU" dirty="0" err="1"/>
              <a:t>Particle</a:t>
            </a:r>
            <a:endParaRPr lang="hu-HU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6ADDC18-4F9E-0340-9E2C-8193EABD0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9459"/>
            <a:ext cx="5682343" cy="3014727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546924C0-C7C1-9E35-2EF1-F353295A6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548"/>
            <a:ext cx="5682343" cy="3014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6B4C65-CA41-62FE-8B9E-8C82F1F3B08F}"/>
              </a:ext>
            </a:extLst>
          </p:cNvPr>
          <p:cNvSpPr txBox="1"/>
          <p:nvPr/>
        </p:nvSpPr>
        <p:spPr>
          <a:xfrm>
            <a:off x="5781296" y="458548"/>
            <a:ext cx="641070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Action </a:t>
            </a:r>
            <a:r>
              <a:rPr lang="hu-HU" dirty="0" err="1"/>
              <a:t>differences</a:t>
            </a:r>
            <a:r>
              <a:rPr lang="hu-HU" dirty="0"/>
              <a:t>: </a:t>
            </a:r>
            <a:r>
              <a:rPr lang="hu-HU" dirty="0" err="1"/>
              <a:t>Difference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restricted</a:t>
            </a:r>
            <a:r>
              <a:rPr lang="hu-HU" dirty="0"/>
              <a:t> and </a:t>
            </a:r>
            <a:r>
              <a:rPr lang="hu-HU" dirty="0" err="1"/>
              <a:t>regular</a:t>
            </a:r>
            <a:r>
              <a:rPr lang="hu-HU" dirty="0"/>
              <a:t> MC </a:t>
            </a:r>
            <a:r>
              <a:rPr lang="hu-HU" dirty="0" err="1"/>
              <a:t>calculation</a:t>
            </a:r>
            <a:r>
              <a:rPr lang="hu-HU" dirty="0"/>
              <a:t> </a:t>
            </a:r>
            <a:r>
              <a:rPr lang="hu-HU" dirty="0" err="1"/>
              <a:t>actions</a:t>
            </a:r>
            <a:endParaRPr lang="hu-HU" dirty="0"/>
          </a:p>
          <a:p>
            <a:r>
              <a:rPr lang="hu-HU" dirty="0" err="1"/>
              <a:t>FittedAction</a:t>
            </a:r>
            <a:r>
              <a:rPr lang="hu-HU" dirty="0"/>
              <a:t> </a:t>
            </a:r>
            <a:r>
              <a:rPr lang="hu-HU" dirty="0" err="1"/>
              <a:t>differences</a:t>
            </a:r>
            <a:r>
              <a:rPr lang="hu-HU" dirty="0"/>
              <a:t>: </a:t>
            </a:r>
            <a:r>
              <a:rPr lang="hu-HU" dirty="0" err="1"/>
              <a:t>tanh</a:t>
            </a:r>
            <a:r>
              <a:rPr lang="hu-HU" dirty="0"/>
              <a:t>(…) fit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calculated</a:t>
            </a:r>
            <a:r>
              <a:rPr lang="hu-HU" dirty="0"/>
              <a:t> MC </a:t>
            </a:r>
            <a:r>
              <a:rPr lang="hu-HU" dirty="0" err="1"/>
              <a:t>curve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35B1B-4A96-F89D-84A6-1F284CCA6622}"/>
              </a:ext>
            </a:extLst>
          </p:cNvPr>
          <p:cNvSpPr txBox="1"/>
          <p:nvPr/>
        </p:nvSpPr>
        <p:spPr>
          <a:xfrm>
            <a:off x="5781296" y="1795874"/>
            <a:ext cx="641070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Doing</a:t>
            </a:r>
            <a:r>
              <a:rPr lang="hu-HU" dirty="0"/>
              <a:t> a standard MC/SA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twice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much</a:t>
            </a:r>
            <a:r>
              <a:rPr lang="hu-HU" dirty="0"/>
              <a:t> </a:t>
            </a:r>
            <a:r>
              <a:rPr lang="hu-HU" dirty="0" err="1"/>
              <a:t>iterations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restricted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simplified</a:t>
            </a:r>
            <a:r>
              <a:rPr lang="hu-HU" dirty="0"/>
              <a:t> </a:t>
            </a:r>
            <a:r>
              <a:rPr lang="hu-HU" dirty="0" err="1"/>
              <a:t>variants</a:t>
            </a:r>
            <a:r>
              <a:rPr lang="hu-HU" dirty="0"/>
              <a:t> </a:t>
            </a:r>
            <a:r>
              <a:rPr lang="hu-HU" dirty="0" err="1"/>
              <a:t>grants</a:t>
            </a:r>
            <a:r>
              <a:rPr lang="hu-HU" dirty="0"/>
              <a:t> </a:t>
            </a:r>
            <a:r>
              <a:rPr lang="hu-HU" dirty="0" err="1"/>
              <a:t>us</a:t>
            </a:r>
            <a:r>
              <a:rPr lang="hu-HU" dirty="0"/>
              <a:t> a bit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seems</a:t>
            </a:r>
            <a:r>
              <a:rPr lang="hu-HU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6DD14-8523-C77B-D121-127E4A28A72E}"/>
              </a:ext>
            </a:extLst>
          </p:cNvPr>
          <p:cNvSpPr txBox="1"/>
          <p:nvPr/>
        </p:nvSpPr>
        <p:spPr>
          <a:xfrm>
            <a:off x="5781296" y="2842296"/>
            <a:ext cx="64107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Neglecting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derivative</a:t>
            </a:r>
            <a:r>
              <a:rPr lang="hu-HU" dirty="0"/>
              <a:t> </a:t>
            </a:r>
            <a:r>
              <a:rPr lang="hu-HU" dirty="0" err="1"/>
              <a:t>terms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action</a:t>
            </a:r>
            <a:r>
              <a:rPr lang="hu-HU" dirty="0"/>
              <a:t> </a:t>
            </a:r>
            <a:r>
              <a:rPr lang="hu-HU" dirty="0" err="1"/>
              <a:t>integral</a:t>
            </a:r>
            <a:r>
              <a:rPr lang="hu-HU" dirty="0"/>
              <a:t> </a:t>
            </a:r>
            <a:r>
              <a:rPr lang="hu-HU" dirty="0" err="1"/>
              <a:t>gives</a:t>
            </a:r>
            <a:r>
              <a:rPr lang="hu-HU" dirty="0"/>
              <a:t> a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match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standard MC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is </a:t>
            </a:r>
            <a:r>
              <a:rPr lang="hu-HU" dirty="0" err="1"/>
              <a:t>small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expected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</a:t>
            </a:r>
            <a:r>
              <a:rPr lang="hu-HU" dirty="0" err="1"/>
              <a:t>bigger</a:t>
            </a:r>
            <a:r>
              <a:rPr lang="hu-HU" dirty="0"/>
              <a:t>,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derivative</a:t>
            </a:r>
            <a:r>
              <a:rPr lang="hu-HU" dirty="0"/>
              <a:t> </a:t>
            </a:r>
            <a:r>
              <a:rPr lang="hu-HU" dirty="0" err="1"/>
              <a:t>term</a:t>
            </a:r>
            <a:r>
              <a:rPr lang="hu-HU" dirty="0"/>
              <a:t> </a:t>
            </a:r>
            <a:r>
              <a:rPr lang="hu-HU" dirty="0" err="1"/>
              <a:t>gets</a:t>
            </a:r>
            <a:r>
              <a:rPr lang="hu-HU" dirty="0"/>
              <a:t> more and more </a:t>
            </a:r>
            <a:r>
              <a:rPr lang="hu-HU" dirty="0" err="1"/>
              <a:t>relevant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trajectories</a:t>
            </a:r>
            <a:r>
              <a:rPr lang="hu-HU" dirty="0"/>
              <a:t> start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idffer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stdMC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291809-C019-E46F-0B12-E28CA00E5CA8}"/>
              </a:ext>
            </a:extLst>
          </p:cNvPr>
          <p:cNvSpPr txBox="1"/>
          <p:nvPr/>
        </p:nvSpPr>
        <p:spPr>
          <a:xfrm>
            <a:off x="5781297" y="4554244"/>
            <a:ext cx="641070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Runtimes</a:t>
            </a:r>
            <a:r>
              <a:rPr lang="hu-H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w/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restrictions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fastest</a:t>
            </a:r>
            <a:r>
              <a:rPr lang="hu-HU" dirty="0"/>
              <a:t> (/</a:t>
            </a:r>
            <a:r>
              <a:rPr lang="hu-HU" dirty="0" err="1"/>
              <a:t>iteration</a:t>
            </a:r>
            <a:r>
              <a:rPr lang="hu-HU" dirty="0"/>
              <a:t>) is </a:t>
            </a:r>
            <a:r>
              <a:rPr lang="hu-HU" dirty="0" err="1"/>
              <a:t>the</a:t>
            </a:r>
            <a:r>
              <a:rPr lang="hu-HU" dirty="0"/>
              <a:t> standard MC -&gt; </a:t>
            </a:r>
            <a:r>
              <a:rPr lang="hu-HU" b="1" dirty="0"/>
              <a:t>20k </a:t>
            </a:r>
            <a:r>
              <a:rPr lang="hu-HU" b="1" dirty="0" err="1"/>
              <a:t>iterations</a:t>
            </a:r>
            <a:r>
              <a:rPr lang="hu-HU" b="1" dirty="0"/>
              <a:t> </a:t>
            </a:r>
            <a:r>
              <a:rPr lang="hu-HU" b="1" dirty="0" err="1"/>
              <a:t>under</a:t>
            </a:r>
            <a:r>
              <a:rPr lang="hu-HU" b="1" dirty="0"/>
              <a:t> a </a:t>
            </a:r>
            <a:r>
              <a:rPr lang="hu-HU" b="1" dirty="0" err="1"/>
              <a:t>second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Restricted</a:t>
            </a:r>
            <a:r>
              <a:rPr lang="hu-HU" dirty="0"/>
              <a:t> is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STDMC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still</a:t>
            </a:r>
            <a:r>
              <a:rPr lang="hu-HU" dirty="0"/>
              <a:t> </a:t>
            </a:r>
            <a:r>
              <a:rPr lang="hu-HU" dirty="0" err="1"/>
              <a:t>slower</a:t>
            </a:r>
            <a:r>
              <a:rPr lang="hu-HU" dirty="0"/>
              <a:t> </a:t>
            </a:r>
            <a:r>
              <a:rPr lang="hu-HU" b="1" dirty="0"/>
              <a:t>20K </a:t>
            </a:r>
            <a:r>
              <a:rPr lang="hu-HU" b="1" dirty="0" err="1"/>
              <a:t>iteration</a:t>
            </a:r>
            <a:r>
              <a:rPr lang="hu-HU" b="1" dirty="0"/>
              <a:t> ~ 1.1 – 1.2 </a:t>
            </a:r>
            <a:r>
              <a:rPr lang="hu-HU" b="1" dirty="0" err="1"/>
              <a:t>seconds</a:t>
            </a:r>
            <a:endParaRPr lang="hu-H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SIMPLEMC: </a:t>
            </a:r>
            <a:r>
              <a:rPr lang="hu-HU" dirty="0" err="1"/>
              <a:t>slowest</a:t>
            </a:r>
            <a:r>
              <a:rPr lang="hu-HU" dirty="0"/>
              <a:t>, </a:t>
            </a:r>
            <a:r>
              <a:rPr lang="hu-HU" b="1" dirty="0"/>
              <a:t>20K </a:t>
            </a:r>
            <a:r>
              <a:rPr lang="hu-HU" b="1" dirty="0" err="1"/>
              <a:t>iterations</a:t>
            </a:r>
            <a:r>
              <a:rPr lang="hu-HU" b="1" dirty="0"/>
              <a:t> </a:t>
            </a:r>
            <a:r>
              <a:rPr lang="hu-HU" b="1" dirty="0" err="1"/>
              <a:t>above</a:t>
            </a:r>
            <a:r>
              <a:rPr lang="hu-HU" b="1" dirty="0"/>
              <a:t> 1.5 </a:t>
            </a:r>
            <a:r>
              <a:rPr lang="hu-HU" b="1" dirty="0" err="1"/>
              <a:t>seconds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7519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62F2AF6-984D-46F2-71C8-632A43A04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255"/>
            <a:ext cx="7495238" cy="4952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68A9A9-8EDB-FA6E-5456-942FF7EC46BF}"/>
              </a:ext>
            </a:extLst>
          </p:cNvPr>
          <p:cNvSpPr txBox="1"/>
          <p:nvPr/>
        </p:nvSpPr>
        <p:spPr>
          <a:xfrm>
            <a:off x="0" y="0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5 - </a:t>
            </a:r>
            <a:r>
              <a:rPr lang="hu-HU" dirty="0" err="1"/>
              <a:t>Particle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540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5B639-2FA3-D415-6DDA-FB66B9C771AD}"/>
              </a:ext>
            </a:extLst>
          </p:cNvPr>
          <p:cNvSpPr txBox="1"/>
          <p:nvPr/>
        </p:nvSpPr>
        <p:spPr>
          <a:xfrm>
            <a:off x="0" y="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1-3-5 – </a:t>
            </a:r>
            <a:r>
              <a:rPr lang="hu-HU" dirty="0" err="1"/>
              <a:t>Particle</a:t>
            </a:r>
            <a:r>
              <a:rPr lang="hu-HU" dirty="0"/>
              <a:t> </a:t>
            </a:r>
            <a:r>
              <a:rPr lang="hu-HU" dirty="0" err="1"/>
              <a:t>scaled</a:t>
            </a:r>
            <a:r>
              <a:rPr lang="hu-HU" dirty="0"/>
              <a:t> </a:t>
            </a:r>
            <a:r>
              <a:rPr lang="hu-HU" dirty="0" err="1"/>
              <a:t>together</a:t>
            </a:r>
            <a:endParaRPr lang="hu-HU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055E98-CDD2-DFA3-4EB9-D5DEC522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1" y="1538735"/>
            <a:ext cx="7495238" cy="4952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B5B57-C7CD-BAFF-AE53-101B9AA21085}"/>
              </a:ext>
            </a:extLst>
          </p:cNvPr>
          <p:cNvSpPr txBox="1"/>
          <p:nvPr/>
        </p:nvSpPr>
        <p:spPr>
          <a:xfrm>
            <a:off x="8061650" y="1884783"/>
            <a:ext cx="30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Scaled</a:t>
            </a:r>
            <a:r>
              <a:rPr lang="hu-HU" dirty="0"/>
              <a:t> </a:t>
            </a:r>
            <a:r>
              <a:rPr lang="hu-HU" dirty="0" err="1"/>
              <a:t>together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classical</a:t>
            </a:r>
            <a:r>
              <a:rPr lang="hu-HU" dirty="0"/>
              <a:t> </a:t>
            </a:r>
            <a:r>
              <a:rPr lang="hu-HU" dirty="0" err="1"/>
              <a:t>critical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values</a:t>
            </a:r>
            <a:r>
              <a:rPr lang="hu-HU" dirty="0"/>
              <a:t> (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slides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816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8856-9E1B-70CB-FA43-EC8CAE1A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Splitting</a:t>
            </a:r>
            <a:r>
              <a:rPr lang="hu-HU" dirty="0"/>
              <a:t> </a:t>
            </a:r>
            <a:r>
              <a:rPr lang="hu-HU" dirty="0" err="1"/>
              <a:t>Calculation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BC44-A355-835A-C7A4-319FE67D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1,3 and 5 </a:t>
            </a:r>
            <a:r>
              <a:rPr lang="hu-HU" dirty="0" err="1"/>
              <a:t>particle</a:t>
            </a:r>
            <a:r>
              <a:rPr lang="hu-HU" dirty="0"/>
              <a:t> </a:t>
            </a:r>
            <a:r>
              <a:rPr lang="hu-HU" dirty="0" err="1"/>
              <a:t>splitting</a:t>
            </a:r>
            <a:r>
              <a:rPr lang="hu-HU" dirty="0"/>
              <a:t> </a:t>
            </a:r>
            <a:r>
              <a:rPr lang="hu-HU" dirty="0" err="1"/>
              <a:t>comparison</a:t>
            </a:r>
            <a:endParaRPr lang="hu-HU" dirty="0"/>
          </a:p>
          <a:p>
            <a:r>
              <a:rPr lang="hu-HU" dirty="0"/>
              <a:t>ED</a:t>
            </a:r>
          </a:p>
          <a:p>
            <a:r>
              <a:rPr lang="hu-HU" dirty="0"/>
              <a:t>DMRG</a:t>
            </a:r>
          </a:p>
          <a:p>
            <a:r>
              <a:rPr lang="hu-HU" dirty="0" err="1"/>
              <a:t>Numerics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273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844662-068A-1D85-7FB4-8561708BA539}"/>
              </a:ext>
            </a:extLst>
          </p:cNvPr>
          <p:cNvSpPr txBox="1"/>
          <p:nvPr/>
        </p:nvSpPr>
        <p:spPr>
          <a:xfrm>
            <a:off x="178415" y="5226510"/>
            <a:ext cx="41813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Fitting a 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eq</a:t>
            </a:r>
            <a:r>
              <a:rPr lang="hu-HU" dirty="0"/>
              <a:t>.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part, </a:t>
            </a:r>
            <a:r>
              <a:rPr lang="hu-HU" dirty="0" err="1"/>
              <a:t>the</a:t>
            </a:r>
            <a:r>
              <a:rPr lang="hu-HU" dirty="0"/>
              <a:t> „</a:t>
            </a:r>
            <a:r>
              <a:rPr lang="hu-HU" dirty="0" err="1"/>
              <a:t>elbow</a:t>
            </a:r>
            <a:r>
              <a:rPr lang="hu-HU" dirty="0"/>
              <a:t>” is </a:t>
            </a:r>
            <a:r>
              <a:rPr lang="hu-HU" dirty="0" err="1"/>
              <a:t>around</a:t>
            </a:r>
            <a:r>
              <a:rPr lang="hu-HU" dirty="0"/>
              <a:t> </a:t>
            </a:r>
            <a:r>
              <a:rPr lang="hu-HU" b="1" dirty="0" err="1"/>
              <a:t>alpha</a:t>
            </a:r>
            <a:r>
              <a:rPr lang="hu-HU" b="1" dirty="0"/>
              <a:t> = 2.934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5031910-05BB-022E-752C-691C0D361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0318"/>
            <a:ext cx="6084000" cy="450560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6182B3-F9EA-4BB7-0095-D484EF675CD0}"/>
              </a:ext>
            </a:extLst>
          </p:cNvPr>
          <p:cNvCxnSpPr>
            <a:cxnSpLocks/>
          </p:cNvCxnSpPr>
          <p:nvPr/>
        </p:nvCxnSpPr>
        <p:spPr>
          <a:xfrm>
            <a:off x="790113" y="2015231"/>
            <a:ext cx="1802167" cy="314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C7FF497B-3E9F-E7DD-A409-B3A4E6F39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859" y="520318"/>
            <a:ext cx="6057143" cy="448571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8781E9-0D1F-73E8-D1E7-816ED6B1968A}"/>
              </a:ext>
            </a:extLst>
          </p:cNvPr>
          <p:cNvSpPr/>
          <p:nvPr/>
        </p:nvSpPr>
        <p:spPr>
          <a:xfrm>
            <a:off x="6223247" y="2095130"/>
            <a:ext cx="346229" cy="621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C10F6-8E1B-C150-31EB-B1FE4D9E1BC4}"/>
              </a:ext>
            </a:extLst>
          </p:cNvPr>
          <p:cNvSpPr txBox="1"/>
          <p:nvPr/>
        </p:nvSpPr>
        <p:spPr>
          <a:xfrm>
            <a:off x="178415" y="6054571"/>
            <a:ext cx="8690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Instanton </a:t>
            </a:r>
            <a:r>
              <a:rPr lang="hu-HU" dirty="0" err="1"/>
              <a:t>too</a:t>
            </a:r>
            <a:r>
              <a:rPr lang="hu-HU" dirty="0"/>
              <a:t> has a </a:t>
            </a:r>
            <a:r>
              <a:rPr lang="hu-HU" dirty="0" err="1"/>
              <a:t>linear</a:t>
            </a:r>
            <a:r>
              <a:rPr lang="hu-HU" dirty="0"/>
              <a:t> </a:t>
            </a:r>
            <a:r>
              <a:rPr lang="hu-HU" dirty="0" err="1"/>
              <a:t>section</a:t>
            </a:r>
            <a:r>
              <a:rPr lang="hu-HU" dirty="0"/>
              <a:t>,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gives</a:t>
            </a:r>
            <a:r>
              <a:rPr lang="hu-HU" dirty="0"/>
              <a:t> almost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„</a:t>
            </a:r>
            <a:r>
              <a:rPr lang="hu-HU" dirty="0" err="1"/>
              <a:t>elbow</a:t>
            </a:r>
            <a:r>
              <a:rPr lang="hu-HU" dirty="0"/>
              <a:t>” </a:t>
            </a:r>
            <a:r>
              <a:rPr lang="hu-HU" dirty="0" err="1"/>
              <a:t>point</a:t>
            </a:r>
            <a:endParaRPr lang="hu-HU" dirty="0"/>
          </a:p>
          <a:p>
            <a:r>
              <a:rPr lang="hu-HU" dirty="0" err="1"/>
              <a:t>From</a:t>
            </a:r>
            <a:r>
              <a:rPr lang="hu-HU" dirty="0"/>
              <a:t> fit </a:t>
            </a:r>
            <a:r>
              <a:rPr lang="hu-HU" b="1" dirty="0" err="1"/>
              <a:t>alpha</a:t>
            </a:r>
            <a:r>
              <a:rPr lang="hu-HU" b="1" dirty="0"/>
              <a:t> = 2.83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279ADA-3F8D-2E41-82C0-5241921077DC}"/>
              </a:ext>
            </a:extLst>
          </p:cNvPr>
          <p:cNvCxnSpPr>
            <a:cxnSpLocks/>
          </p:cNvCxnSpPr>
          <p:nvPr/>
        </p:nvCxnSpPr>
        <p:spPr>
          <a:xfrm>
            <a:off x="1260629" y="1047565"/>
            <a:ext cx="1008477" cy="3799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24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5A2095A-09BE-5ECA-073C-CB1461078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42857" cy="4066667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13BC9CE-C8C6-CFA6-785B-38B2E02C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43" y="0"/>
            <a:ext cx="4742857" cy="4066667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5200F715-D619-DF97-70AB-B37E31B46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449" y="2791333"/>
            <a:ext cx="4742857" cy="406666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14E683-DF20-5A54-F40B-29FD8A833F68}"/>
              </a:ext>
            </a:extLst>
          </p:cNvPr>
          <p:cNvCxnSpPr/>
          <p:nvPr/>
        </p:nvCxnSpPr>
        <p:spPr>
          <a:xfrm>
            <a:off x="4543124" y="4514248"/>
            <a:ext cx="1405289" cy="209830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75FC78-CBCE-2B8C-EAA3-6F88483EFFB0}"/>
              </a:ext>
            </a:extLst>
          </p:cNvPr>
          <p:cNvSpPr txBox="1"/>
          <p:nvPr/>
        </p:nvSpPr>
        <p:spPr>
          <a:xfrm>
            <a:off x="8573306" y="4066667"/>
            <a:ext cx="3168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dirty="0" err="1"/>
              <a:t>Elbow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b="1" dirty="0" err="1"/>
              <a:t>alpha</a:t>
            </a:r>
            <a:r>
              <a:rPr lang="hu-HU" b="1" dirty="0"/>
              <a:t> = 7.44</a:t>
            </a:r>
            <a:endParaRPr lang="hu-H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FC314F-3FFD-1C98-95F5-046B4B91E2EF}"/>
              </a:ext>
            </a:extLst>
          </p:cNvPr>
          <p:cNvSpPr txBox="1"/>
          <p:nvPr/>
        </p:nvSpPr>
        <p:spPr>
          <a:xfrm>
            <a:off x="4814596" y="121298"/>
            <a:ext cx="2634547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ED </a:t>
            </a:r>
            <a:r>
              <a:rPr lang="hu-HU" dirty="0" err="1"/>
              <a:t>calculated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V(S) </a:t>
            </a:r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potential</a:t>
            </a:r>
            <a:r>
              <a:rPr lang="hu-HU" dirty="0"/>
              <a:t> (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2nd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polynomial</a:t>
            </a:r>
            <a:r>
              <a:rPr lang="hu-HU" dirty="0"/>
              <a:t>) </a:t>
            </a:r>
            <a:r>
              <a:rPr lang="hu-HU" dirty="0" err="1"/>
              <a:t>multiplied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Milnikovs</a:t>
            </a:r>
            <a:r>
              <a:rPr lang="hu-HU" dirty="0"/>
              <a:t> N-1 </a:t>
            </a:r>
            <a:r>
              <a:rPr lang="hu-HU" dirty="0" err="1"/>
              <a:t>dimensional</a:t>
            </a:r>
            <a:r>
              <a:rPr lang="hu-HU" dirty="0"/>
              <a:t> part. </a:t>
            </a:r>
            <a:r>
              <a:rPr lang="hu-HU" dirty="0" err="1"/>
              <a:t>Looks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!!!</a:t>
            </a:r>
          </a:p>
          <a:p>
            <a:endParaRPr lang="hu-HU" dirty="0"/>
          </a:p>
          <a:p>
            <a:r>
              <a:rPr lang="hu-HU" sz="1400" dirty="0" err="1"/>
              <a:t>Yellow</a:t>
            </a:r>
            <a:r>
              <a:rPr lang="hu-HU" sz="1400" dirty="0"/>
              <a:t> </a:t>
            </a:r>
            <a:r>
              <a:rPr lang="hu-HU" sz="1400" dirty="0" err="1"/>
              <a:t>dash</a:t>
            </a:r>
            <a:r>
              <a:rPr lang="hu-HU" sz="1400" dirty="0"/>
              <a:t> – </a:t>
            </a:r>
            <a:r>
              <a:rPr lang="hu-HU" sz="1400" dirty="0" err="1"/>
              <a:t>Pascu</a:t>
            </a:r>
            <a:r>
              <a:rPr lang="hu-HU" sz="1400" dirty="0"/>
              <a:t> DMRG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E600A-119A-0A90-23A3-33F150E9C6CA}"/>
              </a:ext>
            </a:extLst>
          </p:cNvPr>
          <p:cNvSpPr txBox="1"/>
          <p:nvPr/>
        </p:nvSpPr>
        <p:spPr>
          <a:xfrm>
            <a:off x="121298" y="4292082"/>
            <a:ext cx="34896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numerical</a:t>
            </a:r>
            <a:r>
              <a:rPr lang="hu-HU" dirty="0"/>
              <a:t> </a:t>
            </a:r>
            <a:r>
              <a:rPr lang="hu-HU" dirty="0" err="1"/>
              <a:t>splittings</a:t>
            </a:r>
            <a:r>
              <a:rPr lang="hu-HU" dirty="0"/>
              <a:t> start </a:t>
            </a:r>
            <a:r>
              <a:rPr lang="hu-HU" dirty="0" err="1"/>
              <a:t>above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ED and </a:t>
            </a:r>
            <a:r>
              <a:rPr lang="hu-HU" dirty="0" err="1"/>
              <a:t>finished</a:t>
            </a:r>
            <a:r>
              <a:rPr lang="hu-HU" dirty="0"/>
              <a:t> </a:t>
            </a:r>
            <a:r>
              <a:rPr lang="hu-HU" dirty="0" err="1"/>
              <a:t>below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. The </a:t>
            </a:r>
            <a:r>
              <a:rPr lang="hu-HU" dirty="0" err="1"/>
              <a:t>alpha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cross</a:t>
            </a:r>
            <a:r>
              <a:rPr lang="hu-HU" dirty="0"/>
              <a:t> is </a:t>
            </a:r>
            <a:r>
              <a:rPr lang="hu-HU" dirty="0" err="1"/>
              <a:t>roughly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i="1" dirty="0" err="1"/>
              <a:t>Elbow</a:t>
            </a:r>
            <a:r>
              <a:rPr lang="hu-HU" i="1" dirty="0"/>
              <a:t> </a:t>
            </a:r>
            <a:r>
              <a:rPr lang="hu-HU" i="1" dirty="0" err="1"/>
              <a:t>point</a:t>
            </a:r>
            <a:r>
              <a:rPr lang="hu-HU" dirty="0"/>
              <a:t> (</a:t>
            </a:r>
            <a:r>
              <a:rPr lang="hu-HU" dirty="0" err="1"/>
              <a:t>alpha</a:t>
            </a:r>
            <a:r>
              <a:rPr lang="hu-HU" dirty="0"/>
              <a:t> = 7.7 – 7.8)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D602D-CFF1-69ED-A63B-C3E87B5FF0C5}"/>
              </a:ext>
            </a:extLst>
          </p:cNvPr>
          <p:cNvSpPr txBox="1"/>
          <p:nvPr/>
        </p:nvSpPr>
        <p:spPr>
          <a:xfrm>
            <a:off x="8573306" y="4557171"/>
            <a:ext cx="339323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3 </a:t>
            </a:r>
            <a:r>
              <a:rPr lang="hu-HU" dirty="0" err="1"/>
              <a:t>trajectory</a:t>
            </a:r>
            <a:r>
              <a:rPr lang="hu-HU" dirty="0"/>
              <a:t> </a:t>
            </a:r>
            <a:r>
              <a:rPr lang="hu-HU" dirty="0" err="1"/>
              <a:t>calculation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, </a:t>
            </a:r>
            <a:r>
              <a:rPr lang="hu-HU" dirty="0" err="1"/>
              <a:t>seems</a:t>
            </a:r>
            <a:r>
              <a:rPr lang="hu-HU" dirty="0"/>
              <a:t> like </a:t>
            </a:r>
            <a:r>
              <a:rPr lang="hu-HU" dirty="0" err="1"/>
              <a:t>the</a:t>
            </a:r>
            <a:r>
              <a:rPr lang="hu-HU" dirty="0"/>
              <a:t> STDMC is </a:t>
            </a:r>
            <a:r>
              <a:rPr lang="hu-HU" dirty="0" err="1"/>
              <a:t>best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is </a:t>
            </a:r>
            <a:r>
              <a:rPr lang="hu-HU" dirty="0" err="1"/>
              <a:t>small</a:t>
            </a:r>
            <a:r>
              <a:rPr lang="hu-HU" dirty="0"/>
              <a:t>, </a:t>
            </a:r>
            <a:r>
              <a:rPr lang="hu-HU" dirty="0" err="1"/>
              <a:t>then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7-8 </a:t>
            </a:r>
            <a:r>
              <a:rPr lang="hu-HU" dirty="0" err="1"/>
              <a:t>the</a:t>
            </a:r>
            <a:r>
              <a:rPr lang="hu-HU" dirty="0"/>
              <a:t> RESTMC </a:t>
            </a:r>
            <a:r>
              <a:rPr lang="hu-HU" dirty="0" err="1"/>
              <a:t>becomes</a:t>
            </a:r>
            <a:r>
              <a:rPr lang="hu-HU" dirty="0"/>
              <a:t> more </a:t>
            </a:r>
            <a:r>
              <a:rPr lang="hu-HU" dirty="0" err="1"/>
              <a:t>accurate</a:t>
            </a:r>
            <a:r>
              <a:rPr lang="hu-HU" dirty="0"/>
              <a:t>. The SIMPLEMC is </a:t>
            </a:r>
            <a:r>
              <a:rPr lang="hu-HU" dirty="0" err="1"/>
              <a:t>close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worst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0938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497DBAA-CE49-E7F4-7CA9-1EB10B14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1520"/>
            <a:ext cx="5748728" cy="3446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0609BB-7DB3-FF94-3545-09B7E94F71A5}"/>
              </a:ext>
            </a:extLst>
          </p:cNvPr>
          <p:cNvSpPr txBox="1"/>
          <p:nvPr/>
        </p:nvSpPr>
        <p:spPr>
          <a:xfrm>
            <a:off x="4814596" y="121298"/>
            <a:ext cx="2634547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ED </a:t>
            </a:r>
            <a:r>
              <a:rPr lang="hu-HU" dirty="0" err="1"/>
              <a:t>calculated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V(S) </a:t>
            </a:r>
            <a:r>
              <a:rPr lang="hu-HU" dirty="0" err="1"/>
              <a:t>effective</a:t>
            </a:r>
            <a:r>
              <a:rPr lang="hu-HU" dirty="0"/>
              <a:t> </a:t>
            </a:r>
            <a:r>
              <a:rPr lang="hu-HU" dirty="0" err="1"/>
              <a:t>potential</a:t>
            </a:r>
            <a:r>
              <a:rPr lang="hu-HU" dirty="0"/>
              <a:t> (</a:t>
            </a:r>
            <a:r>
              <a:rPr lang="hu-HU" dirty="0" err="1"/>
              <a:t>extended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2nd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polynomial</a:t>
            </a:r>
            <a:r>
              <a:rPr lang="hu-HU" dirty="0"/>
              <a:t>) </a:t>
            </a:r>
            <a:r>
              <a:rPr lang="hu-HU" dirty="0" err="1"/>
              <a:t>multiplied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Milnikovs</a:t>
            </a:r>
            <a:r>
              <a:rPr lang="hu-HU" dirty="0"/>
              <a:t> N-1 </a:t>
            </a:r>
            <a:r>
              <a:rPr lang="hu-HU" dirty="0" err="1"/>
              <a:t>dimensional</a:t>
            </a:r>
            <a:r>
              <a:rPr lang="hu-HU" dirty="0"/>
              <a:t> part. </a:t>
            </a:r>
            <a:r>
              <a:rPr lang="hu-HU" dirty="0" err="1"/>
              <a:t>Looks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!!!</a:t>
            </a:r>
          </a:p>
          <a:p>
            <a:endParaRPr lang="hu-HU" dirty="0"/>
          </a:p>
          <a:p>
            <a:r>
              <a:rPr lang="hu-HU" sz="1400" dirty="0" err="1"/>
              <a:t>Yellow</a:t>
            </a:r>
            <a:r>
              <a:rPr lang="hu-HU" sz="1400" dirty="0"/>
              <a:t> </a:t>
            </a:r>
            <a:r>
              <a:rPr lang="hu-HU" sz="1400" dirty="0" err="1"/>
              <a:t>dash</a:t>
            </a:r>
            <a:r>
              <a:rPr lang="hu-HU" sz="1400" dirty="0"/>
              <a:t> – </a:t>
            </a:r>
            <a:r>
              <a:rPr lang="hu-HU" sz="1400" dirty="0" err="1"/>
              <a:t>Pascu</a:t>
            </a:r>
            <a:r>
              <a:rPr lang="hu-HU" sz="1400" dirty="0"/>
              <a:t> DMRG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C688F7-5F70-4402-62DD-1ADE2702E95A}"/>
              </a:ext>
            </a:extLst>
          </p:cNvPr>
          <p:cNvSpPr/>
          <p:nvPr/>
        </p:nvSpPr>
        <p:spPr>
          <a:xfrm>
            <a:off x="1535131" y="3630063"/>
            <a:ext cx="1034068" cy="8490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63D8C7-E5E1-0A61-8127-940182D1676C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2052165" y="2161183"/>
            <a:ext cx="127304" cy="146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24C62D-2122-C2E5-18F8-5372BD6B0A23}"/>
              </a:ext>
            </a:extLst>
          </p:cNvPr>
          <p:cNvSpPr txBox="1"/>
          <p:nvPr/>
        </p:nvSpPr>
        <p:spPr>
          <a:xfrm>
            <a:off x="1" y="129858"/>
            <a:ext cx="43589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a bit of a </a:t>
            </a:r>
            <a:r>
              <a:rPr lang="hu-HU" dirty="0" err="1"/>
              <a:t>twitch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splitting</a:t>
            </a:r>
            <a:r>
              <a:rPr lang="hu-HU" dirty="0"/>
              <a:t>. I </a:t>
            </a:r>
            <a:r>
              <a:rPr lang="hu-HU" dirty="0" err="1"/>
              <a:t>think</a:t>
            </a:r>
            <a:r>
              <a:rPr lang="hu-HU" dirty="0"/>
              <a:t> (and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rotation</a:t>
            </a:r>
            <a:r>
              <a:rPr lang="hu-HU" dirty="0"/>
              <a:t> </a:t>
            </a:r>
            <a:r>
              <a:rPr lang="hu-HU" dirty="0" err="1"/>
              <a:t>matrix</a:t>
            </a:r>
            <a:r>
              <a:rPr lang="hu-HU" dirty="0"/>
              <a:t> + </a:t>
            </a:r>
            <a:r>
              <a:rPr lang="hu-HU" dirty="0" err="1"/>
              <a:t>differential</a:t>
            </a:r>
            <a:r>
              <a:rPr lang="hu-HU" dirty="0"/>
              <a:t> </a:t>
            </a:r>
            <a:r>
              <a:rPr lang="hu-HU" dirty="0" err="1"/>
              <a:t>equation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</a:t>
            </a:r>
            <a:r>
              <a:rPr lang="hu-HU" dirty="0" err="1"/>
              <a:t>backs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)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caused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points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trajectories</a:t>
            </a:r>
            <a:r>
              <a:rPr lang="hu-HU" dirty="0"/>
              <a:t>.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twitch</a:t>
            </a:r>
            <a:r>
              <a:rPr lang="hu-HU" dirty="0"/>
              <a:t> </a:t>
            </a:r>
            <a:r>
              <a:rPr lang="hu-HU" dirty="0" err="1"/>
              <a:t>there</a:t>
            </a:r>
            <a:r>
              <a:rPr lang="hu-HU" dirty="0"/>
              <a:t> is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b="1" dirty="0"/>
              <a:t>120</a:t>
            </a:r>
            <a:r>
              <a:rPr lang="hu-HU" dirty="0"/>
              <a:t> </a:t>
            </a:r>
            <a:r>
              <a:rPr lang="hu-HU" dirty="0" err="1"/>
              <a:t>points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curves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theres</a:t>
            </a:r>
            <a:r>
              <a:rPr lang="hu-HU" dirty="0"/>
              <a:t> </a:t>
            </a:r>
            <a:r>
              <a:rPr lang="hu-HU" b="1" dirty="0"/>
              <a:t>160</a:t>
            </a:r>
            <a:r>
              <a:rPr lang="hu-HU" dirty="0"/>
              <a:t>.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396A15B4-41ED-9CE1-05D6-6628DE8E7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117" y="3411520"/>
            <a:ext cx="5719572" cy="3429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FD34E2-4226-47B1-CE4E-D91084109B9D}"/>
              </a:ext>
            </a:extLst>
          </p:cNvPr>
          <p:cNvCxnSpPr>
            <a:cxnSpLocks/>
          </p:cNvCxnSpPr>
          <p:nvPr/>
        </p:nvCxnSpPr>
        <p:spPr>
          <a:xfrm>
            <a:off x="7449143" y="4142232"/>
            <a:ext cx="1137073" cy="24963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DEB9CE-8788-00A7-32CB-3E73E64B15D3}"/>
              </a:ext>
            </a:extLst>
          </p:cNvPr>
          <p:cNvSpPr txBox="1"/>
          <p:nvPr/>
        </p:nvSpPr>
        <p:spPr>
          <a:xfrm>
            <a:off x="8017679" y="2104963"/>
            <a:ext cx="303244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/>
              <a:t>The „</a:t>
            </a:r>
            <a:r>
              <a:rPr lang="hu-HU" dirty="0" err="1"/>
              <a:t>Elbow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” (</a:t>
            </a:r>
            <a:r>
              <a:rPr lang="hu-HU" dirty="0" err="1"/>
              <a:t>from</a:t>
            </a:r>
            <a:r>
              <a:rPr lang="hu-HU" dirty="0"/>
              <a:t> a </a:t>
            </a:r>
            <a:r>
              <a:rPr lang="hu-HU" dirty="0" err="1"/>
              <a:t>linear</a:t>
            </a:r>
            <a:r>
              <a:rPr lang="hu-HU" dirty="0"/>
              <a:t> fitting) is </a:t>
            </a:r>
            <a:r>
              <a:rPr lang="hu-HU" dirty="0" err="1"/>
              <a:t>around</a:t>
            </a:r>
            <a:r>
              <a:rPr lang="hu-HU" dirty="0"/>
              <a:t> </a:t>
            </a:r>
            <a:r>
              <a:rPr lang="hu-HU" dirty="0" err="1"/>
              <a:t>alpha</a:t>
            </a:r>
            <a:r>
              <a:rPr lang="hu-HU" dirty="0"/>
              <a:t> = 10.86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B8EE6F-FFEA-9D78-A069-A550C2E7A34D}"/>
              </a:ext>
            </a:extLst>
          </p:cNvPr>
          <p:cNvCxnSpPr>
            <a:stCxn id="18" idx="2"/>
          </p:cNvCxnSpPr>
          <p:nvPr/>
        </p:nvCxnSpPr>
        <p:spPr>
          <a:xfrm flipH="1">
            <a:off x="8586216" y="3028293"/>
            <a:ext cx="947688" cy="1319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A336B6-CE80-F1D4-C165-F06543CE7F1C}"/>
              </a:ext>
            </a:extLst>
          </p:cNvPr>
          <p:cNvSpPr txBox="1"/>
          <p:nvPr/>
        </p:nvSpPr>
        <p:spPr>
          <a:xfrm>
            <a:off x="3644658" y="4479149"/>
            <a:ext cx="302829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sz="1200" dirty="0"/>
              <a:t>The ED is </a:t>
            </a:r>
            <a:r>
              <a:rPr lang="hu-HU" sz="1200" dirty="0" err="1"/>
              <a:t>my</a:t>
            </a:r>
            <a:r>
              <a:rPr lang="hu-HU" sz="1200" dirty="0"/>
              <a:t> </a:t>
            </a:r>
            <a:r>
              <a:rPr lang="hu-HU" sz="1200" dirty="0" err="1"/>
              <a:t>restricted</a:t>
            </a:r>
            <a:r>
              <a:rPr lang="hu-HU" sz="1200" dirty="0"/>
              <a:t> </a:t>
            </a:r>
            <a:r>
              <a:rPr lang="hu-HU" sz="1200" dirty="0" err="1"/>
              <a:t>calculation</a:t>
            </a:r>
            <a:r>
              <a:rPr lang="hu-HU" sz="1200" dirty="0"/>
              <a:t>. </a:t>
            </a:r>
            <a:r>
              <a:rPr lang="hu-HU" sz="1200" dirty="0" err="1"/>
              <a:t>This</a:t>
            </a:r>
            <a:r>
              <a:rPr lang="hu-HU" sz="1200" dirty="0"/>
              <a:t> </a:t>
            </a:r>
            <a:r>
              <a:rPr lang="hu-HU" sz="1200" dirty="0" err="1"/>
              <a:t>obviously</a:t>
            </a:r>
            <a:r>
              <a:rPr lang="hu-HU" sz="1200" dirty="0"/>
              <a:t> </a:t>
            </a:r>
            <a:r>
              <a:rPr lang="hu-HU" sz="1200" dirty="0" err="1"/>
              <a:t>fails</a:t>
            </a:r>
            <a:r>
              <a:rPr lang="hu-HU" sz="1200" dirty="0"/>
              <a:t> </a:t>
            </a:r>
            <a:r>
              <a:rPr lang="hu-HU" sz="1200" dirty="0" err="1"/>
              <a:t>around</a:t>
            </a:r>
            <a:r>
              <a:rPr lang="hu-HU" sz="1200" dirty="0"/>
              <a:t> </a:t>
            </a:r>
            <a:r>
              <a:rPr lang="hu-HU" sz="1200" dirty="0" err="1"/>
              <a:t>alpha</a:t>
            </a:r>
            <a:r>
              <a:rPr lang="hu-HU" sz="1200" dirty="0"/>
              <a:t> = 15, </a:t>
            </a:r>
            <a:r>
              <a:rPr lang="hu-HU" sz="1200" dirty="0" err="1"/>
              <a:t>but</a:t>
            </a:r>
            <a:r>
              <a:rPr lang="hu-HU" sz="1200" dirty="0"/>
              <a:t> </a:t>
            </a:r>
            <a:r>
              <a:rPr lang="hu-HU" sz="1200" dirty="0" err="1"/>
              <a:t>matched</a:t>
            </a:r>
            <a:r>
              <a:rPr lang="hu-HU" sz="1200" dirty="0"/>
              <a:t> </a:t>
            </a:r>
            <a:r>
              <a:rPr lang="hu-HU" sz="1200" dirty="0" err="1"/>
              <a:t>Pascu’s</a:t>
            </a:r>
            <a:r>
              <a:rPr lang="hu-HU" sz="1200" dirty="0"/>
              <a:t> </a:t>
            </a:r>
            <a:r>
              <a:rPr lang="hu-HU" sz="1200" dirty="0" err="1"/>
              <a:t>preliminary</a:t>
            </a:r>
            <a:r>
              <a:rPr lang="hu-HU" sz="1200" dirty="0"/>
              <a:t> DMRG </a:t>
            </a:r>
            <a:r>
              <a:rPr lang="hu-HU" sz="1200" dirty="0" err="1"/>
              <a:t>data</a:t>
            </a:r>
            <a:r>
              <a:rPr lang="hu-HU" sz="1200" dirty="0"/>
              <a:t> </a:t>
            </a:r>
            <a:r>
              <a:rPr lang="hu-HU" sz="1200" dirty="0" err="1"/>
              <a:t>when</a:t>
            </a:r>
            <a:r>
              <a:rPr lang="hu-HU" sz="1200" dirty="0"/>
              <a:t> </a:t>
            </a:r>
            <a:r>
              <a:rPr lang="hu-HU" sz="1200" dirty="0" err="1"/>
              <a:t>alpha</a:t>
            </a:r>
            <a:r>
              <a:rPr lang="hu-HU" sz="1200" dirty="0"/>
              <a:t> </a:t>
            </a:r>
            <a:r>
              <a:rPr lang="hu-HU" sz="1200" dirty="0" err="1"/>
              <a:t>was</a:t>
            </a:r>
            <a:r>
              <a:rPr lang="hu-HU" sz="1200" dirty="0"/>
              <a:t> </a:t>
            </a:r>
            <a:r>
              <a:rPr lang="hu-HU" sz="1200" dirty="0" err="1"/>
              <a:t>small</a:t>
            </a:r>
            <a:r>
              <a:rPr lang="hu-HU" sz="1200" dirty="0"/>
              <a:t>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62C6D5-A297-70E7-8549-5B75A7140895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526971" y="5310146"/>
            <a:ext cx="1631835" cy="64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A6F702-3DEB-7117-03C4-F542DDB72355}"/>
              </a:ext>
            </a:extLst>
          </p:cNvPr>
          <p:cNvSpPr txBox="1"/>
          <p:nvPr/>
        </p:nvSpPr>
        <p:spPr>
          <a:xfrm>
            <a:off x="676236" y="4634822"/>
            <a:ext cx="21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 err="1">
                <a:solidFill>
                  <a:srgbClr val="FF0000"/>
                </a:solidFill>
              </a:rPr>
              <a:t>This</a:t>
            </a:r>
            <a:r>
              <a:rPr lang="hu-HU" b="1" dirty="0">
                <a:solidFill>
                  <a:srgbClr val="FF0000"/>
                </a:solidFill>
              </a:rPr>
              <a:t> is </a:t>
            </a:r>
            <a:r>
              <a:rPr lang="hu-HU" b="1" dirty="0" err="1">
                <a:solidFill>
                  <a:srgbClr val="FF0000"/>
                </a:solidFill>
              </a:rPr>
              <a:t>now</a:t>
            </a:r>
            <a:r>
              <a:rPr lang="hu-HU" b="1" dirty="0">
                <a:solidFill>
                  <a:srgbClr val="FF0000"/>
                </a:solidFill>
              </a:rPr>
              <a:t> fixed !</a:t>
            </a:r>
          </a:p>
        </p:txBody>
      </p:sp>
    </p:spTree>
    <p:extLst>
      <p:ext uri="{BB962C8B-B14F-4D97-AF65-F5344CB8AC3E}">
        <p14:creationId xmlns:p14="http://schemas.microsoft.com/office/powerpoint/2010/main" val="3599734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1F6A11D-7133-1490-E1BA-0BB0230F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3513"/>
            <a:ext cx="5956383" cy="357097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58E26149-BBF4-260B-F89F-BC7832E02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83" y="1643513"/>
            <a:ext cx="5956383" cy="35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59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7BE9-7580-B24D-74F2-60321191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Equilibrium</a:t>
            </a:r>
            <a:r>
              <a:rPr lang="hu-HU" dirty="0"/>
              <a:t> </a:t>
            </a:r>
            <a:r>
              <a:rPr lang="hu-HU" dirty="0" err="1"/>
              <a:t>Positions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16">
                <a:extLst>
                  <a:ext uri="{FF2B5EF4-FFF2-40B4-BE49-F238E27FC236}">
                    <a16:creationId xmlns:a16="http://schemas.microsoft.com/office/drawing/2014/main" id="{76664DF6-173B-5048-2CC5-71CEB621F620}"/>
                  </a:ext>
                </a:extLst>
              </p:cNvPr>
              <p:cNvSpPr txBox="1"/>
              <p:nvPr/>
            </p:nvSpPr>
            <p:spPr>
              <a:xfrm>
                <a:off x="6420518" y="1386312"/>
                <a:ext cx="3228967" cy="72250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f>
                                    <m:f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acc>
                              <m:sSubSup>
                                <m:sSubSup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nary>
                            <m:naryPr>
                              <m:chr m:val="∑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𝜒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hu-HU" sz="1400" dirty="0"/>
              </a:p>
            </p:txBody>
          </p:sp>
        </mc:Choice>
        <mc:Fallback xmlns="">
          <p:sp>
            <p:nvSpPr>
              <p:cNvPr id="4" name="Szövegdoboz 16">
                <a:extLst>
                  <a:ext uri="{FF2B5EF4-FFF2-40B4-BE49-F238E27FC236}">
                    <a16:creationId xmlns:a16="http://schemas.microsoft.com/office/drawing/2014/main" id="{76664DF6-173B-5048-2CC5-71CEB621F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518" y="1386312"/>
                <a:ext cx="3228967" cy="722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zövegdoboz 1">
            <a:extLst>
              <a:ext uri="{FF2B5EF4-FFF2-40B4-BE49-F238E27FC236}">
                <a16:creationId xmlns:a16="http://schemas.microsoft.com/office/drawing/2014/main" id="{79A42197-ECAD-9DD0-8E72-0209125BF4BD}"/>
              </a:ext>
            </a:extLst>
          </p:cNvPr>
          <p:cNvSpPr txBox="1"/>
          <p:nvPr/>
        </p:nvSpPr>
        <p:spPr>
          <a:xfrm>
            <a:off x="5974148" y="960790"/>
            <a:ext cx="41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Minima </a:t>
            </a:r>
            <a:r>
              <a:rPr lang="hu-HU" dirty="0" err="1"/>
              <a:t>finding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following</a:t>
            </a:r>
            <a:r>
              <a:rPr lang="hu-HU" dirty="0"/>
              <a:t> </a:t>
            </a:r>
            <a:r>
              <a:rPr lang="hu-HU" dirty="0" err="1"/>
              <a:t>potential</a:t>
            </a:r>
            <a:r>
              <a:rPr lang="hu-H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48692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E478B-E8AF-5E63-4DB7-A4B7870A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hu-HU" dirty="0" err="1">
                <a:solidFill>
                  <a:schemeClr val="bg1"/>
                </a:solidFill>
              </a:rPr>
              <a:t>Tunneling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splitting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hu-HU" dirty="0" err="1">
                <a:solidFill>
                  <a:schemeClr val="bg1"/>
                </a:solidFill>
              </a:rPr>
              <a:t>comparison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9C416260-3842-39BE-066D-D0CE43C93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53" y="2285999"/>
            <a:ext cx="5896947" cy="222300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A1FEE2E-3936-FF5F-7E4B-F460BD1AB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53" y="4509001"/>
            <a:ext cx="5896948" cy="22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2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E27D7FB-6D96-18E2-9753-153601030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21"/>
            <a:ext cx="6245225" cy="2962479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11A6C2C-706B-7010-C39E-0FDDB7AB3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476" y="3617188"/>
            <a:ext cx="6685714" cy="3171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AF752-0F9A-341F-7E6B-42214A6F5173}"/>
              </a:ext>
            </a:extLst>
          </p:cNvPr>
          <p:cNvSpPr txBox="1"/>
          <p:nvPr/>
        </p:nvSpPr>
        <p:spPr>
          <a:xfrm>
            <a:off x="-71473" y="0"/>
            <a:ext cx="1825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1 - </a:t>
            </a:r>
            <a:r>
              <a:rPr lang="hu-HU" sz="2400" b="1" dirty="0" err="1"/>
              <a:t>Particle</a:t>
            </a:r>
            <a:r>
              <a:rPr lang="hu-HU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36A599-D428-D43B-7C27-7327FAD6E4E8}"/>
                  </a:ext>
                </a:extLst>
              </p:cNvPr>
              <p:cNvSpPr txBox="1"/>
              <p:nvPr/>
            </p:nvSpPr>
            <p:spPr>
              <a:xfrm>
                <a:off x="6429120" y="949794"/>
                <a:ext cx="5412360" cy="199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Calculating </a:t>
                </a:r>
                <a:r>
                  <a:rPr lang="hu-HU" dirty="0" err="1"/>
                  <a:t>the</a:t>
                </a:r>
                <a:r>
                  <a:rPr lang="hu-HU" dirty="0"/>
                  <a:t> 1 </a:t>
                </a:r>
                <a:r>
                  <a:rPr lang="hu-HU" dirty="0" err="1"/>
                  <a:t>particle</a:t>
                </a:r>
                <a:r>
                  <a:rPr lang="hu-HU" dirty="0"/>
                  <a:t> </a:t>
                </a:r>
                <a:r>
                  <a:rPr lang="hu-HU" dirty="0" err="1"/>
                  <a:t>eq</a:t>
                </a:r>
                <a:r>
                  <a:rPr lang="hu-HU" dirty="0"/>
                  <a:t>. </a:t>
                </a:r>
                <a:r>
                  <a:rPr lang="hu-HU" dirty="0" err="1"/>
                  <a:t>Positionis</a:t>
                </a:r>
                <a:r>
                  <a:rPr lang="hu-HU" dirty="0"/>
                  <a:t> </a:t>
                </a:r>
                <a:r>
                  <a:rPr lang="hu-HU" dirty="0" err="1"/>
                  <a:t>easy</a:t>
                </a:r>
                <a:r>
                  <a:rPr lang="hu-HU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𝝌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p>
                                  <m:r>
                                    <a:rPr lang="hu-HU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e>
                        <m:sup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&gt;0;→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</m:oMath>
                  </m:oMathPara>
                </a14:m>
                <a:endParaRPr lang="hu-HU" dirty="0"/>
              </a:p>
              <a:p>
                <a:r>
                  <a:rPr lang="hu-HU" dirty="0" err="1"/>
                  <a:t>Using</a:t>
                </a:r>
                <a:r>
                  <a:rPr lang="hu-HU" dirty="0"/>
                  <a:t> </a:t>
                </a:r>
                <a:r>
                  <a:rPr lang="hu-HU" dirty="0" err="1"/>
                  <a:t>function</a:t>
                </a:r>
                <a:r>
                  <a:rPr lang="hu-HU" dirty="0"/>
                  <a:t> </a:t>
                </a:r>
                <a:r>
                  <a:rPr lang="hu-HU" dirty="0" err="1"/>
                  <a:t>minimalization</a:t>
                </a:r>
                <a:r>
                  <a:rPr lang="hu-HU" dirty="0"/>
                  <a:t> </a:t>
                </a:r>
                <a:r>
                  <a:rPr lang="hu-HU" dirty="0" err="1"/>
                  <a:t>this</a:t>
                </a:r>
                <a:r>
                  <a:rPr lang="hu-HU" dirty="0"/>
                  <a:t> minima </a:t>
                </a:r>
                <a:r>
                  <a:rPr lang="hu-HU" dirty="0" err="1"/>
                  <a:t>can</a:t>
                </a:r>
                <a:r>
                  <a:rPr lang="hu-HU" dirty="0"/>
                  <a:t> be </a:t>
                </a:r>
                <a:r>
                  <a:rPr lang="hu-HU" dirty="0" err="1"/>
                  <a:t>achieved</a:t>
                </a:r>
                <a:r>
                  <a:rPr lang="hu-HU" dirty="0"/>
                  <a:t> </a:t>
                </a:r>
                <a:r>
                  <a:rPr lang="hu-HU" dirty="0" err="1"/>
                  <a:t>as</a:t>
                </a:r>
                <a:r>
                  <a:rPr lang="hu-HU" dirty="0"/>
                  <a:t> </a:t>
                </a:r>
                <a:r>
                  <a:rPr lang="hu-HU" dirty="0" err="1"/>
                  <a:t>precisely</a:t>
                </a:r>
                <a:r>
                  <a:rPr lang="hu-HU" dirty="0"/>
                  <a:t> </a:t>
                </a:r>
                <a:r>
                  <a:rPr lang="hu-HU" dirty="0" err="1"/>
                  <a:t>as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bottom</a:t>
                </a:r>
                <a:r>
                  <a:rPr lang="hu-HU" dirty="0"/>
                  <a:t> </a:t>
                </a:r>
                <a:r>
                  <a:rPr lang="hu-HU" dirty="0" err="1"/>
                  <a:t>figures</a:t>
                </a:r>
                <a:r>
                  <a:rPr lang="hu-HU" dirty="0"/>
                  <a:t> shows.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36A599-D428-D43B-7C27-7327FAD6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120" y="949794"/>
                <a:ext cx="5412360" cy="1995931"/>
              </a:xfrm>
              <a:prstGeom prst="rect">
                <a:avLst/>
              </a:prstGeom>
              <a:blipFill>
                <a:blip r:embed="rId4"/>
                <a:stretch>
                  <a:fillRect l="-1014" t="-15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70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8367515-8AEB-F259-CFCD-492A9E695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25"/>
            <a:ext cx="5657143" cy="45238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5C6259-2BAF-4838-CECF-07F84AA01DC6}"/>
              </a:ext>
            </a:extLst>
          </p:cNvPr>
          <p:cNvSpPr txBox="1"/>
          <p:nvPr/>
        </p:nvSpPr>
        <p:spPr>
          <a:xfrm>
            <a:off x="-71473" y="0"/>
            <a:ext cx="19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3 - </a:t>
            </a:r>
            <a:r>
              <a:rPr lang="hu-HU" sz="2400" b="1" dirty="0" err="1"/>
              <a:t>Particles</a:t>
            </a:r>
            <a:r>
              <a:rPr lang="hu-HU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214F59-5B3A-8595-5D93-C561C011BC9E}"/>
                  </a:ext>
                </a:extLst>
              </p:cNvPr>
              <p:cNvSpPr txBox="1"/>
              <p:nvPr/>
            </p:nvSpPr>
            <p:spPr>
              <a:xfrm>
                <a:off x="5993612" y="454324"/>
                <a:ext cx="57564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With </a:t>
                </a:r>
                <a:r>
                  <a:rPr lang="hu-HU" dirty="0" err="1"/>
                  <a:t>this</a:t>
                </a:r>
                <a:r>
                  <a:rPr lang="hu-HU" dirty="0"/>
                  <a:t> </a:t>
                </a:r>
                <a:r>
                  <a:rPr lang="hu-HU" dirty="0" err="1"/>
                  <a:t>resolution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classical</a:t>
                </a:r>
                <a:r>
                  <a:rPr lang="hu-HU" dirty="0"/>
                  <a:t> </a:t>
                </a:r>
                <a:r>
                  <a:rPr lang="hu-HU" dirty="0" err="1"/>
                  <a:t>critical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value</a:t>
                </a:r>
                <a:r>
                  <a:rPr lang="hu-HU" dirty="0"/>
                  <a:t> is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b="1" dirty="0"/>
                  <a:t>4.45</a:t>
                </a:r>
                <a:r>
                  <a:rPr lang="hu-HU" dirty="0"/>
                  <a:t> and </a:t>
                </a:r>
                <a:r>
                  <a:rPr lang="hu-HU" b="1" dirty="0"/>
                  <a:t>4.4505.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 err="1"/>
                  <a:t>As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tends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inf</a:t>
                </a:r>
                <a:r>
                  <a:rPr lang="hu-HU" dirty="0"/>
                  <a:t>. The </a:t>
                </a:r>
                <a:r>
                  <a:rPr lang="hu-HU" dirty="0" err="1"/>
                  <a:t>rightmost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 </a:t>
                </a:r>
                <a:r>
                  <a:rPr lang="hu-HU" dirty="0" err="1"/>
                  <a:t>goes</a:t>
                </a:r>
                <a:r>
                  <a:rPr lang="hu-HU" dirty="0"/>
                  <a:t> </a:t>
                </a:r>
                <a:r>
                  <a:rPr lang="hu-HU" dirty="0" err="1"/>
                  <a:t>to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one</a:t>
                </a:r>
                <a:r>
                  <a:rPr lang="hu-HU" dirty="0"/>
                  <a:t> </a:t>
                </a:r>
                <a:r>
                  <a:rPr lang="hu-HU" dirty="0" err="1"/>
                  <a:t>particle</a:t>
                </a:r>
                <a:r>
                  <a:rPr lang="hu-HU" dirty="0"/>
                  <a:t> </a:t>
                </a:r>
                <a:r>
                  <a:rPr lang="hu-HU" dirty="0" err="1"/>
                  <a:t>eq</a:t>
                </a:r>
                <a:r>
                  <a:rPr lang="hu-HU" dirty="0"/>
                  <a:t>. </a:t>
                </a:r>
                <a:r>
                  <a:rPr lang="hu-HU" dirty="0" err="1"/>
                  <a:t>Position</a:t>
                </a:r>
                <a:r>
                  <a:rPr lang="hu-HU" dirty="0"/>
                  <a:t> (</a:t>
                </a:r>
                <a:r>
                  <a:rPr lang="hu-HU" dirty="0" err="1"/>
                  <a:t>sqrt</a:t>
                </a:r>
                <a:r>
                  <a:rPr lang="hu-HU" dirty="0"/>
                  <a:t>(</a:t>
                </a:r>
                <a:r>
                  <a:rPr lang="hu-HU" dirty="0" err="1"/>
                  <a:t>alpha</a:t>
                </a:r>
                <a:r>
                  <a:rPr lang="hu-HU" dirty="0"/>
                  <a:t>)) and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other</a:t>
                </a:r>
                <a:r>
                  <a:rPr lang="hu-HU" dirty="0"/>
                  <a:t> </a:t>
                </a:r>
                <a:r>
                  <a:rPr lang="hu-HU" dirty="0" err="1"/>
                  <a:t>two</a:t>
                </a:r>
                <a:r>
                  <a:rPr lang="hu-HU" dirty="0"/>
                  <a:t> </a:t>
                </a:r>
                <a:r>
                  <a:rPr lang="hu-HU" dirty="0" err="1"/>
                  <a:t>sits</a:t>
                </a:r>
                <a:r>
                  <a:rPr lang="hu-HU" dirty="0"/>
                  <a:t> in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left</a:t>
                </a:r>
                <a:r>
                  <a:rPr lang="hu-HU" dirty="0"/>
                  <a:t> </a:t>
                </a:r>
                <a:r>
                  <a:rPr lang="hu-HU" dirty="0" err="1"/>
                  <a:t>well</a:t>
                </a:r>
                <a:r>
                  <a:rPr lang="hu-HU" dirty="0"/>
                  <a:t> </a:t>
                </a:r>
                <a:r>
                  <a:rPr lang="hu-HU" dirty="0" err="1"/>
                  <a:t>around</a:t>
                </a:r>
                <a:r>
                  <a:rPr lang="hu-HU" dirty="0"/>
                  <a:t> –</a:t>
                </a:r>
                <a:r>
                  <a:rPr lang="hu-HU" dirty="0" err="1"/>
                  <a:t>sqrt</a:t>
                </a:r>
                <a:r>
                  <a:rPr lang="hu-HU" dirty="0"/>
                  <a:t>(</a:t>
                </a:r>
                <a:r>
                  <a:rPr lang="hu-HU" dirty="0" err="1"/>
                  <a:t>alpha</a:t>
                </a:r>
                <a:r>
                  <a:rPr lang="hu-HU" dirty="0"/>
                  <a:t>) </a:t>
                </a:r>
                <a:r>
                  <a:rPr lang="hu-HU" dirty="0" err="1"/>
                  <a:t>point</a:t>
                </a:r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equal</a:t>
                </a:r>
                <a:r>
                  <a:rPr lang="hu-HU" dirty="0"/>
                  <a:t> </a:t>
                </a:r>
                <a:r>
                  <a:rPr lang="hu-HU" dirty="0" err="1"/>
                  <a:t>distance</a:t>
                </a:r>
                <a:r>
                  <a:rPr lang="hu-HU" dirty="0"/>
                  <a:t> </a:t>
                </a:r>
                <a:r>
                  <a:rPr lang="hu-HU" dirty="0" err="1"/>
                  <a:t>from</a:t>
                </a:r>
                <a:r>
                  <a:rPr lang="hu-HU" dirty="0"/>
                  <a:t> </a:t>
                </a:r>
                <a:r>
                  <a:rPr lang="hu-HU" dirty="0" err="1"/>
                  <a:t>it</a:t>
                </a:r>
                <a:r>
                  <a:rPr lang="hu-HU" dirty="0"/>
                  <a:t>.</a:t>
                </a:r>
              </a:p>
              <a:p>
                <a:endParaRPr lang="hu-HU" b="1" dirty="0"/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214F59-5B3A-8595-5D93-C561C011B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612" y="454324"/>
                <a:ext cx="5756428" cy="2308324"/>
              </a:xfrm>
              <a:prstGeom prst="rect">
                <a:avLst/>
              </a:prstGeom>
              <a:blipFill>
                <a:blip r:embed="rId3"/>
                <a:stretch>
                  <a:fillRect l="-635" t="-13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E02A8B8-5A07-8739-BBAA-54B7C2337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81" y="2952896"/>
            <a:ext cx="6447619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4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5C6259-2BAF-4838-CECF-07F84AA01DC6}"/>
              </a:ext>
            </a:extLst>
          </p:cNvPr>
          <p:cNvSpPr txBox="1"/>
          <p:nvPr/>
        </p:nvSpPr>
        <p:spPr>
          <a:xfrm>
            <a:off x="-71473" y="0"/>
            <a:ext cx="19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5 - </a:t>
            </a:r>
            <a:r>
              <a:rPr lang="hu-HU" sz="2400" b="1" dirty="0" err="1"/>
              <a:t>Particles</a:t>
            </a:r>
            <a:r>
              <a:rPr lang="hu-HU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214F59-5B3A-8595-5D93-C561C011BC9E}"/>
                  </a:ext>
                </a:extLst>
              </p:cNvPr>
              <p:cNvSpPr txBox="1"/>
              <p:nvPr/>
            </p:nvSpPr>
            <p:spPr>
              <a:xfrm>
                <a:off x="5993612" y="454324"/>
                <a:ext cx="57564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With </a:t>
                </a:r>
                <a:r>
                  <a:rPr lang="hu-HU" dirty="0" err="1"/>
                  <a:t>this</a:t>
                </a:r>
                <a:r>
                  <a:rPr lang="hu-HU" dirty="0"/>
                  <a:t> </a:t>
                </a:r>
                <a:r>
                  <a:rPr lang="hu-HU" dirty="0" err="1"/>
                  <a:t>resolution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classical</a:t>
                </a:r>
                <a:r>
                  <a:rPr lang="hu-HU" dirty="0"/>
                  <a:t> </a:t>
                </a:r>
                <a:r>
                  <a:rPr lang="hu-HU" dirty="0" err="1"/>
                  <a:t>critical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value</a:t>
                </a:r>
                <a:r>
                  <a:rPr lang="hu-HU" dirty="0"/>
                  <a:t> is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b="1" dirty="0"/>
                  <a:t>7.805</a:t>
                </a:r>
                <a:r>
                  <a:rPr lang="hu-HU" dirty="0"/>
                  <a:t> and </a:t>
                </a:r>
                <a:r>
                  <a:rPr lang="hu-HU" b="1" dirty="0"/>
                  <a:t>7.815.</a:t>
                </a:r>
              </a:p>
              <a:p>
                <a:endParaRPr lang="hu-HU" b="1" dirty="0"/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214F59-5B3A-8595-5D93-C561C011B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612" y="454324"/>
                <a:ext cx="5756428" cy="1200329"/>
              </a:xfrm>
              <a:prstGeom prst="rect">
                <a:avLst/>
              </a:prstGeom>
              <a:blipFill>
                <a:blip r:embed="rId2"/>
                <a:stretch>
                  <a:fillRect l="-635" t="-25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C12B0495-1D97-5640-0E96-DA8360E74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260"/>
            <a:ext cx="5657143" cy="4523809"/>
          </a:xfr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60AF107-0FBF-4439-6DE2-EE451B5B3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381" y="3029429"/>
            <a:ext cx="6447619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1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5C6259-2BAF-4838-CECF-07F84AA01DC6}"/>
              </a:ext>
            </a:extLst>
          </p:cNvPr>
          <p:cNvSpPr txBox="1"/>
          <p:nvPr/>
        </p:nvSpPr>
        <p:spPr>
          <a:xfrm>
            <a:off x="-71473" y="0"/>
            <a:ext cx="1288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7 – </a:t>
            </a:r>
            <a:r>
              <a:rPr lang="hu-HU" sz="2400" b="1" dirty="0" err="1"/>
              <a:t>Particles</a:t>
            </a:r>
            <a:r>
              <a:rPr lang="hu-HU" dirty="0"/>
              <a:t>: </a:t>
            </a:r>
            <a:r>
              <a:rPr lang="hu-HU" dirty="0" err="1"/>
              <a:t>Unfortunately</a:t>
            </a:r>
            <a:r>
              <a:rPr lang="hu-HU" dirty="0"/>
              <a:t> </a:t>
            </a:r>
            <a:r>
              <a:rPr lang="hu-HU" dirty="0" err="1"/>
              <a:t>Matlab’s</a:t>
            </a:r>
            <a:r>
              <a:rPr lang="hu-HU" dirty="0"/>
              <a:t> </a:t>
            </a:r>
            <a:r>
              <a:rPr lang="hu-HU" dirty="0" err="1"/>
              <a:t>minimalization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won’t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7 </a:t>
            </a:r>
            <a:r>
              <a:rPr lang="hu-HU" dirty="0" err="1"/>
              <a:t>independent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-&gt; MC </a:t>
            </a:r>
            <a:r>
              <a:rPr lang="hu-HU" dirty="0" err="1"/>
              <a:t>calculation</a:t>
            </a:r>
            <a:r>
              <a:rPr lang="hu-H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214F59-5B3A-8595-5D93-C561C011BC9E}"/>
                  </a:ext>
                </a:extLst>
              </p:cNvPr>
              <p:cNvSpPr txBox="1"/>
              <p:nvPr/>
            </p:nvSpPr>
            <p:spPr>
              <a:xfrm>
                <a:off x="5993612" y="454324"/>
                <a:ext cx="57564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dirty="0"/>
                  <a:t>With </a:t>
                </a:r>
                <a:r>
                  <a:rPr lang="hu-HU" dirty="0" err="1"/>
                  <a:t>this</a:t>
                </a:r>
                <a:r>
                  <a:rPr lang="hu-HU" dirty="0"/>
                  <a:t> </a:t>
                </a:r>
                <a:r>
                  <a:rPr lang="hu-HU" dirty="0" err="1"/>
                  <a:t>resolution</a:t>
                </a:r>
                <a:r>
                  <a:rPr lang="hu-HU" dirty="0"/>
                  <a:t> </a:t>
                </a:r>
                <a:r>
                  <a:rPr lang="hu-HU" dirty="0" err="1"/>
                  <a:t>the</a:t>
                </a:r>
                <a:r>
                  <a:rPr lang="hu-HU" dirty="0"/>
                  <a:t> </a:t>
                </a:r>
                <a:r>
                  <a:rPr lang="hu-HU" dirty="0" err="1"/>
                  <a:t>classical</a:t>
                </a:r>
                <a:r>
                  <a:rPr lang="hu-HU" dirty="0"/>
                  <a:t> </a:t>
                </a:r>
                <a:r>
                  <a:rPr lang="hu-HU" dirty="0" err="1"/>
                  <a:t>critical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value</a:t>
                </a:r>
                <a:r>
                  <a:rPr lang="hu-HU" dirty="0"/>
                  <a:t> is </a:t>
                </a:r>
                <a:r>
                  <a:rPr lang="hu-HU" dirty="0" err="1"/>
                  <a:t>between</a:t>
                </a:r>
                <a:r>
                  <a:rPr lang="hu-HU" dirty="0"/>
                  <a:t> </a:t>
                </a:r>
                <a:r>
                  <a:rPr lang="hu-HU" b="1" dirty="0"/>
                  <a:t>10.6</a:t>
                </a:r>
                <a:r>
                  <a:rPr lang="hu-HU" dirty="0"/>
                  <a:t> and </a:t>
                </a:r>
                <a:r>
                  <a:rPr lang="hu-HU" b="1" dirty="0"/>
                  <a:t>10.7.</a:t>
                </a:r>
              </a:p>
              <a:p>
                <a:endParaRPr lang="hu-HU" b="1" dirty="0"/>
              </a:p>
              <a:p>
                <a:endParaRPr lang="hu-HU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214F59-5B3A-8595-5D93-C561C011B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612" y="454324"/>
                <a:ext cx="5756428" cy="1200329"/>
              </a:xfrm>
              <a:prstGeom prst="rect">
                <a:avLst/>
              </a:prstGeom>
              <a:blipFill>
                <a:blip r:embed="rId2"/>
                <a:stretch>
                  <a:fillRect l="-635" t="-25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F5B945B7-CD3B-5A67-2D5B-551B9D66E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" y="643382"/>
            <a:ext cx="5657143" cy="4523809"/>
          </a:xfrm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FDE0AB23-D558-9A3A-8A73-9063F09FE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91" y="3029429"/>
            <a:ext cx="6447619" cy="3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5C6259-2BAF-4838-CECF-07F84AA01DC6}"/>
              </a:ext>
            </a:extLst>
          </p:cNvPr>
          <p:cNvSpPr txBox="1"/>
          <p:nvPr/>
        </p:nvSpPr>
        <p:spPr>
          <a:xfrm>
            <a:off x="-71473" y="0"/>
            <a:ext cx="191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7 – </a:t>
            </a:r>
            <a:r>
              <a:rPr lang="hu-HU" sz="2400" b="1" dirty="0" err="1"/>
              <a:t>Particles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4D7F8-1BDE-ABEA-23D8-7CFFBFC16A49}"/>
              </a:ext>
            </a:extLst>
          </p:cNvPr>
          <p:cNvSpPr txBox="1"/>
          <p:nvPr/>
        </p:nvSpPr>
        <p:spPr>
          <a:xfrm>
            <a:off x="719091" y="1216240"/>
            <a:ext cx="5939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turns</a:t>
            </a:r>
            <a:r>
              <a:rPr lang="hu-HU" dirty="0"/>
              <a:t> out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Nelder-Mead</a:t>
            </a:r>
            <a:r>
              <a:rPr lang="hu-HU" dirty="0"/>
              <a:t> </a:t>
            </a:r>
            <a:r>
              <a:rPr lang="hu-HU" dirty="0" err="1"/>
              <a:t>minimalization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particles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equilibrium</a:t>
            </a:r>
            <a:r>
              <a:rPr lang="hu-HU" dirty="0"/>
              <a:t> </a:t>
            </a:r>
            <a:r>
              <a:rPr lang="hu-HU" dirty="0" err="1"/>
              <a:t>position</a:t>
            </a:r>
            <a:r>
              <a:rPr lang="hu-HU" dirty="0"/>
              <a:t> </a:t>
            </a:r>
            <a:r>
              <a:rPr lang="hu-HU" dirty="0" err="1"/>
              <a:t>vector</a:t>
            </a:r>
            <a:r>
              <a:rPr lang="hu-HU" dirty="0"/>
              <a:t> </a:t>
            </a:r>
            <a:r>
              <a:rPr lang="hu-HU" dirty="0" err="1"/>
              <a:t>norm</a:t>
            </a:r>
            <a:r>
              <a:rPr lang="hu-HU" dirty="0"/>
              <a:t> </a:t>
            </a:r>
            <a:r>
              <a:rPr lang="hu-HU" dirty="0" err="1"/>
              <a:t>gives</a:t>
            </a:r>
            <a:r>
              <a:rPr lang="hu-HU" dirty="0"/>
              <a:t> a </a:t>
            </a:r>
            <a:r>
              <a:rPr lang="hu-HU" dirty="0" err="1"/>
              <a:t>bigger</a:t>
            </a:r>
            <a:r>
              <a:rPr lang="hu-HU" dirty="0"/>
              <a:t> </a:t>
            </a:r>
            <a:r>
              <a:rPr lang="hu-HU" dirty="0" err="1"/>
              <a:t>error</a:t>
            </a:r>
            <a:r>
              <a:rPr lang="hu-HU" dirty="0"/>
              <a:t> </a:t>
            </a:r>
            <a:r>
              <a:rPr lang="hu-HU" dirty="0" err="1"/>
              <a:t>compared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1 </a:t>
            </a:r>
            <a:r>
              <a:rPr lang="hu-HU" dirty="0" err="1"/>
              <a:t>or</a:t>
            </a:r>
            <a:r>
              <a:rPr lang="hu-HU" dirty="0"/>
              <a:t> 3 </a:t>
            </a:r>
            <a:r>
              <a:rPr lang="hu-HU" dirty="0" err="1"/>
              <a:t>particles</a:t>
            </a:r>
            <a:r>
              <a:rPr lang="hu-HU" dirty="0"/>
              <a:t>.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Eq.pos</a:t>
            </a:r>
            <a:r>
              <a:rPr lang="hu-HU" dirty="0"/>
              <a:t>. </a:t>
            </a:r>
            <a:r>
              <a:rPr lang="hu-HU" dirty="0" err="1"/>
              <a:t>Error</a:t>
            </a:r>
            <a:r>
              <a:rPr lang="hu-HU" dirty="0"/>
              <a:t> is </a:t>
            </a:r>
            <a:r>
              <a:rPr lang="hu-HU" dirty="0" err="1"/>
              <a:t>comparable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MC </a:t>
            </a:r>
            <a:r>
              <a:rPr lang="hu-HU" dirty="0" err="1"/>
              <a:t>noise</a:t>
            </a:r>
            <a:r>
              <a:rPr lang="hu-HU" dirty="0"/>
              <a:t>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significantly</a:t>
            </a:r>
            <a:r>
              <a:rPr lang="hu-HU" dirty="0"/>
              <a:t> </a:t>
            </a:r>
            <a:r>
              <a:rPr lang="hu-HU" dirty="0" err="1"/>
              <a:t>faster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36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DE0D-D4B1-D059-A5BD-C1DDB578A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Center of </a:t>
            </a:r>
            <a:r>
              <a:rPr lang="hu-HU" dirty="0" err="1"/>
              <a:t>Mass</a:t>
            </a:r>
            <a:r>
              <a:rPr lang="hu-HU" dirty="0"/>
              <a:t> fitted: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FDB1424-0804-DEF7-5F44-53C53E2B0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11" y="2616374"/>
            <a:ext cx="9924599" cy="40836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0022D-BF3E-A791-559A-CB9406119EDF}"/>
              </a:ext>
            </a:extLst>
          </p:cNvPr>
          <p:cNvSpPr txBox="1"/>
          <p:nvPr/>
        </p:nvSpPr>
        <p:spPr>
          <a:xfrm>
            <a:off x="5476328" y="633687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alpha</a:t>
            </a: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8EFBA-7685-9B64-1CD4-696B2A4C5A80}"/>
              </a:ext>
            </a:extLst>
          </p:cNvPr>
          <p:cNvSpPr txBox="1"/>
          <p:nvPr/>
        </p:nvSpPr>
        <p:spPr>
          <a:xfrm rot="16200000">
            <a:off x="669999" y="4473512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Center of </a:t>
            </a:r>
            <a:r>
              <a:rPr lang="hu-HU" dirty="0" err="1"/>
              <a:t>Mass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6A6111-8643-FB9C-C37D-472FCA45019D}"/>
                  </a:ext>
                </a:extLst>
              </p:cNvPr>
              <p:cNvSpPr txBox="1"/>
              <p:nvPr/>
            </p:nvSpPr>
            <p:spPr>
              <a:xfrm>
                <a:off x="4994339" y="2006353"/>
                <a:ext cx="612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u-HU" dirty="0"/>
                  <a:t>All </a:t>
                </a:r>
                <a:r>
                  <a:rPr lang="hu-HU" dirty="0" err="1"/>
                  <a:t>curves</a:t>
                </a:r>
                <a:r>
                  <a:rPr lang="hu-HU" dirty="0"/>
                  <a:t> </a:t>
                </a:r>
                <a:r>
                  <a:rPr lang="hu-HU" dirty="0" err="1"/>
                  <a:t>are</a:t>
                </a:r>
                <a:r>
                  <a:rPr lang="hu-HU" dirty="0"/>
                  <a:t> shifted in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with</a:t>
                </a:r>
                <a:r>
                  <a:rPr lang="hu-HU" dirty="0"/>
                  <a:t> </a:t>
                </a:r>
                <a:r>
                  <a:rPr lang="hu-HU" dirty="0" err="1"/>
                  <a:t>their</a:t>
                </a:r>
                <a:r>
                  <a:rPr lang="hu-HU" dirty="0"/>
                  <a:t> </a:t>
                </a:r>
                <a:r>
                  <a:rPr lang="hu-HU" dirty="0" err="1"/>
                  <a:t>classical</a:t>
                </a:r>
                <a:r>
                  <a:rPr lang="hu-HU" dirty="0"/>
                  <a:t> </a:t>
                </a:r>
                <a:r>
                  <a:rPr lang="hu-HU" dirty="0" err="1"/>
                  <a:t>critical</a:t>
                </a:r>
                <a:r>
                  <a:rPr lang="hu-HU" dirty="0"/>
                  <a:t> </a:t>
                </a:r>
                <a:r>
                  <a:rPr lang="hu-HU" dirty="0" err="1"/>
                  <a:t>value</a:t>
                </a:r>
                <a:endParaRPr lang="hu-H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6A6111-8643-FB9C-C37D-472FCA45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39" y="2006353"/>
                <a:ext cx="6120586" cy="369332"/>
              </a:xfrm>
              <a:prstGeom prst="rect">
                <a:avLst/>
              </a:prstGeom>
              <a:blipFill>
                <a:blip r:embed="rId3"/>
                <a:stretch>
                  <a:fillRect l="-797" t="-6557" r="-199" b="-262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57074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E72990"/>
      </a:accent1>
      <a:accent2>
        <a:srgbClr val="D5172F"/>
      </a:accent2>
      <a:accent3>
        <a:srgbClr val="E76029"/>
      </a:accent3>
      <a:accent4>
        <a:srgbClr val="CF9917"/>
      </a:accent4>
      <a:accent5>
        <a:srgbClr val="9AAB1E"/>
      </a:accent5>
      <a:accent6>
        <a:srgbClr val="5FB714"/>
      </a:accent6>
      <a:hlink>
        <a:srgbClr val="31935D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22005</TotalTime>
  <Words>1137</Words>
  <Application>Microsoft Office PowerPoint</Application>
  <PresentationFormat>Widescreen</PresentationFormat>
  <Paragraphs>111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Avenir Next LT Pro</vt:lpstr>
      <vt:lpstr>Cambria Math</vt:lpstr>
      <vt:lpstr>Sitka Banner</vt:lpstr>
      <vt:lpstr>HeadlinesVTI</vt:lpstr>
      <vt:lpstr>Wigner Crystal Tunneling</vt:lpstr>
      <vt:lpstr>PowerPoint Presentation</vt:lpstr>
      <vt:lpstr>Equilibrium Positions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Center of Mass fitted:</vt:lpstr>
      <vt:lpstr>Frequency &amp; Modes</vt:lpstr>
      <vt:lpstr>PowerPoint Presentation</vt:lpstr>
      <vt:lpstr>PowerPoint Presentation</vt:lpstr>
      <vt:lpstr>PowerPoint Presentation</vt:lpstr>
      <vt:lpstr>PowerPoint Presentation</vt:lpstr>
      <vt:lpstr>Exact Diagonalization</vt:lpstr>
      <vt:lpstr>PowerPoint Presentation</vt:lpstr>
      <vt:lpstr>PowerPoint Presentation</vt:lpstr>
      <vt:lpstr>PowerPoint Presentation</vt:lpstr>
      <vt:lpstr>PowerPoint Presentation</vt:lpstr>
      <vt:lpstr>Trajectory Calculation</vt:lpstr>
      <vt:lpstr>PowerPoint Presentation</vt:lpstr>
      <vt:lpstr>PowerPoint Presentation</vt:lpstr>
      <vt:lpstr>PowerPoint Presentation</vt:lpstr>
      <vt:lpstr>PowerPoint Presentation</vt:lpstr>
      <vt:lpstr>Splitting Calculation</vt:lpstr>
      <vt:lpstr>PowerPoint Presentation</vt:lpstr>
      <vt:lpstr>PowerPoint Presentation</vt:lpstr>
      <vt:lpstr>PowerPoint Presentation</vt:lpstr>
      <vt:lpstr>PowerPoint Presentation</vt:lpstr>
      <vt:lpstr>Tunneling splitting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Wigner Crystal Tunneling</dc:title>
  <dc:creator>Dominik</dc:creator>
  <cp:lastModifiedBy>Dominik</cp:lastModifiedBy>
  <cp:revision>16</cp:revision>
  <dcterms:created xsi:type="dcterms:W3CDTF">2022-07-29T07:55:54Z</dcterms:created>
  <dcterms:modified xsi:type="dcterms:W3CDTF">2022-10-03T10:43:17Z</dcterms:modified>
</cp:coreProperties>
</file>