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F25C-FA53-9A92-12FC-A939DC73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5C2B-C4B4-0208-7694-7C5ABDABB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8845-E583-6188-C59A-3A8F61F6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CA82-E13F-2D8A-80C7-222E8E3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D724-92AB-507C-8143-DF18B441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27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71F4-AAED-42D4-2321-16E8933A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CBA4-911E-A099-15D6-B51079FF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FCDB-C82E-4CBA-97A1-852E606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6A16-5CC8-1CD1-F47E-762F122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1CC-DF75-0E1C-092A-887D5263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2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D042A-07CA-EE61-87B8-E2BFF372A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80C31-F835-8DDE-61B9-EEBDB2258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14325-7693-54DB-69E9-11FF822D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F75A-8842-7A07-819C-64338860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898B-9A54-685D-BB61-B28AE74D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9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9A59-7C16-4316-0B17-C3576AEA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B71A-35BC-35CB-7250-385C4C5F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3778-91A3-2CBA-638B-B0C86FD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613C-1656-97A8-4D59-C9FA75E3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98A2-0C4A-DE9D-0DA8-4FA5AB1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EBA-9D70-F600-5FA8-EB66306C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A769-41B7-475D-22F7-FBE3E97D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4E20-CCD3-849A-31BE-132029C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9A47-8052-D508-809F-D799F25C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F08E-17D7-1660-04DF-8ED2E6B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27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D2B0-BE06-CB07-8F5C-B8B661CC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3A17-7F0A-3B85-D892-62FB3E6E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14733-1370-AF87-FD73-B288C798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FCF7-2568-0347-839C-D72D7F39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D256-9E8B-CCB0-715C-6AC85CA4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274C-3ABB-B8E0-C286-E8D94490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FE3-1853-4FCE-E541-03BE2645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E092-8C99-643C-005B-8ABA49BC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5EE00-7D65-3CEF-7F9D-FAE193BF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5C412-6BC8-C443-B45F-CE68C1B6E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24116-DBEB-AE8C-C7DD-0A56814A9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1FEA0-B906-18F0-A9B6-D806D26A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8433D-CC5B-1933-5354-555B4655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A8603-6471-1AFB-AECA-F2876D0E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DFC3-F9D3-7F4C-F56F-41CCBA5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2E3AD-32E2-9F45-4395-917FAD00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B38F-CFE4-35CE-9D41-6B839936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2E413-7D8E-2481-D363-4D65BE3E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DFE38-5058-325D-F0FE-DF93F94C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D8294-FFFF-180A-81C3-31DF039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E30B-2F6F-1D32-8F1C-3E6E0B68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61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45EB-E664-3839-5CC7-F9F8110B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5C41-29D3-FAF1-2592-25D65D8C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7E58-839F-2084-FC74-62A25BB4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1BC6A-6151-D523-DC78-70299159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9AEE-652E-8C81-83F6-2953C56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B861-5744-4FF4-CA25-DAFACC5E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65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A00E-3CBF-7CE1-95F8-911687D8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AEAA5-16E0-9676-0C4A-525D7D56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0E18C-9CD4-C4EF-B77A-D2A9DD8B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F333-35F6-B049-1CB3-28DAC76E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E9F7-1FDD-45FC-2A61-F32A78B2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F29E-2BE8-B4C4-6C58-EFEE993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6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C615-9312-B666-67A0-711F40BD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AC21-CCD6-E872-9763-8ED3546B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1A67-69F4-A3A0-D50E-BFBDF15C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C083-85AD-4A39-A642-A9ACF637592B}" type="datetimeFigureOut">
              <a:rPr lang="hu-HU" smtClean="0"/>
              <a:t>2023. 02. 06.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1DE8-C9C9-FDBA-9AEB-240B7FD7C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F56E-5F70-58E9-B993-50717AD75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77EF-9A4A-4626-9FF4-326F03B48F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5798-B707-1DFC-0D21-186140102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6325"/>
          </a:xfrm>
        </p:spPr>
        <p:txBody>
          <a:bodyPr/>
          <a:lstStyle/>
          <a:p>
            <a:r>
              <a:rPr lang="hu-HU" dirty="0" err="1"/>
              <a:t>Scaling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02048-EA1D-3445-D9AB-20708D82D108}"/>
              </a:ext>
            </a:extLst>
          </p:cNvPr>
          <p:cNvSpPr txBox="1"/>
          <p:nvPr/>
        </p:nvSpPr>
        <p:spPr>
          <a:xfrm>
            <a:off x="819150" y="898942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Normalizing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measurements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normal</a:t>
            </a:r>
            <a:r>
              <a:rPr lang="hu-HU" dirty="0"/>
              <a:t> and </a:t>
            </a:r>
            <a:r>
              <a:rPr lang="hu-HU" dirty="0" err="1"/>
              <a:t>quantum</a:t>
            </a:r>
            <a:r>
              <a:rPr lang="hu-HU" dirty="0"/>
              <a:t> </a:t>
            </a:r>
            <a:r>
              <a:rPr lang="hu-HU" dirty="0" err="1"/>
              <a:t>tunneling</a:t>
            </a:r>
            <a:r>
              <a:rPr lang="hu-HU" dirty="0"/>
              <a:t> </a:t>
            </a:r>
            <a:r>
              <a:rPr lang="hu-HU" dirty="0" err="1"/>
              <a:t>regime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A86869-F513-46FD-B2DB-B16F1ACE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23449"/>
              </p:ext>
            </p:extLst>
          </p:nvPr>
        </p:nvGraphicFramePr>
        <p:xfrm>
          <a:off x="112057" y="2522756"/>
          <a:ext cx="11967885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3037943209"/>
                    </a:ext>
                  </a:extLst>
                </a:gridCol>
                <a:gridCol w="1394014">
                  <a:extLst>
                    <a:ext uri="{9D8B030D-6E8A-4147-A177-3AD203B41FA5}">
                      <a16:colId xmlns:a16="http://schemas.microsoft.com/office/drawing/2014/main" val="27972353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24941193"/>
                    </a:ext>
                  </a:extLst>
                </a:gridCol>
                <a:gridCol w="1425389">
                  <a:extLst>
                    <a:ext uri="{9D8B030D-6E8A-4147-A177-3AD203B41FA5}">
                      <a16:colId xmlns:a16="http://schemas.microsoft.com/office/drawing/2014/main" val="3959128842"/>
                    </a:ext>
                  </a:extLst>
                </a:gridCol>
                <a:gridCol w="1201270">
                  <a:extLst>
                    <a:ext uri="{9D8B030D-6E8A-4147-A177-3AD203B41FA5}">
                      <a16:colId xmlns:a16="http://schemas.microsoft.com/office/drawing/2014/main" val="1880510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9493457"/>
                    </a:ext>
                  </a:extLst>
                </a:gridCol>
                <a:gridCol w="1201271">
                  <a:extLst>
                    <a:ext uri="{9D8B030D-6E8A-4147-A177-3AD203B41FA5}">
                      <a16:colId xmlns:a16="http://schemas.microsoft.com/office/drawing/2014/main" val="1318293959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3309528841"/>
                    </a:ext>
                  </a:extLst>
                </a:gridCol>
                <a:gridCol w="1573307">
                  <a:extLst>
                    <a:ext uri="{9D8B030D-6E8A-4147-A177-3AD203B41FA5}">
                      <a16:colId xmlns:a16="http://schemas.microsoft.com/office/drawing/2014/main" val="2571434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Particle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Number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V_critical</a:t>
                      </a:r>
                      <a:r>
                        <a:rPr lang="hu-HU" dirty="0"/>
                        <a:t> 1 (</a:t>
                      </a:r>
                      <a:r>
                        <a:rPr lang="hu-HU" dirty="0" err="1"/>
                        <a:t>original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from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Shahal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 </a:t>
                      </a:r>
                      <a:r>
                        <a:rPr lang="hu-HU" dirty="0" err="1"/>
                        <a:t>critical</a:t>
                      </a:r>
                      <a:r>
                        <a:rPr lang="hu-HU" dirty="0"/>
                        <a:t> 2</a:t>
                      </a:r>
                    </a:p>
                    <a:p>
                      <a:r>
                        <a:rPr lang="hu-HU" dirty="0"/>
                        <a:t>(</a:t>
                      </a:r>
                      <a:r>
                        <a:rPr lang="hu-HU" dirty="0" err="1"/>
                        <a:t>from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us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first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iteration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 </a:t>
                      </a:r>
                      <a:r>
                        <a:rPr lang="hu-HU" dirty="0" err="1"/>
                        <a:t>critical</a:t>
                      </a:r>
                      <a:r>
                        <a:rPr lang="hu-HU" dirty="0"/>
                        <a:t> 3 (</a:t>
                      </a:r>
                      <a:r>
                        <a:rPr lang="hu-HU" dirty="0" err="1"/>
                        <a:t>from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us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second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iteration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  <a:p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 </a:t>
                      </a:r>
                      <a:r>
                        <a:rPr lang="hu-HU" dirty="0" err="1"/>
                        <a:t>critical</a:t>
                      </a:r>
                      <a:r>
                        <a:rPr lang="hu-HU" dirty="0"/>
                        <a:t> 4 („</a:t>
                      </a:r>
                      <a:r>
                        <a:rPr lang="hu-HU" dirty="0" err="1"/>
                        <a:t>eyeballed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it</a:t>
                      </a:r>
                      <a:r>
                        <a:rPr lang="hu-HU" dirty="0"/>
                        <a:t>”)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13.05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13.05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7.18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1.327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0.8752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322.5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5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560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9.067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640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850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8.2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1031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935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3.5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5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CBEEC9-0F54-402D-BC3A-F85940055FDE}"/>
              </a:ext>
            </a:extLst>
          </p:cNvPr>
          <p:cNvSpPr txBox="1"/>
          <p:nvPr/>
        </p:nvSpPr>
        <p:spPr>
          <a:xfrm>
            <a:off x="819150" y="5486400"/>
            <a:ext cx="88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scales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adjusted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 </a:t>
            </a:r>
            <a:r>
              <a:rPr lang="hu-HU" dirty="0" err="1"/>
              <a:t>match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theoretical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8BDC-34C9-7370-40FE-7DBFE7A6CD5F}"/>
                  </a:ext>
                </a:extLst>
              </p:cNvPr>
              <p:cNvSpPr txBox="1"/>
              <p:nvPr/>
            </p:nvSpPr>
            <p:spPr>
              <a:xfrm>
                <a:off x="819150" y="1693395"/>
                <a:ext cx="3243067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hu-HU" dirty="0"/>
                  <a:t> - </a:t>
                </a:r>
                <a:r>
                  <a:rPr lang="hu-HU" dirty="0" err="1"/>
                  <a:t>Normalization</a:t>
                </a:r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8BDC-34C9-7370-40FE-7DBFE7A6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1693395"/>
                <a:ext cx="3243067" cy="281872"/>
              </a:xfrm>
              <a:prstGeom prst="rect">
                <a:avLst/>
              </a:prstGeom>
              <a:blipFill>
                <a:blip r:embed="rId2"/>
                <a:stretch>
                  <a:fillRect l="-2444" t="-26087" r="-752" b="-5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97D886-A313-2C9A-E1D2-D47FDE520459}"/>
              </a:ext>
            </a:extLst>
          </p:cNvPr>
          <p:cNvCxnSpPr>
            <a:stCxn id="6" idx="2"/>
          </p:cNvCxnSpPr>
          <p:nvPr/>
        </p:nvCxnSpPr>
        <p:spPr>
          <a:xfrm flipH="1">
            <a:off x="1837765" y="1975267"/>
            <a:ext cx="602919" cy="54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3D8961-3551-1732-BFAA-6C49ACAB0135}"/>
                  </a:ext>
                </a:extLst>
              </p:cNvPr>
              <p:cNvSpPr txBox="1"/>
              <p:nvPr/>
            </p:nvSpPr>
            <p:spPr>
              <a:xfrm>
                <a:off x="6182372" y="1510632"/>
                <a:ext cx="2620969" cy="92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The </a:t>
                </a:r>
                <a:r>
                  <a:rPr lang="hu-HU" dirty="0" err="1"/>
                  <a:t>approximate</a:t>
                </a:r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expreminental</a:t>
                </a:r>
                <a:r>
                  <a:rPr lang="hu-HU" dirty="0"/>
                  <a:t> </a:t>
                </a:r>
                <a:r>
                  <a:rPr lang="hu-HU" dirty="0" err="1"/>
                  <a:t>curve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3D8961-3551-1732-BFAA-6C49ACAB0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72" y="1510632"/>
                <a:ext cx="2620969" cy="929270"/>
              </a:xfrm>
              <a:prstGeom prst="rect">
                <a:avLst/>
              </a:prstGeom>
              <a:blipFill>
                <a:blip r:embed="rId3"/>
                <a:stretch>
                  <a:fillRect l="-1860" t="-3947" r="-1163"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C0D373-91DA-9B81-995F-D66C8BAAAAC9}"/>
              </a:ext>
            </a:extLst>
          </p:cNvPr>
          <p:cNvCxnSpPr>
            <a:stCxn id="9" idx="1"/>
          </p:cNvCxnSpPr>
          <p:nvPr/>
        </p:nvCxnSpPr>
        <p:spPr>
          <a:xfrm flipH="1">
            <a:off x="5787925" y="1975267"/>
            <a:ext cx="394447" cy="4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3651A0-27E7-1269-7369-FA8AEAF69E7A}"/>
              </a:ext>
            </a:extLst>
          </p:cNvPr>
          <p:cNvSpPr txBox="1"/>
          <p:nvPr/>
        </p:nvSpPr>
        <p:spPr>
          <a:xfrm>
            <a:off x="9088531" y="152995"/>
            <a:ext cx="29493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Note</a:t>
            </a:r>
            <a:r>
              <a:rPr lang="hu-HU" dirty="0"/>
              <a:t>: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pdf.</a:t>
            </a:r>
          </a:p>
        </p:txBody>
      </p:sp>
    </p:spTree>
    <p:extLst>
      <p:ext uri="{BB962C8B-B14F-4D97-AF65-F5344CB8AC3E}">
        <p14:creationId xmlns:p14="http://schemas.microsoft.com/office/powerpoint/2010/main" val="276074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2EC5-9D5A-37A9-54E7-A116E450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discarded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 </a:t>
            </a:r>
            <a:r>
              <a:rPr lang="hu-HU" dirty="0" err="1"/>
              <a:t>ahead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441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E659C3D-68CF-D13E-7833-B12B6774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15534"/>
              </p:ext>
            </p:extLst>
          </p:nvPr>
        </p:nvGraphicFramePr>
        <p:xfrm>
          <a:off x="3576917" y="412377"/>
          <a:ext cx="3626225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3037943209"/>
                    </a:ext>
                  </a:extLst>
                </a:gridCol>
                <a:gridCol w="1394014">
                  <a:extLst>
                    <a:ext uri="{9D8B030D-6E8A-4147-A177-3AD203B41FA5}">
                      <a16:colId xmlns:a16="http://schemas.microsoft.com/office/drawing/2014/main" val="27972353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2494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Particle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Number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 </a:t>
                      </a:r>
                      <a:r>
                        <a:rPr lang="hu-HU" dirty="0" err="1"/>
                        <a:t>critical</a:t>
                      </a:r>
                      <a:r>
                        <a:rPr lang="hu-HU" dirty="0"/>
                        <a:t> 2</a:t>
                      </a:r>
                    </a:p>
                    <a:p>
                      <a:r>
                        <a:rPr lang="hu-HU" dirty="0"/>
                        <a:t>(</a:t>
                      </a:r>
                      <a:r>
                        <a:rPr lang="hu-HU" dirty="0" err="1"/>
                        <a:t>from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us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first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iteration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13.05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1.327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5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0.682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5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A4698-639D-BD95-6128-59077E3F1453}"/>
              </a:ext>
            </a:extLst>
          </p:cNvPr>
          <p:cNvSpPr txBox="1"/>
          <p:nvPr/>
        </p:nvSpPr>
        <p:spPr>
          <a:xfrm>
            <a:off x="7637931" y="2134832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visibility</a:t>
            </a:r>
            <a:r>
              <a:rPr lang="hu-HU" dirty="0"/>
              <a:t> I </a:t>
            </a:r>
            <a:r>
              <a:rPr lang="hu-HU" dirty="0" err="1"/>
              <a:t>erased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and </a:t>
            </a:r>
            <a:r>
              <a:rPr lang="hu-HU" dirty="0" err="1"/>
              <a:t>added</a:t>
            </a:r>
            <a:r>
              <a:rPr lang="hu-HU" dirty="0"/>
              <a:t> a </a:t>
            </a:r>
            <a:r>
              <a:rPr lang="hu-HU" dirty="0" err="1"/>
              <a:t>vertical</a:t>
            </a:r>
            <a:r>
              <a:rPr lang="hu-HU" dirty="0"/>
              <a:t> line </a:t>
            </a:r>
            <a:r>
              <a:rPr lang="hu-HU" dirty="0" err="1"/>
              <a:t>at</a:t>
            </a:r>
            <a:r>
              <a:rPr lang="hu-HU" dirty="0"/>
              <a:t> 1.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B2CA81-5C02-3CEC-D14A-6D7DD107F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408091"/>
              </p:ext>
            </p:extLst>
          </p:nvPr>
        </p:nvGraphicFramePr>
        <p:xfrm>
          <a:off x="2646829" y="3702423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486400" imgH="2743200" progId="Acrobat.Document.DC">
                  <p:embed/>
                </p:oleObj>
              </mc:Choice>
              <mc:Fallback>
                <p:oleObj name="Acrobat Document" r:id="rId2" imgW="5486400" imgH="2743200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5B2CA81-5C02-3CEC-D14A-6D7DD107F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6829" y="3702423"/>
                        <a:ext cx="54864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46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E659C3D-68CF-D13E-7833-B12B67749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87873"/>
              </p:ext>
            </p:extLst>
          </p:nvPr>
        </p:nvGraphicFramePr>
        <p:xfrm>
          <a:off x="3576917" y="412377"/>
          <a:ext cx="3626225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3037943209"/>
                    </a:ext>
                  </a:extLst>
                </a:gridCol>
                <a:gridCol w="1394014">
                  <a:extLst>
                    <a:ext uri="{9D8B030D-6E8A-4147-A177-3AD203B41FA5}">
                      <a16:colId xmlns:a16="http://schemas.microsoft.com/office/drawing/2014/main" val="27972353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2494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Particle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Number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 </a:t>
                      </a:r>
                      <a:r>
                        <a:rPr lang="hu-HU" dirty="0" err="1"/>
                        <a:t>critical</a:t>
                      </a:r>
                      <a:r>
                        <a:rPr lang="hu-HU" dirty="0"/>
                        <a:t> 3 (</a:t>
                      </a:r>
                      <a:r>
                        <a:rPr lang="hu-HU" dirty="0" err="1"/>
                        <a:t>from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us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second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iteration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Exp</a:t>
                      </a:r>
                      <a:r>
                        <a:rPr lang="hu-HU" dirty="0"/>
                        <a:t>. </a:t>
                      </a:r>
                      <a:r>
                        <a:rPr lang="hu-HU" dirty="0" err="1"/>
                        <a:t>Curve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value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5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7.18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368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0.8752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85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1031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0.482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5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A4698-639D-BD95-6128-59077E3F1453}"/>
              </a:ext>
            </a:extLst>
          </p:cNvPr>
          <p:cNvSpPr txBox="1"/>
          <p:nvPr/>
        </p:nvSpPr>
        <p:spPr>
          <a:xfrm>
            <a:off x="7637931" y="2134832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visibility</a:t>
            </a:r>
            <a:r>
              <a:rPr lang="hu-HU" dirty="0"/>
              <a:t> I </a:t>
            </a:r>
            <a:r>
              <a:rPr lang="hu-HU" dirty="0" err="1"/>
              <a:t>erased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and </a:t>
            </a:r>
            <a:r>
              <a:rPr lang="hu-HU" dirty="0" err="1"/>
              <a:t>added</a:t>
            </a:r>
            <a:r>
              <a:rPr lang="hu-HU" dirty="0"/>
              <a:t> a </a:t>
            </a:r>
            <a:r>
              <a:rPr lang="hu-HU" dirty="0" err="1"/>
              <a:t>vertical</a:t>
            </a:r>
            <a:r>
              <a:rPr lang="hu-HU" dirty="0"/>
              <a:t> line </a:t>
            </a:r>
            <a:r>
              <a:rPr lang="hu-HU" dirty="0" err="1"/>
              <a:t>at</a:t>
            </a:r>
            <a:r>
              <a:rPr lang="hu-HU" dirty="0"/>
              <a:t> 1.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A55D32E-F76C-FCAB-E8B7-E0AAE47FB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18850"/>
              </p:ext>
            </p:extLst>
          </p:nvPr>
        </p:nvGraphicFramePr>
        <p:xfrm>
          <a:off x="2646829" y="3702423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486400" imgH="2743200" progId="Acrobat.Document.DC">
                  <p:embed/>
                </p:oleObj>
              </mc:Choice>
              <mc:Fallback>
                <p:oleObj name="Acrobat Document" r:id="rId2" imgW="5486400" imgH="2743200" progId="Acrobat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A55D32E-F76C-FCAB-E8B7-E0AAE47FB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6829" y="3702423"/>
                        <a:ext cx="54864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E659C3D-68CF-D13E-7833-B12B67749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93370"/>
                  </p:ext>
                </p:extLst>
              </p:nvPr>
            </p:nvGraphicFramePr>
            <p:xfrm>
              <a:off x="7279342" y="0"/>
              <a:ext cx="4912658" cy="2402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515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888552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724591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V </a:t>
                          </a:r>
                          <a:r>
                            <a:rPr lang="hu-HU" dirty="0" err="1"/>
                            <a:t>critical</a:t>
                          </a:r>
                          <a:r>
                            <a:rPr lang="hu-HU" dirty="0"/>
                            <a:t> 1 (</a:t>
                          </a:r>
                          <a:r>
                            <a:rPr lang="hu-HU" dirty="0" err="1"/>
                            <a:t>original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from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Shahal</a:t>
                          </a:r>
                          <a:r>
                            <a:rPr lang="hu-HU" dirty="0"/>
                            <a:t>)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104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13.05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280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560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9.067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850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E659C3D-68CF-D13E-7833-B12B67749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93370"/>
                  </p:ext>
                </p:extLst>
              </p:nvPr>
            </p:nvGraphicFramePr>
            <p:xfrm>
              <a:off x="7279342" y="0"/>
              <a:ext cx="4912658" cy="2402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515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888552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724591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</a:tblGrid>
                  <a:tr h="919226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69032" t="-3311" r="-92903" b="-170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104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13.05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280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560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9.067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850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9A4698-639D-BD95-6128-59077E3F1453}"/>
              </a:ext>
            </a:extLst>
          </p:cNvPr>
          <p:cNvSpPr txBox="1"/>
          <p:nvPr/>
        </p:nvSpPr>
        <p:spPr>
          <a:xfrm>
            <a:off x="7371229" y="2782669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visibility</a:t>
            </a:r>
            <a:r>
              <a:rPr lang="hu-HU" dirty="0"/>
              <a:t> I </a:t>
            </a:r>
            <a:r>
              <a:rPr lang="hu-HU" dirty="0" err="1"/>
              <a:t>erased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and </a:t>
            </a:r>
            <a:r>
              <a:rPr lang="hu-HU" dirty="0" err="1"/>
              <a:t>added</a:t>
            </a:r>
            <a:r>
              <a:rPr lang="hu-HU" dirty="0"/>
              <a:t> a </a:t>
            </a:r>
            <a:r>
              <a:rPr lang="hu-HU" dirty="0" err="1"/>
              <a:t>vertical</a:t>
            </a:r>
            <a:r>
              <a:rPr lang="hu-HU" dirty="0"/>
              <a:t> line </a:t>
            </a:r>
            <a:r>
              <a:rPr lang="hu-HU" dirty="0" err="1"/>
              <a:t>at</a:t>
            </a:r>
            <a:r>
              <a:rPr lang="hu-HU" dirty="0"/>
              <a:t> 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D84C4-35CE-BC80-D446-D92D8F0F101F}"/>
              </a:ext>
            </a:extLst>
          </p:cNvPr>
          <p:cNvSpPr txBox="1"/>
          <p:nvPr/>
        </p:nvSpPr>
        <p:spPr>
          <a:xfrm>
            <a:off x="0" y="0"/>
            <a:ext cx="20887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described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Shahal’s</a:t>
            </a:r>
            <a:r>
              <a:rPr lang="hu-HU" dirty="0"/>
              <a:t> </a:t>
            </a:r>
            <a:r>
              <a:rPr lang="hu-HU" dirty="0" err="1"/>
              <a:t>original</a:t>
            </a:r>
            <a:r>
              <a:rPr lang="hu-HU" dirty="0"/>
              <a:t> </a:t>
            </a:r>
            <a:r>
              <a:rPr lang="hu-HU" dirty="0" err="1"/>
              <a:t>ppt</a:t>
            </a:r>
            <a:endParaRPr lang="hu-H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966E080-30F4-7FE0-FDE3-49207088B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278088"/>
              </p:ext>
            </p:extLst>
          </p:nvPr>
        </p:nvGraphicFramePr>
        <p:xfrm>
          <a:off x="0" y="1371600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486400" imgH="2743200" progId="Acrobat.Document.DC">
                  <p:embed/>
                </p:oleObj>
              </mc:Choice>
              <mc:Fallback>
                <p:oleObj name="Acrobat Document" r:id="rId3" imgW="5486400" imgH="2743200" progId="Acrobat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966E080-30F4-7FE0-FDE3-49207088BA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371600"/>
                        <a:ext cx="5486400" cy="27432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8F9D7-10DF-BCDA-7ABD-E623FB41071C}"/>
              </a:ext>
            </a:extLst>
          </p:cNvPr>
          <p:cNvCxnSpPr>
            <a:cxnSpLocks/>
          </p:cNvCxnSpPr>
          <p:nvPr/>
        </p:nvCxnSpPr>
        <p:spPr>
          <a:xfrm>
            <a:off x="2428417" y="1672859"/>
            <a:ext cx="832631" cy="186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955EBD-EC8F-A7A4-3B10-64C166F59099}"/>
              </a:ext>
            </a:extLst>
          </p:cNvPr>
          <p:cNvCxnSpPr/>
          <p:nvPr/>
        </p:nvCxnSpPr>
        <p:spPr>
          <a:xfrm>
            <a:off x="1376218" y="1672859"/>
            <a:ext cx="0" cy="164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182C807-ED5C-20DD-4399-7F6CDEDA0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03157"/>
              </p:ext>
            </p:extLst>
          </p:nvPr>
        </p:nvGraphicFramePr>
        <p:xfrm>
          <a:off x="7051" y="4114800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5486400" imgH="2743200" progId="Acrobat.Document.DC">
                  <p:embed/>
                </p:oleObj>
              </mc:Choice>
              <mc:Fallback>
                <p:oleObj name="Acrobat Document" r:id="rId5" imgW="5486400" imgH="2743200" progId="Acrobat.Document.DC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182C807-ED5C-20DD-4399-7F6CDEDA0A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45000"/>
                      </a:blip>
                      <a:stretch>
                        <a:fillRect/>
                      </a:stretch>
                    </p:blipFill>
                    <p:spPr>
                      <a:xfrm>
                        <a:off x="7051" y="4114800"/>
                        <a:ext cx="5486400" cy="27432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7D24451-1D8C-DE45-27A6-D79294C33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2040"/>
              </p:ext>
            </p:extLst>
          </p:nvPr>
        </p:nvGraphicFramePr>
        <p:xfrm>
          <a:off x="5486400" y="4114800"/>
          <a:ext cx="550050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3715200" imgH="1852560" progId="Acrobat.Document.DC">
                  <p:embed/>
                </p:oleObj>
              </mc:Choice>
              <mc:Fallback>
                <p:oleObj name="Acrobat Document" r:id="rId7" imgW="3715200" imgH="1852560" progId="Acrobat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C7D24451-1D8C-DE45-27A6-D79294C33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400" y="4114800"/>
                        <a:ext cx="5500502" cy="27432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70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E659C3D-68CF-D13E-7833-B12B67749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493349"/>
                  </p:ext>
                </p:extLst>
              </p:nvPr>
            </p:nvGraphicFramePr>
            <p:xfrm>
              <a:off x="7422777" y="-1"/>
              <a:ext cx="4769223" cy="2402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1573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833412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674238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V </a:t>
                          </a:r>
                          <a:r>
                            <a:rPr lang="hu-HU" dirty="0" err="1"/>
                            <a:t>critical</a:t>
                          </a:r>
                          <a:r>
                            <a:rPr lang="hu-HU" dirty="0"/>
                            <a:t> 4 („</a:t>
                          </a:r>
                          <a:r>
                            <a:rPr lang="hu-HU" dirty="0" err="1"/>
                            <a:t>eyeballed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it</a:t>
                          </a:r>
                          <a:r>
                            <a:rPr lang="hu-HU" dirty="0"/>
                            <a:t>”) -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110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322.5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640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935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EE659C3D-68CF-D13E-7833-B12B67749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493349"/>
                  </p:ext>
                </p:extLst>
              </p:nvPr>
            </p:nvGraphicFramePr>
            <p:xfrm>
              <a:off x="7422777" y="-1"/>
              <a:ext cx="4769223" cy="2402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1573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833412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674238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</a:tblGrid>
                  <a:tr h="919226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69103" t="-2632" r="-93023" b="-1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110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322.5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640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935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9A4698-639D-BD95-6128-59077E3F1453}"/>
              </a:ext>
            </a:extLst>
          </p:cNvPr>
          <p:cNvSpPr txBox="1"/>
          <p:nvPr/>
        </p:nvSpPr>
        <p:spPr>
          <a:xfrm>
            <a:off x="7494494" y="2814974"/>
            <a:ext cx="408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visibility</a:t>
            </a:r>
            <a:r>
              <a:rPr lang="hu-HU" dirty="0"/>
              <a:t> I </a:t>
            </a:r>
            <a:r>
              <a:rPr lang="hu-HU" dirty="0" err="1"/>
              <a:t>erased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and </a:t>
            </a:r>
            <a:r>
              <a:rPr lang="hu-HU" dirty="0" err="1"/>
              <a:t>added</a:t>
            </a:r>
            <a:r>
              <a:rPr lang="hu-HU" dirty="0"/>
              <a:t> a </a:t>
            </a:r>
            <a:r>
              <a:rPr lang="hu-HU" dirty="0" err="1"/>
              <a:t>vertical</a:t>
            </a:r>
            <a:r>
              <a:rPr lang="hu-HU" dirty="0"/>
              <a:t> line </a:t>
            </a:r>
            <a:r>
              <a:rPr lang="hu-HU" dirty="0" err="1"/>
              <a:t>at</a:t>
            </a:r>
            <a:r>
              <a:rPr lang="hu-HU" dirty="0"/>
              <a:t> 10^0.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9A5F3FF-5F7C-37D9-7F6B-AAD469B11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65571"/>
              </p:ext>
            </p:extLst>
          </p:nvPr>
        </p:nvGraphicFramePr>
        <p:xfrm>
          <a:off x="5486400" y="4114800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486400" imgH="2743200" progId="Acrobat.Document.DC">
                  <p:embed/>
                </p:oleObj>
              </mc:Choice>
              <mc:Fallback>
                <p:oleObj name="Acrobat Document" r:id="rId3" imgW="5486400" imgH="2743200" progId="Acrobat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9A5F3FF-5F7C-37D9-7F6B-AAD469B11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4114800"/>
                        <a:ext cx="5486400" cy="27432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8EAF3-5794-95AC-CD7E-AF049041F51C}"/>
              </a:ext>
            </a:extLst>
          </p:cNvPr>
          <p:cNvSpPr txBox="1"/>
          <p:nvPr/>
        </p:nvSpPr>
        <p:spPr>
          <a:xfrm>
            <a:off x="268941" y="313764"/>
            <a:ext cx="268941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extracted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fitting,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visual</a:t>
            </a:r>
            <a:r>
              <a:rPr lang="hu-HU" dirty="0"/>
              <a:t> </a:t>
            </a:r>
            <a:r>
              <a:rPr lang="hu-HU" dirty="0" err="1"/>
              <a:t>examination</a:t>
            </a:r>
            <a:endParaRPr lang="hu-HU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47BAD9-5E52-9A4E-BD1B-61A0E5EA6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922381"/>
              </p:ext>
            </p:extLst>
          </p:nvPr>
        </p:nvGraphicFramePr>
        <p:xfrm>
          <a:off x="0" y="1371600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5486400" imgH="2743200" progId="Acrobat.Document.DC">
                  <p:embed/>
                </p:oleObj>
              </mc:Choice>
              <mc:Fallback>
                <p:oleObj name="Acrobat Document" r:id="rId5" imgW="5486400" imgH="274320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47BAD9-5E52-9A4E-BD1B-61A0E5EA60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371600"/>
                        <a:ext cx="5486400" cy="27432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8BEB6F-7A11-FBEF-2ACF-FBE1D740D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28404"/>
              </p:ext>
            </p:extLst>
          </p:nvPr>
        </p:nvGraphicFramePr>
        <p:xfrm>
          <a:off x="6627813" y="6923088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5486400" imgH="2743200" progId="Acrobat.Document.DC">
                  <p:embed/>
                </p:oleObj>
              </mc:Choice>
              <mc:Fallback>
                <p:oleObj name="Acrobat Document" r:id="rId7" imgW="5486400" imgH="2743200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68BEB6F-7A11-FBEF-2ACF-FBE1D740D8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7813" y="6923088"/>
                        <a:ext cx="54864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91B8666-5300-262E-509B-0AA4325DA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94750"/>
              </p:ext>
            </p:extLst>
          </p:nvPr>
        </p:nvGraphicFramePr>
        <p:xfrm>
          <a:off x="0" y="4114800"/>
          <a:ext cx="5486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9" imgW="5486400" imgH="2743200" progId="Acrobat.Document.DC">
                  <p:embed/>
                </p:oleObj>
              </mc:Choice>
              <mc:Fallback>
                <p:oleObj name="Acrobat Document" r:id="rId9" imgW="5486400" imgH="2743200" progId="Acrobat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91B8666-5300-262E-509B-0AA4325DA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114800"/>
                        <a:ext cx="5486400" cy="27432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02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F3ED41-60E3-1011-8E7B-86E4EB263612}"/>
                  </a:ext>
                </a:extLst>
              </p:cNvPr>
              <p:cNvSpPr txBox="1"/>
              <p:nvPr/>
            </p:nvSpPr>
            <p:spPr>
              <a:xfrm>
                <a:off x="170329" y="304799"/>
                <a:ext cx="11824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Taking </a:t>
                </a:r>
                <a:r>
                  <a:rPr lang="hu-HU" dirty="0" err="1"/>
                  <a:t>the</a:t>
                </a:r>
                <a:r>
                  <a:rPr lang="hu-HU" dirty="0"/>
                  <a:t> „</a:t>
                </a:r>
                <a:r>
                  <a:rPr lang="hu-HU" dirty="0" err="1"/>
                  <a:t>Eyeballed</a:t>
                </a:r>
                <a:r>
                  <a:rPr lang="hu-HU" dirty="0"/>
                  <a:t>” V </a:t>
                </a:r>
                <a:r>
                  <a:rPr lang="hu-HU" dirty="0" err="1"/>
                  <a:t>critical</a:t>
                </a:r>
                <a:r>
                  <a:rPr lang="hu-HU" dirty="0"/>
                  <a:t> </a:t>
                </a:r>
                <a:r>
                  <a:rPr lang="hu-HU" dirty="0" err="1"/>
                  <a:t>values</a:t>
                </a:r>
                <a:r>
                  <a:rPr lang="hu-HU" dirty="0"/>
                  <a:t>, </a:t>
                </a:r>
                <a:r>
                  <a:rPr lang="hu-HU" dirty="0" err="1"/>
                  <a:t>using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                                                                   </a:t>
                </a:r>
                <a:r>
                  <a:rPr lang="hu-HU" dirty="0" err="1"/>
                  <a:t>scaling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reverse</a:t>
                </a:r>
                <a:r>
                  <a:rPr lang="hu-HU" dirty="0"/>
                  <a:t> </a:t>
                </a:r>
                <a:r>
                  <a:rPr lang="hu-HU" dirty="0" err="1"/>
                  <a:t>enginier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𝑘𝑖𝑛𝑘</m:t>
                        </m:r>
                      </m:sub>
                    </m:sSub>
                  </m:oMath>
                </a14:m>
                <a:r>
                  <a:rPr lang="hu-HU" dirty="0" err="1"/>
                  <a:t>values</a:t>
                </a:r>
                <a:r>
                  <a:rPr lang="hu-HU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F3ED41-60E3-1011-8E7B-86E4EB263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29" y="304799"/>
                <a:ext cx="11824447" cy="646331"/>
              </a:xfrm>
              <a:prstGeom prst="rect">
                <a:avLst/>
              </a:prstGeom>
              <a:blipFill>
                <a:blip r:embed="rId2"/>
                <a:stretch>
                  <a:fillRect l="-464" t="-4717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B5E3A-3B93-80A2-3A4C-A5609AE513E9}"/>
                  </a:ext>
                </a:extLst>
              </p:cNvPr>
              <p:cNvSpPr txBox="1"/>
              <p:nvPr/>
            </p:nvSpPr>
            <p:spPr>
              <a:xfrm>
                <a:off x="4909293" y="216886"/>
                <a:ext cx="3326963" cy="67076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𝑠h𝑖𝑓𝑡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𝑠h𝑖𝑓𝑡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hu-HU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=0.48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dirty="0"/>
                  <a:t>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RO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6B5E3A-3B93-80A2-3A4C-A5609AE5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93" y="216886"/>
                <a:ext cx="3326963" cy="670761"/>
              </a:xfrm>
              <a:prstGeom prst="rect">
                <a:avLst/>
              </a:prstGeom>
              <a:blipFill>
                <a:blip r:embed="rId3"/>
                <a:stretch>
                  <a:fillRect l="-1825" r="-1095" b="-35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ED5B3-0556-6AA0-FAD5-F4ADAE50E1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90776"/>
                  </p:ext>
                </p:extLst>
              </p:nvPr>
            </p:nvGraphicFramePr>
            <p:xfrm>
              <a:off x="242046" y="949473"/>
              <a:ext cx="8946779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373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430566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895582310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259296110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2534943362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1156488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V </a:t>
                          </a:r>
                          <a:r>
                            <a:rPr lang="hu-HU" dirty="0" err="1"/>
                            <a:t>critical</a:t>
                          </a:r>
                          <a:r>
                            <a:rPr lang="hu-HU" dirty="0"/>
                            <a:t> 4 („</a:t>
                          </a:r>
                          <a:r>
                            <a:rPr lang="hu-HU" dirty="0" err="1"/>
                            <a:t>eyeballed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it</a:t>
                          </a:r>
                          <a:r>
                            <a:rPr lang="hu-HU" dirty="0"/>
                            <a:t>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𝒄𝒍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sub>
                                  <m:sup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𝒌𝒊𝒏𝒌</m:t>
                                    </m:r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110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322.5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4.45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7.4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640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7.8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1.3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935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12.3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8BED5B3-0556-6AA0-FAD5-F4ADAE50E1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90776"/>
                  </p:ext>
                </p:extLst>
              </p:nvPr>
            </p:nvGraphicFramePr>
            <p:xfrm>
              <a:off x="242046" y="949473"/>
              <a:ext cx="8946779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373">
                      <a:extLst>
                        <a:ext uri="{9D8B030D-6E8A-4147-A177-3AD203B41FA5}">
                          <a16:colId xmlns:a16="http://schemas.microsoft.com/office/drawing/2014/main" val="3037943209"/>
                        </a:ext>
                      </a:extLst>
                    </a:gridCol>
                    <a:gridCol w="1430566">
                      <a:extLst>
                        <a:ext uri="{9D8B030D-6E8A-4147-A177-3AD203B41FA5}">
                          <a16:colId xmlns:a16="http://schemas.microsoft.com/office/drawing/2014/main" val="279723537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4124941193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895582310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259296110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2534943362"/>
                        </a:ext>
                      </a:extLst>
                    </a:gridCol>
                    <a:gridCol w="1306368">
                      <a:extLst>
                        <a:ext uri="{9D8B030D-6E8A-4147-A177-3AD203B41FA5}">
                          <a16:colId xmlns:a16="http://schemas.microsoft.com/office/drawing/2014/main" val="115648802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Particle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Number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V </a:t>
                          </a:r>
                          <a:r>
                            <a:rPr lang="hu-HU" dirty="0" err="1"/>
                            <a:t>critical</a:t>
                          </a:r>
                          <a:r>
                            <a:rPr lang="hu-HU" dirty="0"/>
                            <a:t> 4 („</a:t>
                          </a:r>
                          <a:r>
                            <a:rPr lang="hu-HU" dirty="0" err="1"/>
                            <a:t>eyeballed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it</a:t>
                          </a:r>
                          <a:r>
                            <a:rPr lang="hu-HU" dirty="0"/>
                            <a:t>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 err="1"/>
                            <a:t>Exp</a:t>
                          </a:r>
                          <a:r>
                            <a:rPr lang="hu-HU" dirty="0"/>
                            <a:t>. </a:t>
                          </a:r>
                          <a:r>
                            <a:rPr lang="hu-HU" dirty="0" err="1"/>
                            <a:t>Curve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Value</a:t>
                          </a:r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4"/>
                          <a:stretch>
                            <a:fillRect l="-284651" t="-3311" r="-300930" b="-170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4"/>
                          <a:stretch>
                            <a:fillRect l="-386449" t="-3311" r="-202336" b="-170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4"/>
                          <a:stretch>
                            <a:fillRect l="-484186" t="-3311" r="-101395" b="-170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4"/>
                          <a:stretch>
                            <a:fillRect l="-586916" t="-3311" r="-1869" b="-170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150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110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1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322.5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4.45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7.4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85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640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7.8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1.3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567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935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3.5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12.3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1.4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454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83914-D58D-40AE-FFC4-C8E9C1AA8C34}"/>
                  </a:ext>
                </a:extLst>
              </p:cNvPr>
              <p:cNvSpPr txBox="1"/>
              <p:nvPr/>
            </p:nvSpPr>
            <p:spPr>
              <a:xfrm>
                <a:off x="246730" y="3510768"/>
                <a:ext cx="5199529" cy="23738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For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theoretical</a:t>
                </a:r>
                <a:r>
                  <a:rPr lang="hu-HU" dirty="0"/>
                  <a:t> </a:t>
                </a:r>
                <a:r>
                  <a:rPr lang="hu-HU" dirty="0" err="1"/>
                  <a:t>curves</a:t>
                </a:r>
                <a:r>
                  <a:rPr lang="hu-HU" dirty="0"/>
                  <a:t>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tunneling</a:t>
                </a:r>
                <a:r>
                  <a:rPr lang="hu-HU" dirty="0"/>
                  <a:t> </a:t>
                </a:r>
                <a:r>
                  <a:rPr lang="hu-HU" dirty="0" err="1"/>
                  <a:t>regions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(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logairthmic</a:t>
                </a:r>
                <a:r>
                  <a:rPr lang="hu-HU" dirty="0"/>
                  <a:t> </a:t>
                </a:r>
                <a:r>
                  <a:rPr lang="hu-HU" dirty="0" err="1"/>
                  <a:t>scale</a:t>
                </a:r>
                <a:r>
                  <a:rPr lang="hu-HU" dirty="0"/>
                  <a:t>)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 </a:t>
                </a:r>
                <a:r>
                  <a:rPr lang="hu-HU" dirty="0" err="1"/>
                  <a:t>roughly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same</a:t>
                </a:r>
                <a:r>
                  <a:rPr lang="hu-HU" dirty="0"/>
                  <a:t> </a:t>
                </a:r>
                <a:r>
                  <a:rPr lang="hu-HU" dirty="0" err="1"/>
                  <a:t>slopes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4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numbers</a:t>
                </a:r>
                <a:r>
                  <a:rPr lang="hu-HU" dirty="0"/>
                  <a:t>. </a:t>
                </a:r>
                <a:r>
                  <a:rPr lang="hu-HU" dirty="0" err="1"/>
                  <a:t>If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rescale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experimental</a:t>
                </a:r>
                <a:r>
                  <a:rPr lang="hu-HU" dirty="0"/>
                  <a:t> </a:t>
                </a:r>
                <a:r>
                  <a:rPr lang="hu-HU" dirty="0" err="1"/>
                  <a:t>voltage</a:t>
                </a:r>
                <a:r>
                  <a:rPr lang="hu-HU" dirty="0"/>
                  <a:t> (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moment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no </a:t>
                </a:r>
                <a:r>
                  <a:rPr lang="hu-HU" dirty="0" err="1"/>
                  <a:t>apparent</a:t>
                </a:r>
                <a:r>
                  <a:rPr lang="hu-HU" dirty="0"/>
                  <a:t> </a:t>
                </a:r>
                <a:r>
                  <a:rPr lang="hu-HU" dirty="0" err="1"/>
                  <a:t>reason</a:t>
                </a:r>
                <a:r>
                  <a:rPr lang="hu-HU" dirty="0"/>
                  <a:t>)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exponentially</a:t>
                </a:r>
                <a:r>
                  <a:rPr lang="hu-HU" dirty="0"/>
                  <a:t> </a:t>
                </a:r>
                <a:r>
                  <a:rPr lang="hu-HU" dirty="0" err="1"/>
                  <a:t>but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exponent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get</a:t>
                </a:r>
                <a:r>
                  <a:rPr lang="hu-HU" dirty="0"/>
                  <a:t> a </a:t>
                </a:r>
                <a:r>
                  <a:rPr lang="hu-HU" dirty="0" err="1"/>
                  <a:t>similar</a:t>
                </a:r>
                <a:r>
                  <a:rPr lang="hu-HU" dirty="0"/>
                  <a:t> </a:t>
                </a:r>
                <a:r>
                  <a:rPr lang="hu-HU" dirty="0" err="1"/>
                  <a:t>structure</a:t>
                </a:r>
                <a:r>
                  <a:rPr lang="hu-HU" dirty="0"/>
                  <a:t>? </a:t>
                </a:r>
                <a:r>
                  <a:rPr lang="hu-HU" dirty="0" err="1"/>
                  <a:t>Roughly</a:t>
                </a:r>
                <a:r>
                  <a:rPr lang="hu-HU" dirty="0"/>
                  <a:t> </a:t>
                </a:r>
                <a:r>
                  <a:rPr lang="hu-HU" dirty="0" err="1"/>
                  <a:t>yes</a:t>
                </a:r>
                <a:r>
                  <a:rPr lang="hu-HU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∼1.9 −2.2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Although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1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case</a:t>
                </a:r>
                <a:r>
                  <a:rPr lang="hu-HU" dirty="0"/>
                  <a:t> </a:t>
                </a:r>
                <a:r>
                  <a:rPr lang="hu-HU" dirty="0" err="1"/>
                  <a:t>does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align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exponent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83914-D58D-40AE-FFC4-C8E9C1AA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0" y="3510768"/>
                <a:ext cx="5199529" cy="2373855"/>
              </a:xfrm>
              <a:prstGeom prst="rect">
                <a:avLst/>
              </a:prstGeom>
              <a:blipFill>
                <a:blip r:embed="rId5"/>
                <a:stretch>
                  <a:fillRect l="-819" t="-1279" r="-585" b="-30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D66D2-5120-C8AF-743B-109AD43E2052}"/>
                  </a:ext>
                </a:extLst>
              </p:cNvPr>
              <p:cNvSpPr txBox="1"/>
              <p:nvPr/>
            </p:nvSpPr>
            <p:spPr>
              <a:xfrm>
                <a:off x="242045" y="5884623"/>
                <a:ext cx="5764307" cy="988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Obviously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could</a:t>
                </a:r>
                <a:r>
                  <a:rPr lang="hu-HU" dirty="0"/>
                  <a:t> </a:t>
                </a:r>
                <a:r>
                  <a:rPr lang="hu-HU" dirty="0" err="1"/>
                  <a:t>make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jump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Voltage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 err="1"/>
                  <a:t>parameter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dimensionful</a:t>
                </a:r>
                <a:r>
                  <a:rPr lang="hu-HU" dirty="0"/>
                  <a:t> </a:t>
                </a:r>
                <a:r>
                  <a:rPr lang="hu-HU" dirty="0" err="1"/>
                  <a:t>paramter</a:t>
                </a:r>
                <a:r>
                  <a:rPr lang="hu-HU" dirty="0"/>
                  <a:t> and a shift like: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𝜁</m:t>
                    </m:r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</m:oMath>
                </a14:m>
                <a:r>
                  <a:rPr lang="hu-HU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8D66D2-5120-C8AF-743B-109AD43E2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5" y="5884623"/>
                <a:ext cx="5764307" cy="988860"/>
              </a:xfrm>
              <a:prstGeom prst="rect">
                <a:avLst/>
              </a:prstGeom>
              <a:blipFill>
                <a:blip r:embed="rId6"/>
                <a:stretch>
                  <a:fillRect l="-845" t="-2424"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CA8137-60F7-7F58-8A6C-C508068244E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46259" y="4697696"/>
            <a:ext cx="272424" cy="1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7D8F968-AF3E-C2BC-124D-3A8D8D529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10768"/>
            <a:ext cx="6094961" cy="26121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B6D3-9422-A967-DAC4-BDB8252DD151}"/>
                  </a:ext>
                </a:extLst>
              </p:cNvPr>
              <p:cNvSpPr txBox="1"/>
              <p:nvPr/>
            </p:nvSpPr>
            <p:spPr>
              <a:xfrm>
                <a:off x="9323293" y="568264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B6D3-9422-A967-DAC4-BDB8252D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93" y="5682640"/>
                <a:ext cx="180947" cy="276999"/>
              </a:xfrm>
              <a:prstGeom prst="rect">
                <a:avLst/>
              </a:prstGeom>
              <a:blipFill>
                <a:blip r:embed="rId8"/>
                <a:stretch>
                  <a:fillRect l="-30000" r="-26667" b="-217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5095F-B093-892F-42C8-A17EB245E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New </a:t>
            </a:r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Shshal’s</a:t>
            </a:r>
            <a:r>
              <a:rPr lang="hu-HU" dirty="0"/>
              <a:t> „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Scaling</a:t>
            </a:r>
            <a:r>
              <a:rPr lang="hu-HU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69235-9CA8-E2AF-6DE1-BACA5DD42F10}"/>
              </a:ext>
            </a:extLst>
          </p:cNvPr>
          <p:cNvSpPr txBox="1"/>
          <p:nvPr/>
        </p:nvSpPr>
        <p:spPr>
          <a:xfrm>
            <a:off x="3756212" y="4143542"/>
            <a:ext cx="29493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Note</a:t>
            </a:r>
            <a:r>
              <a:rPr lang="hu-HU" dirty="0"/>
              <a:t>: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pdf.</a:t>
            </a:r>
          </a:p>
        </p:txBody>
      </p:sp>
    </p:spTree>
    <p:extLst>
      <p:ext uri="{BB962C8B-B14F-4D97-AF65-F5344CB8AC3E}">
        <p14:creationId xmlns:p14="http://schemas.microsoft.com/office/powerpoint/2010/main" val="273230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9A8BC-47C6-5312-020B-41956FD3FB7F}"/>
              </a:ext>
            </a:extLst>
          </p:cNvPr>
          <p:cNvSpPr txBox="1"/>
          <p:nvPr/>
        </p:nvSpPr>
        <p:spPr>
          <a:xfrm>
            <a:off x="349624" y="322729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Idea</a:t>
            </a:r>
            <a:r>
              <a:rPr lang="hu-HU" dirty="0"/>
              <a:t>: </a:t>
            </a:r>
            <a:r>
              <a:rPr lang="hu-HU" dirty="0" err="1"/>
              <a:t>Scale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curves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scale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theory</a:t>
            </a:r>
            <a:r>
              <a:rPr lang="hu-HU" dirty="0"/>
              <a:t> </a:t>
            </a:r>
            <a:r>
              <a:rPr lang="hu-HU" dirty="0" err="1"/>
              <a:t>curves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conversion </a:t>
            </a:r>
            <a:r>
              <a:rPr lang="hu-HU" dirty="0" err="1"/>
              <a:t>factor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tunnel</a:t>
            </a:r>
            <a:r>
              <a:rPr lang="hu-HU" dirty="0"/>
              <a:t> </a:t>
            </a:r>
            <a:r>
              <a:rPr lang="hu-HU" dirty="0" err="1"/>
              <a:t>splitting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polarization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theres</a:t>
            </a:r>
            <a:r>
              <a:rPr lang="hu-HU" dirty="0"/>
              <a:t> a </a:t>
            </a:r>
            <a:r>
              <a:rPr lang="hu-HU" dirty="0" err="1"/>
              <a:t>connection</a:t>
            </a:r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38066-E4BF-71D8-9690-56ADB414F156}"/>
                  </a:ext>
                </a:extLst>
              </p:cNvPr>
              <p:cNvSpPr txBox="1"/>
              <p:nvPr/>
            </p:nvSpPr>
            <p:spPr>
              <a:xfrm>
                <a:off x="702463" y="3493079"/>
                <a:ext cx="1802481" cy="3443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38066-E4BF-71D8-9690-56ADB414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3" y="3493079"/>
                <a:ext cx="1802481" cy="344390"/>
              </a:xfrm>
              <a:prstGeom prst="rect">
                <a:avLst/>
              </a:prstGeom>
              <a:blipFill>
                <a:blip r:embed="rId2"/>
                <a:stretch>
                  <a:fillRect l="-2365" t="-1754" r="-338" b="-245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866EABE-BC70-57D3-0F7C-BBB441191D49}"/>
              </a:ext>
            </a:extLst>
          </p:cNvPr>
          <p:cNvSpPr txBox="1"/>
          <p:nvPr/>
        </p:nvSpPr>
        <p:spPr>
          <a:xfrm>
            <a:off x="89648" y="2884611"/>
            <a:ext cx="424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x </a:t>
            </a:r>
            <a:r>
              <a:rPr lang="hu-HU" dirty="0" err="1"/>
              <a:t>axis</a:t>
            </a:r>
            <a:r>
              <a:rPr lang="hu-HU" dirty="0"/>
              <a:t>:</a:t>
            </a:r>
          </a:p>
          <a:p>
            <a:r>
              <a:rPr lang="hu-HU" dirty="0"/>
              <a:t>(y </a:t>
            </a:r>
            <a:r>
              <a:rPr lang="hu-HU" dirty="0" err="1"/>
              <a:t>axis</a:t>
            </a:r>
            <a:r>
              <a:rPr lang="hu-HU" dirty="0"/>
              <a:t> </a:t>
            </a:r>
            <a:r>
              <a:rPr lang="hu-HU" dirty="0" err="1"/>
              <a:t>remains</a:t>
            </a:r>
            <a:r>
              <a:rPr lang="hu-HU" dirty="0"/>
              <a:t> </a:t>
            </a:r>
            <a:r>
              <a:rPr lang="hu-HU" dirty="0" err="1"/>
              <a:t>unchanged</a:t>
            </a:r>
            <a:r>
              <a:rPr lang="hu-H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B5B59-D386-F0CF-F7A9-BAA64FE17A5E}"/>
              </a:ext>
            </a:extLst>
          </p:cNvPr>
          <p:cNvSpPr txBox="1"/>
          <p:nvPr/>
        </p:nvSpPr>
        <p:spPr>
          <a:xfrm>
            <a:off x="103095" y="4450522"/>
            <a:ext cx="1604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pot</a:t>
            </a:r>
            <a:r>
              <a:rPr lang="hu-HU" dirty="0"/>
              <a:t>. </a:t>
            </a:r>
            <a:r>
              <a:rPr lang="hu-HU" dirty="0" err="1"/>
              <a:t>barrier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0D647-18E3-C2C9-7C53-56DCB4951FD5}"/>
              </a:ext>
            </a:extLst>
          </p:cNvPr>
          <p:cNvSpPr txBox="1"/>
          <p:nvPr/>
        </p:nvSpPr>
        <p:spPr>
          <a:xfrm>
            <a:off x="1107140" y="5315632"/>
            <a:ext cx="259528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voltage</a:t>
            </a:r>
            <a:r>
              <a:rPr lang="hu-HU" dirty="0"/>
              <a:t>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quantum</a:t>
            </a:r>
            <a:r>
              <a:rPr lang="hu-HU" dirty="0"/>
              <a:t> </a:t>
            </a:r>
            <a:r>
              <a:rPr lang="hu-HU" dirty="0" err="1"/>
              <a:t>tunneling</a:t>
            </a:r>
            <a:r>
              <a:rPr lang="hu-HU" dirty="0"/>
              <a:t> </a:t>
            </a:r>
            <a:r>
              <a:rPr lang="hu-HU" dirty="0" err="1"/>
              <a:t>regime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(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Shahal’s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C12B2-0C85-BC65-A490-BA8069149C14}"/>
              </a:ext>
            </a:extLst>
          </p:cNvPr>
          <p:cNvSpPr txBox="1"/>
          <p:nvPr/>
        </p:nvSpPr>
        <p:spPr>
          <a:xfrm>
            <a:off x="2524519" y="4223055"/>
            <a:ext cx="2124635" cy="9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Particle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dependent</a:t>
            </a:r>
            <a:r>
              <a:rPr lang="hu-HU" dirty="0"/>
              <a:t> </a:t>
            </a:r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factor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562EE6-ECFD-2711-4A29-B88FD3EC26FA}"/>
              </a:ext>
            </a:extLst>
          </p:cNvPr>
          <p:cNvCxnSpPr>
            <a:stCxn id="8" idx="0"/>
          </p:cNvCxnSpPr>
          <p:nvPr/>
        </p:nvCxnSpPr>
        <p:spPr>
          <a:xfrm flipV="1">
            <a:off x="905436" y="3837469"/>
            <a:ext cx="542364" cy="6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90FC2-FFF0-095F-1193-FE738EC9A3E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524519" y="3837469"/>
            <a:ext cx="1062318" cy="38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B681B3-C3B8-233E-192E-BA6B01369A9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985683" y="3837469"/>
            <a:ext cx="419099" cy="147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2B5EAA-1F44-5051-A37F-146F928205E3}"/>
                  </a:ext>
                </a:extLst>
              </p:cNvPr>
              <p:cNvSpPr txBox="1"/>
              <p:nvPr/>
            </p:nvSpPr>
            <p:spPr>
              <a:xfrm>
                <a:off x="8364069" y="2502449"/>
                <a:ext cx="2800575" cy="10978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Scaling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theoretical</a:t>
                </a:r>
                <a:r>
                  <a:rPr lang="hu-HU" dirty="0"/>
                  <a:t> </a:t>
                </a:r>
                <a:r>
                  <a:rPr lang="hu-HU" dirty="0" err="1"/>
                  <a:t>data</a:t>
                </a:r>
                <a:r>
                  <a:rPr lang="hu-H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u-HU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2B5EAA-1F44-5051-A37F-146F92820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69" y="2502449"/>
                <a:ext cx="2800575" cy="1097865"/>
              </a:xfrm>
              <a:prstGeom prst="rect">
                <a:avLst/>
              </a:prstGeom>
              <a:blipFill>
                <a:blip r:embed="rId3"/>
                <a:stretch>
                  <a:fillRect l="-1743" t="-3333" r="-13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A76281C-16C4-F86D-A0FC-0C792FA38A68}"/>
              </a:ext>
            </a:extLst>
          </p:cNvPr>
          <p:cNvSpPr txBox="1"/>
          <p:nvPr/>
        </p:nvSpPr>
        <p:spPr>
          <a:xfrm>
            <a:off x="7345624" y="4110367"/>
            <a:ext cx="16046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Parameter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quadratic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 </a:t>
            </a:r>
            <a:r>
              <a:rPr lang="hu-HU" dirty="0" err="1"/>
              <a:t>term</a:t>
            </a:r>
            <a:endParaRPr lang="hu-H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0D2F0-1ECE-0870-5931-7B13A6DAA351}"/>
              </a:ext>
            </a:extLst>
          </p:cNvPr>
          <p:cNvSpPr txBox="1"/>
          <p:nvPr/>
        </p:nvSpPr>
        <p:spPr>
          <a:xfrm>
            <a:off x="8569303" y="5337365"/>
            <a:ext cx="210670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corresponding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quantum</a:t>
            </a:r>
            <a:r>
              <a:rPr lang="hu-HU" dirty="0"/>
              <a:t> </a:t>
            </a:r>
            <a:r>
              <a:rPr lang="hu-HU" dirty="0" err="1"/>
              <a:t>tunneling</a:t>
            </a:r>
            <a:r>
              <a:rPr lang="hu-HU" dirty="0"/>
              <a:t> </a:t>
            </a:r>
            <a:r>
              <a:rPr lang="hu-HU" dirty="0" err="1"/>
              <a:t>regime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dirty="0" err="1"/>
              <a:t>point</a:t>
            </a:r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EBAB6-3DCE-6CA9-562A-69D82B7AC42C}"/>
              </a:ext>
            </a:extLst>
          </p:cNvPr>
          <p:cNvSpPr txBox="1"/>
          <p:nvPr/>
        </p:nvSpPr>
        <p:spPr>
          <a:xfrm>
            <a:off x="9986682" y="4244788"/>
            <a:ext cx="2124635" cy="959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Particle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dependent</a:t>
            </a:r>
            <a:r>
              <a:rPr lang="hu-HU" dirty="0"/>
              <a:t> </a:t>
            </a:r>
            <a:r>
              <a:rPr lang="hu-HU" dirty="0" err="1"/>
              <a:t>scaling</a:t>
            </a:r>
            <a:r>
              <a:rPr lang="hu-HU" dirty="0"/>
              <a:t> </a:t>
            </a:r>
            <a:r>
              <a:rPr lang="hu-HU" dirty="0" err="1"/>
              <a:t>factor</a:t>
            </a:r>
            <a:endParaRPr lang="hu-H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92A588-3943-367C-A5AC-CD1EDC1CEB95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443216" y="3533232"/>
            <a:ext cx="605784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4D68D-8E06-A56B-C187-F1A3F3D41154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9622657" y="3600314"/>
            <a:ext cx="141700" cy="173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C0372B-E7DD-422A-E46E-ACE55D5E69E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147965" y="3420108"/>
            <a:ext cx="1129054" cy="69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998DA89-9726-0116-ECE4-DC11087A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53" y="163319"/>
            <a:ext cx="4071188" cy="3189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963338-5D4C-9FB1-CD41-46692782AFEC}"/>
                  </a:ext>
                </a:extLst>
              </p:cNvPr>
              <p:cNvSpPr txBox="1"/>
              <p:nvPr/>
            </p:nvSpPr>
            <p:spPr>
              <a:xfrm>
                <a:off x="8421974" y="668301"/>
                <a:ext cx="34051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Slightly </a:t>
                </a:r>
                <a:r>
                  <a:rPr lang="hu-HU" dirty="0" err="1"/>
                  <a:t>changed</a:t>
                </a:r>
                <a:r>
                  <a:rPr lang="hu-HU" dirty="0"/>
                  <a:t> </a:t>
                </a:r>
                <a:r>
                  <a:rPr lang="hu-HU" dirty="0" err="1"/>
                  <a:t>notation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avoid</a:t>
                </a:r>
                <a:r>
                  <a:rPr lang="hu-HU" dirty="0"/>
                  <a:t> </a:t>
                </a:r>
                <a:r>
                  <a:rPr lang="hu-HU" dirty="0" err="1"/>
                  <a:t>confusion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previously</a:t>
                </a:r>
                <a:r>
                  <a:rPr lang="hu-HU" dirty="0"/>
                  <a:t> </a:t>
                </a:r>
                <a:r>
                  <a:rPr lang="hu-HU" dirty="0" err="1"/>
                  <a:t>determined</a:t>
                </a:r>
                <a:r>
                  <a:rPr lang="hu-HU" dirty="0"/>
                  <a:t> </a:t>
                </a:r>
                <a:r>
                  <a:rPr lang="hu-HU" dirty="0" err="1"/>
                  <a:t>values</a:t>
                </a:r>
                <a:r>
                  <a:rPr lang="hu-HU" dirty="0"/>
                  <a:t>. </a:t>
                </a:r>
              </a:p>
              <a:p>
                <a:r>
                  <a:rPr lang="hu-HU" dirty="0"/>
                  <a:t>(</a:t>
                </a:r>
                <a:r>
                  <a:rPr lang="hu-HU" dirty="0" err="1"/>
                  <a:t>example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hu-HU" dirty="0"/>
                  <a:t>-&gt;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963338-5D4C-9FB1-CD41-46692782A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74" y="668301"/>
                <a:ext cx="3405133" cy="1200329"/>
              </a:xfrm>
              <a:prstGeom prst="rect">
                <a:avLst/>
              </a:prstGeom>
              <a:blipFill>
                <a:blip r:embed="rId5"/>
                <a:stretch>
                  <a:fillRect l="-1613" t="-3046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8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AE7D5F9-A660-71F7-4EBE-AC30F76BF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703328"/>
                  </p:ext>
                </p:extLst>
              </p:nvPr>
            </p:nvGraphicFramePr>
            <p:xfrm>
              <a:off x="0" y="0"/>
              <a:ext cx="6963870" cy="1922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155">
                      <a:extLst>
                        <a:ext uri="{9D8B030D-6E8A-4147-A177-3AD203B41FA5}">
                          <a16:colId xmlns:a16="http://schemas.microsoft.com/office/drawing/2014/main" val="294446326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230633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73926650"/>
                        </a:ext>
                      </a:extLst>
                    </a:gridCol>
                    <a:gridCol w="1548759">
                      <a:extLst>
                        <a:ext uri="{9D8B030D-6E8A-4147-A177-3AD203B41FA5}">
                          <a16:colId xmlns:a16="http://schemas.microsoft.com/office/drawing/2014/main" val="419266781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50957919"/>
                        </a:ext>
                      </a:extLst>
                    </a:gridCol>
                    <a:gridCol w="563070">
                      <a:extLst>
                        <a:ext uri="{9D8B030D-6E8A-4147-A177-3AD203B41FA5}">
                          <a16:colId xmlns:a16="http://schemas.microsoft.com/office/drawing/2014/main" val="1847415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hu-HU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hu-HU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hu-HU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469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 (</a:t>
                          </a:r>
                          <a:r>
                            <a:rPr lang="hu-HU" dirty="0" err="1"/>
                            <a:t>Not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scaled</a:t>
                          </a:r>
                          <a:r>
                            <a:rPr lang="hu-HU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14.8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284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104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745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AE7D5F9-A660-71F7-4EBE-AC30F76BF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703328"/>
                  </p:ext>
                </p:extLst>
              </p:nvPr>
            </p:nvGraphicFramePr>
            <p:xfrm>
              <a:off x="0" y="0"/>
              <a:ext cx="6963870" cy="1922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155">
                      <a:extLst>
                        <a:ext uri="{9D8B030D-6E8A-4147-A177-3AD203B41FA5}">
                          <a16:colId xmlns:a16="http://schemas.microsoft.com/office/drawing/2014/main" val="294446326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1230633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573926650"/>
                        </a:ext>
                      </a:extLst>
                    </a:gridCol>
                    <a:gridCol w="1548759">
                      <a:extLst>
                        <a:ext uri="{9D8B030D-6E8A-4147-A177-3AD203B41FA5}">
                          <a16:colId xmlns:a16="http://schemas.microsoft.com/office/drawing/2014/main" val="419266781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50957919"/>
                        </a:ext>
                      </a:extLst>
                    </a:gridCol>
                    <a:gridCol w="563070">
                      <a:extLst>
                        <a:ext uri="{9D8B030D-6E8A-4147-A177-3AD203B41FA5}">
                          <a16:colId xmlns:a16="http://schemas.microsoft.com/office/drawing/2014/main" val="1847415474"/>
                        </a:ext>
                      </a:extLst>
                    </a:gridCol>
                  </a:tblGrid>
                  <a:tr h="439103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6944" r="-401047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01579" t="-6944" r="-303158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225591" t="-6944" r="-126772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365929" t="-6944" r="-42478" b="-35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2"/>
                          <a:stretch>
                            <a:fillRect l="-1144565" t="-6944" r="-4348" b="-35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695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 (</a:t>
                          </a:r>
                          <a:r>
                            <a:rPr lang="hu-HU" dirty="0" err="1"/>
                            <a:t>Not</a:t>
                          </a:r>
                          <a:r>
                            <a:rPr lang="hu-HU" dirty="0"/>
                            <a:t> </a:t>
                          </a:r>
                          <a:r>
                            <a:rPr lang="hu-HU" dirty="0" err="1"/>
                            <a:t>scaled</a:t>
                          </a:r>
                          <a:r>
                            <a:rPr lang="hu-HU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14.8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284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6.9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104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560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13.2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22.2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u-HU" dirty="0"/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7459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574972-5B98-F929-B0B3-052F1D9E830E}"/>
              </a:ext>
            </a:extLst>
          </p:cNvPr>
          <p:cNvSpPr txBox="1"/>
          <p:nvPr/>
        </p:nvSpPr>
        <p:spPr>
          <a:xfrm>
            <a:off x="7655859" y="206188"/>
            <a:ext cx="261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f_y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normalization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A2B33-033E-BCD4-9306-3C98EE89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78" y="2452423"/>
            <a:ext cx="5649113" cy="3781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F2BEB3-9776-2BF4-828D-74DCBC57AC80}"/>
                  </a:ext>
                </a:extLst>
              </p:cNvPr>
              <p:cNvSpPr txBox="1"/>
              <p:nvPr/>
            </p:nvSpPr>
            <p:spPr>
              <a:xfrm>
                <a:off x="9201004" y="1864192"/>
                <a:ext cx="1802481" cy="34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F2BEB3-9776-2BF4-828D-74DCBC57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004" y="1864192"/>
                <a:ext cx="1802481" cy="344390"/>
              </a:xfrm>
              <a:prstGeom prst="rect">
                <a:avLst/>
              </a:prstGeom>
              <a:blipFill>
                <a:blip r:embed="rId4"/>
                <a:stretch>
                  <a:fillRect l="-2365" t="-3571" r="-338" b="-267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49D094-A5EC-7718-F04F-36BA641B7F09}"/>
                  </a:ext>
                </a:extLst>
              </p:cNvPr>
              <p:cNvSpPr txBox="1"/>
              <p:nvPr/>
            </p:nvSpPr>
            <p:spPr>
              <a:xfrm>
                <a:off x="7052003" y="2452423"/>
                <a:ext cx="6100482" cy="1097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u-HU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hu-H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49D094-A5EC-7718-F04F-36BA641B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003" y="2452423"/>
                <a:ext cx="6100482" cy="1097865"/>
              </a:xfrm>
              <a:prstGeom prst="rect">
                <a:avLst/>
              </a:prstGeom>
              <a:blipFill>
                <a:blip r:embed="rId5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21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D5758A3-8B3E-D300-F6D9-60F17957F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07243"/>
              </p:ext>
            </p:extLst>
          </p:nvPr>
        </p:nvGraphicFramePr>
        <p:xfrm>
          <a:off x="7398031" y="1806387"/>
          <a:ext cx="371475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15200" imgH="3705480" progId="Acrobat.Document.DC">
                  <p:embed/>
                </p:oleObj>
              </mc:Choice>
              <mc:Fallback>
                <p:oleObj name="Acrobat Document" r:id="rId2" imgW="3715200" imgH="3705480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D5758A3-8B3E-D300-F6D9-60F17957F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8031" y="1806387"/>
                        <a:ext cx="3714750" cy="37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124A92-83E1-AD23-4814-961FFE015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7403"/>
              </p:ext>
            </p:extLst>
          </p:nvPr>
        </p:nvGraphicFramePr>
        <p:xfrm>
          <a:off x="1576575" y="1806386"/>
          <a:ext cx="371475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15200" imgH="3705480" progId="Acrobat.Document.DC">
                  <p:embed/>
                </p:oleObj>
              </mc:Choice>
              <mc:Fallback>
                <p:oleObj name="Acrobat Document" r:id="rId4" imgW="3715200" imgH="3705480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124A92-83E1-AD23-4814-961FFE015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6575" y="1806386"/>
                        <a:ext cx="3714750" cy="370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8A35F7-3FBD-AF55-0FCC-8B54F100CE2B}"/>
              </a:ext>
            </a:extLst>
          </p:cNvPr>
          <p:cNvSpPr txBox="1"/>
          <p:nvPr/>
        </p:nvSpPr>
        <p:spPr>
          <a:xfrm>
            <a:off x="295835" y="331694"/>
            <a:ext cx="3908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choice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curves</a:t>
            </a:r>
            <a:r>
              <a:rPr lang="hu-HU" dirty="0"/>
              <a:t> fit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nicely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37F55-1439-DD28-7EA4-593BA02A022C}"/>
                  </a:ext>
                </a:extLst>
              </p:cNvPr>
              <p:cNvSpPr txBox="1"/>
              <p:nvPr/>
            </p:nvSpPr>
            <p:spPr>
              <a:xfrm>
                <a:off x="5017902" y="197224"/>
                <a:ext cx="2653553" cy="1759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Note</m:t>
                        </m:r>
                        <m:r>
                          <a:rPr lang="hu-HU" b="0" i="0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hu-HU" dirty="0"/>
                  <a:t>here </a:t>
                </a:r>
                <a:r>
                  <a:rPr lang="hu-HU" dirty="0" err="1"/>
                  <a:t>refers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polarization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Voltage</a:t>
                </a:r>
                <a:r>
                  <a:rPr lang="hu-HU" dirty="0"/>
                  <a:t> 0;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corresponds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previously</a:t>
                </a:r>
                <a:r>
                  <a:rPr lang="hu-HU" dirty="0"/>
                  <a:t> </a:t>
                </a:r>
                <a:r>
                  <a:rPr lang="hu-HU" dirty="0" err="1"/>
                  <a:t>used</a:t>
                </a:r>
                <a:r>
                  <a:rPr lang="hu-HU" dirty="0"/>
                  <a:t> </a:t>
                </a:r>
                <a:r>
                  <a:rPr lang="hu-HU" dirty="0" err="1"/>
                  <a:t>normalization</a:t>
                </a:r>
                <a:r>
                  <a:rPr lang="hu-HU" dirty="0"/>
                  <a:t> </a:t>
                </a:r>
                <a:r>
                  <a:rPr lang="hu-HU" dirty="0" err="1"/>
                  <a:t>factor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1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curves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37F55-1439-DD28-7EA4-593BA02A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02" y="197224"/>
                <a:ext cx="2653553" cy="1759200"/>
              </a:xfrm>
              <a:prstGeom prst="rect">
                <a:avLst/>
              </a:prstGeom>
              <a:blipFill>
                <a:blip r:embed="rId6"/>
                <a:stretch>
                  <a:fillRect l="-1602" t="-1031" r="-1602" b="-41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4202B4-5D31-DEDB-A403-47C9BFC75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17828"/>
              </p:ext>
            </p:extLst>
          </p:nvPr>
        </p:nvGraphicFramePr>
        <p:xfrm>
          <a:off x="2985247" y="259976"/>
          <a:ext cx="5862918" cy="292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15200" imgH="1852560" progId="Acrobat.Document.DC">
                  <p:embed/>
                </p:oleObj>
              </mc:Choice>
              <mc:Fallback>
                <p:oleObj name="Acrobat Document" r:id="rId2" imgW="3715200" imgH="1852560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A4202B4-5D31-DEDB-A403-47C9BFC757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5247" y="259976"/>
                        <a:ext cx="5862918" cy="292394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2941D65-94B0-3CBD-90D5-9AF07EE96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95348"/>
              </p:ext>
            </p:extLst>
          </p:nvPr>
        </p:nvGraphicFramePr>
        <p:xfrm>
          <a:off x="2985247" y="3424796"/>
          <a:ext cx="5862918" cy="292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15200" imgH="1852560" progId="Acrobat.Document.DC">
                  <p:embed/>
                </p:oleObj>
              </mc:Choice>
              <mc:Fallback>
                <p:oleObj name="Acrobat Document" r:id="rId4" imgW="3715200" imgH="1852560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2941D65-94B0-3CBD-90D5-9AF07EE96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5247" y="3424796"/>
                        <a:ext cx="5862918" cy="292394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D4474E-BE63-C3BA-E359-4955AB0A7E13}"/>
              </a:ext>
            </a:extLst>
          </p:cNvPr>
          <p:cNvSpPr txBox="1"/>
          <p:nvPr/>
        </p:nvSpPr>
        <p:spPr>
          <a:xfrm>
            <a:off x="9099176" y="403412"/>
            <a:ext cx="2483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might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trim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30 </a:t>
            </a:r>
            <a:r>
              <a:rPr lang="hu-HU" dirty="0" err="1"/>
              <a:t>or</a:t>
            </a:r>
            <a:r>
              <a:rPr lang="hu-HU" dirty="0"/>
              <a:t> 40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, here I </a:t>
            </a:r>
            <a:r>
              <a:rPr lang="hu-HU" dirty="0" err="1"/>
              <a:t>just</a:t>
            </a:r>
            <a:r>
              <a:rPr lang="hu-HU" dirty="0"/>
              <a:t> </a:t>
            </a:r>
            <a:r>
              <a:rPr lang="hu-HU" dirty="0" err="1"/>
              <a:t>wanted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whole</a:t>
            </a:r>
            <a:r>
              <a:rPr lang="hu-HU" dirty="0"/>
              <a:t> </a:t>
            </a:r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472E5-DDCF-487F-8C1B-D43014F5DDAF}"/>
              </a:ext>
            </a:extLst>
          </p:cNvPr>
          <p:cNvSpPr txBox="1"/>
          <p:nvPr/>
        </p:nvSpPr>
        <p:spPr>
          <a:xfrm>
            <a:off x="9206753" y="5934670"/>
            <a:ext cx="29493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Note</a:t>
            </a:r>
            <a:r>
              <a:rPr lang="hu-HU" dirty="0"/>
              <a:t>: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quality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pdf.</a:t>
            </a:r>
          </a:p>
        </p:txBody>
      </p:sp>
    </p:spTree>
    <p:extLst>
      <p:ext uri="{BB962C8B-B14F-4D97-AF65-F5344CB8AC3E}">
        <p14:creationId xmlns:p14="http://schemas.microsoft.com/office/powerpoint/2010/main" val="36937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829</Words>
  <Application>Microsoft Office PowerPoint</Application>
  <PresentationFormat>Widescreen</PresentationFormat>
  <Paragraphs>216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Acrobat Document</vt:lpstr>
      <vt:lpstr>Scaling</vt:lpstr>
      <vt:lpstr>PowerPoint Presentation</vt:lpstr>
      <vt:lpstr>PowerPoint Presentation</vt:lpstr>
      <vt:lpstr>PowerPoint Presentation</vt:lpstr>
      <vt:lpstr>New Scaling from Shshal’s „Universal Scaling”</vt:lpstr>
      <vt:lpstr>PowerPoint Presentation</vt:lpstr>
      <vt:lpstr>PowerPoint Presentation</vt:lpstr>
      <vt:lpstr>PowerPoint Presentation</vt:lpstr>
      <vt:lpstr>PowerPoint Presentation</vt:lpstr>
      <vt:lpstr>Previously discarded slides ahead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Dominik</dc:creator>
  <cp:lastModifiedBy>Dominik</cp:lastModifiedBy>
  <cp:revision>11</cp:revision>
  <dcterms:created xsi:type="dcterms:W3CDTF">2022-12-21T10:19:31Z</dcterms:created>
  <dcterms:modified xsi:type="dcterms:W3CDTF">2023-02-06T12:01:36Z</dcterms:modified>
</cp:coreProperties>
</file>