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7"/>
  </p:notesMasterIdLst>
  <p:sldIdLst>
    <p:sldId id="270" r:id="rId4"/>
    <p:sldId id="340" r:id="rId5"/>
    <p:sldId id="317" r:id="rId6"/>
    <p:sldId id="302" r:id="rId7"/>
    <p:sldId id="281" r:id="rId8"/>
    <p:sldId id="341" r:id="rId9"/>
    <p:sldId id="277" r:id="rId10"/>
    <p:sldId id="342" r:id="rId11"/>
    <p:sldId id="343" r:id="rId12"/>
    <p:sldId id="344" r:id="rId13"/>
    <p:sldId id="345" r:id="rId14"/>
    <p:sldId id="282" r:id="rId15"/>
    <p:sldId id="31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660"/>
  </p:normalViewPr>
  <p:slideViewPr>
    <p:cSldViewPr snapToGrid="0" showGuides="1">
      <p:cViewPr varScale="1">
        <p:scale>
          <a:sx n="61" d="100"/>
          <a:sy n="61" d="100"/>
        </p:scale>
        <p:origin x="102" y="1086"/>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C80C8-4CAF-4222-BAB0-6C2E7BE61E8A}" type="datetimeFigureOut">
              <a:rPr lang="en-ID" smtClean="0"/>
              <a:t>21/06/2022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04CEC-5C8D-4733-BC7D-6402FF08A707}" type="slidenum">
              <a:rPr lang="en-ID" smtClean="0"/>
              <a:t>‹#›</a:t>
            </a:fld>
            <a:endParaRPr lang="en-ID"/>
          </a:p>
        </p:txBody>
      </p:sp>
    </p:spTree>
    <p:extLst>
      <p:ext uri="{BB962C8B-B14F-4D97-AF65-F5344CB8AC3E}">
        <p14:creationId xmlns:p14="http://schemas.microsoft.com/office/powerpoint/2010/main" val="376260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3641834" y="3129455"/>
            <a:ext cx="8269720" cy="1938992"/>
          </a:xfrm>
          <a:prstGeom prst="rect">
            <a:avLst/>
          </a:prstGeom>
          <a:noFill/>
        </p:spPr>
        <p:txBody>
          <a:bodyPr wrap="square" rtlCol="0" anchor="ctr">
            <a:spAutoFit/>
          </a:bodyPr>
          <a:lstStyle/>
          <a:p>
            <a:pPr algn="r"/>
            <a:r>
              <a:rPr lang="en-US" sz="4000" b="1" dirty="0">
                <a:solidFill>
                  <a:schemeClr val="bg1"/>
                </a:solidFill>
                <a:latin typeface="+mj-lt"/>
              </a:rPr>
              <a:t>Deep Adversarial Training for Multi-Organ Nuclei Segmentation in Histopathology Images</a:t>
            </a:r>
            <a:endParaRPr lang="ko-KR" altLang="en-US" sz="4000" b="1"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903174" y="5419111"/>
            <a:ext cx="5008380" cy="954107"/>
          </a:xfrm>
          <a:prstGeom prst="rect">
            <a:avLst/>
          </a:prstGeom>
          <a:noFill/>
        </p:spPr>
        <p:txBody>
          <a:bodyPr wrap="square" rtlCol="0" anchor="ctr">
            <a:spAutoFit/>
          </a:bodyPr>
          <a:lstStyle/>
          <a:p>
            <a:pPr algn="r"/>
            <a:r>
              <a:rPr lang="en-US" altLang="ko-KR" sz="2800" b="1" dirty="0" err="1">
                <a:solidFill>
                  <a:srgbClr val="FFC000"/>
                </a:solidFill>
                <a:cs typeface="Arial" pitchFamily="34" charset="0"/>
              </a:rPr>
              <a:t>Thyeadi</a:t>
            </a:r>
            <a:r>
              <a:rPr lang="en-US" altLang="ko-KR" sz="2800" b="1" dirty="0">
                <a:solidFill>
                  <a:srgbClr val="FFC000"/>
                </a:solidFill>
                <a:cs typeface="Arial" pitchFamily="34" charset="0"/>
              </a:rPr>
              <a:t> </a:t>
            </a:r>
            <a:r>
              <a:rPr lang="en-US" altLang="ko-KR" sz="2800" b="1" dirty="0" err="1">
                <a:solidFill>
                  <a:srgbClr val="FFC000"/>
                </a:solidFill>
                <a:cs typeface="Arial" pitchFamily="34" charset="0"/>
              </a:rPr>
              <a:t>Tungson</a:t>
            </a:r>
            <a:endParaRPr lang="en-US" altLang="ko-KR" sz="2800" b="1" dirty="0">
              <a:solidFill>
                <a:srgbClr val="FFC000"/>
              </a:solidFill>
              <a:cs typeface="Arial" pitchFamily="34" charset="0"/>
            </a:endParaRPr>
          </a:p>
          <a:p>
            <a:pPr algn="r"/>
            <a:r>
              <a:rPr lang="en-US" altLang="ko-KR" sz="2800" i="1" dirty="0">
                <a:solidFill>
                  <a:srgbClr val="FFC000"/>
                </a:solidFill>
                <a:cs typeface="Arial" pitchFamily="34" charset="0"/>
              </a:rPr>
              <a:t>2106779554</a:t>
            </a:r>
            <a:endParaRPr lang="ko-KR" altLang="en-US" sz="2800" i="1" dirty="0">
              <a:solidFill>
                <a:srgbClr val="FFC000"/>
              </a:solidFill>
              <a:cs typeface="Arial" pitchFamily="34" charset="0"/>
            </a:endParaRPr>
          </a:p>
        </p:txBody>
      </p:sp>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2BD6104-8A39-7A31-7260-3B51369F1FD4}"/>
              </a:ext>
            </a:extLst>
          </p:cNvPr>
          <p:cNvSpPr/>
          <p:nvPr/>
        </p:nvSpPr>
        <p:spPr>
          <a:xfrm>
            <a:off x="0" y="362607"/>
            <a:ext cx="12192000" cy="6195847"/>
          </a:xfrm>
          <a:prstGeom prst="rect">
            <a:avLst/>
          </a:prstGeom>
          <a:solidFill>
            <a:schemeClr val="accent6">
              <a:lumMod val="5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14" name="Rectangle: Rounded Corners 13">
                <a:extLst>
                  <a:ext uri="{FF2B5EF4-FFF2-40B4-BE49-F238E27FC236}">
                    <a16:creationId xmlns:a16="http://schemas.microsoft.com/office/drawing/2014/main" id="{1C60BECF-B185-87EE-8EE4-8506C10AAED2}"/>
                  </a:ext>
                </a:extLst>
              </p:cNvPr>
              <p:cNvSpPr/>
              <p:nvPr/>
            </p:nvSpPr>
            <p:spPr>
              <a:xfrm>
                <a:off x="868904" y="1825390"/>
                <a:ext cx="2219667" cy="39498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solidFill>
                      <a:schemeClr val="tx1"/>
                    </a:solidFill>
                  </a:rPr>
                  <a:t>Loss of mapping </a:t>
                </a:r>
                <a14:m>
                  <m:oMath xmlns:m="http://schemas.openxmlformats.org/officeDocument/2006/math">
                    <m:r>
                      <m:rPr>
                        <m:sty m:val="p"/>
                      </m:rPr>
                      <a:rPr lang="en-US" sz="1200" b="0" i="0" smtClean="0">
                        <a:solidFill>
                          <a:schemeClr val="tx1"/>
                        </a:solidFill>
                        <a:latin typeface="Cambria Math" panose="02040503050406030204" pitchFamily="18" charset="0"/>
                      </a:rPr>
                      <m:t>S</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𝑁</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𝑀</m:t>
                    </m:r>
                  </m:oMath>
                </a14:m>
                <a:endParaRPr lang="en-US" sz="1200">
                  <a:solidFill>
                    <a:schemeClr val="tx1"/>
                  </a:solidFill>
                </a:endParaRPr>
              </a:p>
            </p:txBody>
          </p:sp>
        </mc:Choice>
        <mc:Fallback>
          <p:sp>
            <p:nvSpPr>
              <p:cNvPr id="14" name="Rectangle: Rounded Corners 13">
                <a:extLst>
                  <a:ext uri="{FF2B5EF4-FFF2-40B4-BE49-F238E27FC236}">
                    <a16:creationId xmlns:a16="http://schemas.microsoft.com/office/drawing/2014/main" id="{1C60BECF-B185-87EE-8EE4-8506C10AAED2}"/>
                  </a:ext>
                </a:extLst>
              </p:cNvPr>
              <p:cNvSpPr>
                <a:spLocks noRot="1" noChangeAspect="1" noMove="1" noResize="1" noEditPoints="1" noAdjustHandles="1" noChangeArrowheads="1" noChangeShapeType="1" noTextEdit="1"/>
              </p:cNvSpPr>
              <p:nvPr/>
            </p:nvSpPr>
            <p:spPr>
              <a:xfrm>
                <a:off x="868904" y="1825390"/>
                <a:ext cx="2219667" cy="394984"/>
              </a:xfrm>
              <a:prstGeom prst="roundRect">
                <a:avLst/>
              </a:prstGeom>
              <a:blipFill>
                <a:blip r:embed="rId2"/>
                <a:stretch>
                  <a:fillRect/>
                </a:stretch>
              </a:blipFill>
            </p:spPr>
            <p:txBody>
              <a:bodyPr/>
              <a:lstStyle/>
              <a:p>
                <a:r>
                  <a:rPr lang="en-ID">
                    <a:noFill/>
                  </a:rPr>
                  <a:t> </a:t>
                </a:r>
              </a:p>
            </p:txBody>
          </p:sp>
        </mc:Fallback>
      </mc:AlternateContent>
      <p:sp>
        <p:nvSpPr>
          <p:cNvPr id="15" name="Rectangle: Rounded Corners 14">
            <a:extLst>
              <a:ext uri="{FF2B5EF4-FFF2-40B4-BE49-F238E27FC236}">
                <a16:creationId xmlns:a16="http://schemas.microsoft.com/office/drawing/2014/main" id="{042D2087-7492-C650-3CA8-19882ECC764B}"/>
              </a:ext>
            </a:extLst>
          </p:cNvPr>
          <p:cNvSpPr/>
          <p:nvPr/>
        </p:nvSpPr>
        <p:spPr>
          <a:xfrm>
            <a:off x="891825" y="4929182"/>
            <a:ext cx="2219667" cy="39498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solidFill>
                  <a:schemeClr val="tx1"/>
                </a:solidFill>
              </a:rPr>
              <a:t>Pixel loss</a:t>
            </a:r>
          </a:p>
        </p:txBody>
      </p:sp>
      <p:sp>
        <p:nvSpPr>
          <p:cNvPr id="16" name="Right Brace 15">
            <a:extLst>
              <a:ext uri="{FF2B5EF4-FFF2-40B4-BE49-F238E27FC236}">
                <a16:creationId xmlns:a16="http://schemas.microsoft.com/office/drawing/2014/main" id="{F054FC05-C358-E763-0038-14BBE5EC5E21}"/>
              </a:ext>
            </a:extLst>
          </p:cNvPr>
          <p:cNvSpPr/>
          <p:nvPr/>
        </p:nvSpPr>
        <p:spPr>
          <a:xfrm>
            <a:off x="5073499" y="1674164"/>
            <a:ext cx="499975" cy="4150845"/>
          </a:xfrm>
          <a:prstGeom prst="rightBrace">
            <a:avLst>
              <a:gd name="adj1" fmla="val 41361"/>
              <a:gd name="adj2" fmla="val 44439"/>
            </a:avLst>
          </a:prstGeom>
          <a:ln w="28575">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3E6F0BA9-3981-CB92-CC95-4428EFD638F8}"/>
              </a:ext>
            </a:extLst>
          </p:cNvPr>
          <p:cNvSpPr/>
          <p:nvPr/>
        </p:nvSpPr>
        <p:spPr>
          <a:xfrm>
            <a:off x="6056046" y="3206276"/>
            <a:ext cx="2834959" cy="68583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a:solidFill>
                  <a:schemeClr val="tx1"/>
                </a:solidFill>
                <a:latin typeface="Source Sans Pro" panose="020B0503030403020204" pitchFamily="34" charset="0"/>
                <a:ea typeface="Source Sans Pro" panose="020B0503030403020204" pitchFamily="34" charset="0"/>
              </a:rPr>
              <a:t>full objective for conditional GAN segmentation</a:t>
            </a:r>
            <a:endParaRPr lang="en-US" sz="1200">
              <a:solidFill>
                <a:schemeClr val="tx1"/>
              </a:solidFill>
              <a:latin typeface="Source Sans Pro" panose="020B0503030403020204" pitchFamily="34" charset="0"/>
              <a:ea typeface="Source Sans Pro" panose="020B0503030403020204" pitchFamily="34" charset="0"/>
            </a:endParaRPr>
          </a:p>
        </p:txBody>
      </p:sp>
      <p:pic>
        <p:nvPicPr>
          <p:cNvPr id="18" name="Picture 17">
            <a:extLst>
              <a:ext uri="{FF2B5EF4-FFF2-40B4-BE49-F238E27FC236}">
                <a16:creationId xmlns:a16="http://schemas.microsoft.com/office/drawing/2014/main" id="{8CF65F36-CEB1-62B2-42F0-EC4746102AAA}"/>
              </a:ext>
            </a:extLst>
          </p:cNvPr>
          <p:cNvPicPr>
            <a:picLocks noChangeAspect="1"/>
          </p:cNvPicPr>
          <p:nvPr/>
        </p:nvPicPr>
        <p:blipFill>
          <a:blip r:embed="rId3"/>
          <a:stretch>
            <a:fillRect/>
          </a:stretch>
        </p:blipFill>
        <p:spPr>
          <a:xfrm>
            <a:off x="891825" y="3534318"/>
            <a:ext cx="3816546" cy="685835"/>
          </a:xfrm>
          <a:prstGeom prst="rect">
            <a:avLst/>
          </a:prstGeom>
        </p:spPr>
      </p:pic>
      <p:sp>
        <p:nvSpPr>
          <p:cNvPr id="19" name="TextBox 18">
            <a:extLst>
              <a:ext uri="{FF2B5EF4-FFF2-40B4-BE49-F238E27FC236}">
                <a16:creationId xmlns:a16="http://schemas.microsoft.com/office/drawing/2014/main" id="{D66F5873-6B99-045C-34D9-35C417BFA9BD}"/>
              </a:ext>
            </a:extLst>
          </p:cNvPr>
          <p:cNvSpPr txBox="1"/>
          <p:nvPr/>
        </p:nvSpPr>
        <p:spPr>
          <a:xfrm>
            <a:off x="868904" y="2355284"/>
            <a:ext cx="3356895" cy="954107"/>
          </a:xfrm>
          <a:prstGeom prst="rect">
            <a:avLst/>
          </a:prstGeom>
          <a:noFill/>
        </p:spPr>
        <p:txBody>
          <a:bodyPr wrap="square">
            <a:spAutoFit/>
          </a:bodyPr>
          <a:lstStyle/>
          <a:p>
            <a:r>
              <a:rPr lang="id-ID" sz="1400" dirty="0">
                <a:solidFill>
                  <a:schemeClr val="bg1"/>
                </a:solidFill>
                <a:latin typeface="Cambria" panose="02040503050406030204" pitchFamily="18" charset="0"/>
                <a:ea typeface="Cambria" panose="02040503050406030204" pitchFamily="18" charset="0"/>
              </a:rPr>
              <a:t>S </a:t>
            </a:r>
            <a:r>
              <a:rPr lang="en-US" sz="1400" dirty="0" err="1">
                <a:solidFill>
                  <a:schemeClr val="bg1"/>
                </a:solidFill>
                <a:latin typeface="Cambria" panose="02040503050406030204" pitchFamily="18" charset="0"/>
                <a:ea typeface="Cambria" panose="02040503050406030204" pitchFamily="18" charset="0"/>
              </a:rPr>
              <a:t>diberikan</a:t>
            </a:r>
            <a:r>
              <a:rPr lang="en-US" sz="1400" dirty="0">
                <a:solidFill>
                  <a:schemeClr val="bg1"/>
                </a:solidFill>
                <a:latin typeface="Cambria" panose="02040503050406030204" pitchFamily="18" charset="0"/>
                <a:ea typeface="Cambria" panose="02040503050406030204" pitchFamily="18" charset="0"/>
              </a:rPr>
              <a:t> penalty</a:t>
            </a:r>
            <a:r>
              <a:rPr lang="id-ID" sz="1400" dirty="0">
                <a:solidFill>
                  <a:schemeClr val="bg1"/>
                </a:solidFill>
                <a:latin typeface="Cambria" panose="02040503050406030204" pitchFamily="18" charset="0"/>
                <a:ea typeface="Cambria" panose="02040503050406030204" pitchFamily="18" charset="0"/>
              </a:rPr>
              <a:t> jika konfigurasi grup </a:t>
            </a:r>
            <a:r>
              <a:rPr lang="id-ID" sz="1400" dirty="0" err="1">
                <a:solidFill>
                  <a:schemeClr val="bg1"/>
                </a:solidFill>
                <a:latin typeface="Cambria" panose="02040503050406030204" pitchFamily="18" charset="0"/>
                <a:ea typeface="Cambria" panose="02040503050406030204" pitchFamily="18" charset="0"/>
              </a:rPr>
              <a:t>piksel</a:t>
            </a:r>
            <a:r>
              <a:rPr lang="id-ID" sz="1400" dirty="0">
                <a:solidFill>
                  <a:schemeClr val="bg1"/>
                </a:solidFill>
                <a:latin typeface="Cambria" panose="02040503050406030204" pitchFamily="18" charset="0"/>
                <a:ea typeface="Cambria" panose="02040503050406030204" pitchFamily="18" charset="0"/>
              </a:rPr>
              <a:t> dalam topeng yang diprediksi tidak realistis, yaitu topeng yang terlihat seperti </a:t>
            </a:r>
            <a:r>
              <a:rPr lang="id-ID" sz="1400" dirty="0" err="1">
                <a:solidFill>
                  <a:schemeClr val="bg1"/>
                </a:solidFill>
                <a:latin typeface="Cambria" panose="02040503050406030204" pitchFamily="18" charset="0"/>
                <a:ea typeface="Cambria" panose="02040503050406030204" pitchFamily="18" charset="0"/>
              </a:rPr>
              <a:t>noise</a:t>
            </a:r>
            <a:r>
              <a:rPr lang="id-ID" sz="1400" dirty="0">
                <a:solidFill>
                  <a:schemeClr val="bg1"/>
                </a:solidFill>
                <a:latin typeface="Cambria" panose="02040503050406030204" pitchFamily="18" charset="0"/>
                <a:ea typeface="Cambria" panose="02040503050406030204" pitchFamily="18" charset="0"/>
              </a:rPr>
              <a:t> </a:t>
            </a:r>
            <a:r>
              <a:rPr lang="id-ID" sz="1400" dirty="0" err="1">
                <a:solidFill>
                  <a:schemeClr val="bg1"/>
                </a:solidFill>
                <a:latin typeface="Cambria" panose="02040503050406030204" pitchFamily="18" charset="0"/>
                <a:ea typeface="Cambria" panose="02040503050406030204" pitchFamily="18" charset="0"/>
              </a:rPr>
              <a:t>salt-and-pepper</a:t>
            </a:r>
            <a:r>
              <a:rPr lang="id-ID" sz="1400" dirty="0">
                <a:solidFill>
                  <a:schemeClr val="bg1"/>
                </a:solidFill>
                <a:latin typeface="Cambria" panose="02040503050406030204" pitchFamily="18" charset="0"/>
                <a:ea typeface="Cambria" panose="02040503050406030204" pitchFamily="18" charset="0"/>
              </a:rPr>
              <a:t>.</a:t>
            </a:r>
            <a:endParaRPr lang="en-US" sz="1400" dirty="0">
              <a:solidFill>
                <a:schemeClr val="bg1"/>
              </a:solidFill>
              <a:latin typeface="Cambria" panose="02040503050406030204" pitchFamily="18" charset="0"/>
              <a:ea typeface="Cambria" panose="02040503050406030204" pitchFamily="18" charset="0"/>
            </a:endParaRPr>
          </a:p>
        </p:txBody>
      </p:sp>
      <p:pic>
        <p:nvPicPr>
          <p:cNvPr id="20" name="Picture 19">
            <a:extLst>
              <a:ext uri="{FF2B5EF4-FFF2-40B4-BE49-F238E27FC236}">
                <a16:creationId xmlns:a16="http://schemas.microsoft.com/office/drawing/2014/main" id="{18913FBA-AECE-8437-D4F8-E1E8B2540746}"/>
              </a:ext>
            </a:extLst>
          </p:cNvPr>
          <p:cNvPicPr>
            <a:picLocks noChangeAspect="1"/>
          </p:cNvPicPr>
          <p:nvPr/>
        </p:nvPicPr>
        <p:blipFill>
          <a:blip r:embed="rId4"/>
          <a:stretch>
            <a:fillRect/>
          </a:stretch>
        </p:blipFill>
        <p:spPr>
          <a:xfrm>
            <a:off x="891825" y="5412238"/>
            <a:ext cx="3429176" cy="412771"/>
          </a:xfrm>
          <a:prstGeom prst="rect">
            <a:avLst/>
          </a:prstGeom>
        </p:spPr>
      </p:pic>
      <p:pic>
        <p:nvPicPr>
          <p:cNvPr id="21" name="Picture 20">
            <a:extLst>
              <a:ext uri="{FF2B5EF4-FFF2-40B4-BE49-F238E27FC236}">
                <a16:creationId xmlns:a16="http://schemas.microsoft.com/office/drawing/2014/main" id="{3A3F5B5B-04AF-1ABD-E580-1942D473126A}"/>
              </a:ext>
            </a:extLst>
          </p:cNvPr>
          <p:cNvPicPr>
            <a:picLocks noChangeAspect="1"/>
          </p:cNvPicPr>
          <p:nvPr/>
        </p:nvPicPr>
        <p:blipFill>
          <a:blip r:embed="rId5"/>
          <a:stretch>
            <a:fillRect/>
          </a:stretch>
        </p:blipFill>
        <p:spPr>
          <a:xfrm>
            <a:off x="6036997" y="4053248"/>
            <a:ext cx="3904480" cy="351552"/>
          </a:xfrm>
          <a:prstGeom prst="rect">
            <a:avLst/>
          </a:prstGeom>
        </p:spPr>
      </p:pic>
      <p:sp>
        <p:nvSpPr>
          <p:cNvPr id="22" name="TextBox 21">
            <a:extLst>
              <a:ext uri="{FF2B5EF4-FFF2-40B4-BE49-F238E27FC236}">
                <a16:creationId xmlns:a16="http://schemas.microsoft.com/office/drawing/2014/main" id="{058B423F-05E3-24BA-DBFC-FFB500B40058}"/>
              </a:ext>
            </a:extLst>
          </p:cNvPr>
          <p:cNvSpPr txBox="1"/>
          <p:nvPr/>
        </p:nvSpPr>
        <p:spPr>
          <a:xfrm>
            <a:off x="310526" y="406291"/>
            <a:ext cx="6093372" cy="646331"/>
          </a:xfrm>
          <a:prstGeom prst="rect">
            <a:avLst/>
          </a:prstGeom>
          <a:noFill/>
        </p:spPr>
        <p:txBody>
          <a:bodyPr wrap="square">
            <a:spAutoFit/>
          </a:bodyPr>
          <a:lstStyle/>
          <a:p>
            <a:r>
              <a:rPr lang="en-US" sz="3600" b="1" dirty="0" err="1">
                <a:solidFill>
                  <a:schemeClr val="bg1"/>
                </a:solidFill>
                <a:latin typeface="Cambria" panose="02040503050406030204" pitchFamily="18" charset="0"/>
                <a:ea typeface="Cambria" panose="02040503050406030204" pitchFamily="18" charset="0"/>
              </a:rPr>
              <a:t>Segmentasi</a:t>
            </a:r>
            <a:r>
              <a:rPr lang="en-US" sz="3600" b="1" dirty="0">
                <a:solidFill>
                  <a:schemeClr val="bg1"/>
                </a:solidFill>
                <a:latin typeface="Cambria" panose="02040503050406030204" pitchFamily="18" charset="0"/>
                <a:ea typeface="Cambria" panose="02040503050406030204" pitchFamily="18" charset="0"/>
              </a:rPr>
              <a:t> </a:t>
            </a:r>
            <a:r>
              <a:rPr lang="en-US" sz="3600" b="1" dirty="0" err="1">
                <a:solidFill>
                  <a:schemeClr val="bg1"/>
                </a:solidFill>
                <a:latin typeface="Cambria" panose="02040503050406030204" pitchFamily="18" charset="0"/>
                <a:ea typeface="Cambria" panose="02040503050406030204" pitchFamily="18" charset="0"/>
              </a:rPr>
              <a:t>Nukleus</a:t>
            </a:r>
            <a:endParaRPr lang="en-ID" sz="3600" b="1" dirty="0"/>
          </a:p>
        </p:txBody>
      </p:sp>
    </p:spTree>
    <p:extLst>
      <p:ext uri="{BB962C8B-B14F-4D97-AF65-F5344CB8AC3E}">
        <p14:creationId xmlns:p14="http://schemas.microsoft.com/office/powerpoint/2010/main" val="2000351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icture Placeholder 61">
            <a:extLst>
              <a:ext uri="{FF2B5EF4-FFF2-40B4-BE49-F238E27FC236}">
                <a16:creationId xmlns:a16="http://schemas.microsoft.com/office/drawing/2014/main" id="{1C28C964-4252-4502-A5DA-C7F72A568A66}"/>
              </a:ext>
            </a:extLst>
          </p:cNvPr>
          <p:cNvSpPr>
            <a:spLocks noGrp="1"/>
          </p:cNvSpPr>
          <p:nvPr>
            <p:ph type="pic" idx="12"/>
          </p:nvPr>
        </p:nvSpPr>
        <p:spPr/>
      </p:sp>
      <p:sp>
        <p:nvSpPr>
          <p:cNvPr id="58" name="Title 1">
            <a:extLst>
              <a:ext uri="{FF2B5EF4-FFF2-40B4-BE49-F238E27FC236}">
                <a16:creationId xmlns:a16="http://schemas.microsoft.com/office/drawing/2014/main" id="{8B728C6B-EFF1-DD4F-8AA7-8B2150BDA239}"/>
              </a:ext>
            </a:extLst>
          </p:cNvPr>
          <p:cNvSpPr txBox="1">
            <a:spLocks/>
          </p:cNvSpPr>
          <p:nvPr/>
        </p:nvSpPr>
        <p:spPr>
          <a:xfrm>
            <a:off x="720000" y="445025"/>
            <a:ext cx="7704000" cy="5727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Detail </a:t>
            </a:r>
            <a:r>
              <a:rPr lang="en-US" dirty="0" err="1"/>
              <a:t>ProsesTraining</a:t>
            </a:r>
            <a:endParaRPr lang="en-US" dirty="0"/>
          </a:p>
        </p:txBody>
      </p:sp>
      <p:sp>
        <p:nvSpPr>
          <p:cNvPr id="59" name="Text Placeholder 2">
            <a:extLst>
              <a:ext uri="{FF2B5EF4-FFF2-40B4-BE49-F238E27FC236}">
                <a16:creationId xmlns:a16="http://schemas.microsoft.com/office/drawing/2014/main" id="{E8EDD5A6-DBBB-DD99-ED2F-E48AA23C4E25}"/>
              </a:ext>
            </a:extLst>
          </p:cNvPr>
          <p:cNvSpPr txBox="1">
            <a:spLocks/>
          </p:cNvSpPr>
          <p:nvPr/>
        </p:nvSpPr>
        <p:spPr>
          <a:xfrm>
            <a:off x="720000" y="1250238"/>
            <a:ext cx="6551657" cy="4945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4000"/>
              </a:lnSpc>
            </a:pPr>
            <a:r>
              <a:rPr lang="en-US" sz="2000" b="1" dirty="0" err="1">
                <a:latin typeface="Cambria" panose="02040503050406030204" pitchFamily="18" charset="0"/>
                <a:ea typeface="Cambria" panose="02040503050406030204" pitchFamily="18" charset="0"/>
              </a:rPr>
              <a:t>Pytorch</a:t>
            </a:r>
            <a:r>
              <a:rPr lang="en-US" sz="2000" b="1" dirty="0">
                <a:latin typeface="Cambria" panose="02040503050406030204" pitchFamily="18" charset="0"/>
                <a:ea typeface="Cambria" panose="02040503050406030204" pitchFamily="18" charset="0"/>
              </a:rPr>
              <a:t> 4.0</a:t>
            </a:r>
          </a:p>
          <a:p>
            <a:pPr>
              <a:lnSpc>
                <a:spcPct val="114000"/>
              </a:lnSpc>
            </a:pPr>
            <a:r>
              <a:rPr lang="en-US" sz="2000" b="1" dirty="0">
                <a:latin typeface="Cambria" panose="02040503050406030204" pitchFamily="18" charset="0"/>
                <a:ea typeface="Cambria" panose="02040503050406030204" pitchFamily="18" charset="0"/>
              </a:rPr>
              <a:t>Random jitter (resize image to 286 x 286  crop back to 256 x 256)</a:t>
            </a:r>
          </a:p>
          <a:p>
            <a:pPr>
              <a:lnSpc>
                <a:spcPct val="114000"/>
              </a:lnSpc>
            </a:pPr>
            <a:r>
              <a:rPr lang="en-US" sz="2000" b="1" dirty="0">
                <a:latin typeface="Cambria" panose="02040503050406030204" pitchFamily="18" charset="0"/>
                <a:ea typeface="Cambria" panose="02040503050406030204" pitchFamily="18" charset="0"/>
              </a:rPr>
              <a:t>Optimizer: Adam optimizer</a:t>
            </a:r>
          </a:p>
          <a:p>
            <a:pPr>
              <a:lnSpc>
                <a:spcPct val="114000"/>
              </a:lnSpc>
            </a:pPr>
            <a:r>
              <a:rPr lang="en-US" sz="2000" b="1" dirty="0">
                <a:latin typeface="Cambria" panose="02040503050406030204" pitchFamily="18" charset="0"/>
                <a:ea typeface="Cambria" panose="02040503050406030204" pitchFamily="18" charset="0"/>
              </a:rPr>
              <a:t>Number of epoch: 400</a:t>
            </a:r>
          </a:p>
          <a:p>
            <a:pPr>
              <a:lnSpc>
                <a:spcPct val="114000"/>
              </a:lnSpc>
            </a:pPr>
            <a:r>
              <a:rPr lang="en-US" sz="2000" b="1" dirty="0">
                <a:latin typeface="Cambria" panose="02040503050406030204" pitchFamily="18" charset="0"/>
                <a:ea typeface="Cambria" panose="02040503050406030204" pitchFamily="18" charset="0"/>
              </a:rPr>
              <a:t>Normalization: spectral normalization</a:t>
            </a:r>
          </a:p>
          <a:p>
            <a:pPr>
              <a:lnSpc>
                <a:spcPct val="114000"/>
              </a:lnSpc>
            </a:pPr>
            <a:r>
              <a:rPr lang="en-US" sz="2000" b="1" dirty="0">
                <a:latin typeface="Cambria" panose="02040503050406030204" pitchFamily="18" charset="0"/>
                <a:ea typeface="Cambria" panose="02040503050406030204" pitchFamily="18" charset="0"/>
              </a:rPr>
              <a:t>Learning rate: 0.0002 (for first 200 epochs)  linearly decayed to 0 (for remaining epochs)</a:t>
            </a:r>
          </a:p>
          <a:p>
            <a:pPr>
              <a:lnSpc>
                <a:spcPct val="114000"/>
              </a:lnSpc>
            </a:pPr>
            <a:r>
              <a:rPr lang="en-US" sz="2000" b="1" dirty="0">
                <a:latin typeface="Cambria" panose="02040503050406030204" pitchFamily="18" charset="0"/>
                <a:ea typeface="Cambria" panose="02040503050406030204" pitchFamily="18" charset="0"/>
              </a:rPr>
              <a:t>Weight initialized from a Gaussian distribution with a mean 0 and standard deviation 0.02</a:t>
            </a:r>
          </a:p>
          <a:p>
            <a:pPr>
              <a:lnSpc>
                <a:spcPct val="114000"/>
              </a:lnSpc>
            </a:pPr>
            <a:r>
              <a:rPr lang="en-US" sz="2000" b="1" dirty="0">
                <a:latin typeface="Cambria" panose="02040503050406030204" pitchFamily="18" charset="0"/>
                <a:ea typeface="Cambria" panose="02040503050406030204" pitchFamily="18" charset="0"/>
              </a:rPr>
              <a:t>Randomly select 64 patch pairs of segmented output and ground truth to be used in the discriminator </a:t>
            </a:r>
          </a:p>
        </p:txBody>
      </p:sp>
      <p:sp>
        <p:nvSpPr>
          <p:cNvPr id="61" name="TextBox 60">
            <a:extLst>
              <a:ext uri="{FF2B5EF4-FFF2-40B4-BE49-F238E27FC236}">
                <a16:creationId xmlns:a16="http://schemas.microsoft.com/office/drawing/2014/main" id="{9BDAA487-7D6C-E563-D3E7-107F443F0B20}"/>
              </a:ext>
            </a:extLst>
          </p:cNvPr>
          <p:cNvSpPr txBox="1"/>
          <p:nvPr/>
        </p:nvSpPr>
        <p:spPr>
          <a:xfrm>
            <a:off x="8600464" y="1944179"/>
            <a:ext cx="2498271" cy="461665"/>
          </a:xfrm>
          <a:prstGeom prst="rect">
            <a:avLst/>
          </a:prstGeom>
          <a:noFill/>
        </p:spPr>
        <p:txBody>
          <a:bodyPr wrap="square" rtlCol="0">
            <a:spAutoFit/>
          </a:bodyPr>
          <a:lstStyle/>
          <a:p>
            <a:pPr algn="ctr"/>
            <a:r>
              <a:rPr lang="en-US" sz="2400" b="1">
                <a:latin typeface="Source Sans Pro" panose="020B0503030403020204" pitchFamily="34" charset="0"/>
                <a:ea typeface="Source Sans Pro" panose="020B0503030403020204" pitchFamily="34" charset="0"/>
              </a:rPr>
              <a:t>Output</a:t>
            </a:r>
          </a:p>
        </p:txBody>
      </p:sp>
      <p:pic>
        <p:nvPicPr>
          <p:cNvPr id="7" name="Picture 6">
            <a:extLst>
              <a:ext uri="{FF2B5EF4-FFF2-40B4-BE49-F238E27FC236}">
                <a16:creationId xmlns:a16="http://schemas.microsoft.com/office/drawing/2014/main" id="{D1247100-F8C3-6034-F8E2-2274BB9AF246}"/>
              </a:ext>
            </a:extLst>
          </p:cNvPr>
          <p:cNvPicPr>
            <a:picLocks noChangeAspect="1"/>
          </p:cNvPicPr>
          <p:nvPr/>
        </p:nvPicPr>
        <p:blipFill>
          <a:blip r:embed="rId2"/>
          <a:stretch>
            <a:fillRect/>
          </a:stretch>
        </p:blipFill>
        <p:spPr>
          <a:xfrm>
            <a:off x="7434595" y="2666555"/>
            <a:ext cx="4037405" cy="3746420"/>
          </a:xfrm>
          <a:prstGeom prst="rect">
            <a:avLst/>
          </a:prstGeom>
        </p:spPr>
      </p:pic>
    </p:spTree>
    <p:extLst>
      <p:ext uri="{BB962C8B-B14F-4D97-AF65-F5344CB8AC3E}">
        <p14:creationId xmlns:p14="http://schemas.microsoft.com/office/powerpoint/2010/main" val="78013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5D84FB-B9AD-451C-B829-31C0171022DC}"/>
              </a:ext>
            </a:extLst>
          </p:cNvPr>
          <p:cNvSpPr/>
          <p:nvPr/>
        </p:nvSpPr>
        <p:spPr>
          <a:xfrm>
            <a:off x="0" y="1502652"/>
            <a:ext cx="12192000" cy="2056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Google Shape;646;p44">
            <a:extLst>
              <a:ext uri="{FF2B5EF4-FFF2-40B4-BE49-F238E27FC236}">
                <a16:creationId xmlns:a16="http://schemas.microsoft.com/office/drawing/2014/main" id="{C1DD753A-D9DD-16D7-2945-596256390A8D}"/>
              </a:ext>
            </a:extLst>
          </p:cNvPr>
          <p:cNvSpPr txBox="1">
            <a:spLocks/>
          </p:cNvSpPr>
          <p:nvPr/>
        </p:nvSpPr>
        <p:spPr>
          <a:xfrm>
            <a:off x="720000" y="445025"/>
            <a:ext cx="7704000"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ID"/>
              <a:t>Resources</a:t>
            </a:r>
          </a:p>
        </p:txBody>
      </p:sp>
      <p:sp>
        <p:nvSpPr>
          <p:cNvPr id="34" name="Google Shape;647;p44">
            <a:extLst>
              <a:ext uri="{FF2B5EF4-FFF2-40B4-BE49-F238E27FC236}">
                <a16:creationId xmlns:a16="http://schemas.microsoft.com/office/drawing/2014/main" id="{7C618AEB-D337-D51C-9CFD-94CDED7DD506}"/>
              </a:ext>
            </a:extLst>
          </p:cNvPr>
          <p:cNvSpPr txBox="1">
            <a:spLocks/>
          </p:cNvSpPr>
          <p:nvPr/>
        </p:nvSpPr>
        <p:spPr>
          <a:xfrm>
            <a:off x="574858" y="1913959"/>
            <a:ext cx="10601142" cy="123363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spcBef>
                <a:spcPts val="1200"/>
              </a:spcBef>
              <a:spcAft>
                <a:spcPts val="1200"/>
              </a:spcAft>
              <a:buFont typeface="Arial" panose="020B0604020202020204" pitchFamily="34" charset="0"/>
              <a:buNone/>
            </a:pPr>
            <a:r>
              <a:rPr lang="en-US" dirty="0">
                <a:solidFill>
                  <a:schemeClr val="bg1"/>
                </a:solidFill>
              </a:rPr>
              <a:t>Mahmood, Faisal </a:t>
            </a:r>
            <a:r>
              <a:rPr lang="en-US" dirty="0" err="1">
                <a:solidFill>
                  <a:schemeClr val="bg1"/>
                </a:solidFill>
              </a:rPr>
              <a:t>dkk</a:t>
            </a:r>
            <a:r>
              <a:rPr lang="en-US" dirty="0">
                <a:solidFill>
                  <a:schemeClr val="bg1"/>
                </a:solidFill>
              </a:rPr>
              <a:t>. (2018). </a:t>
            </a:r>
            <a:r>
              <a:rPr lang="en-US" i="1" dirty="0">
                <a:solidFill>
                  <a:schemeClr val="bg1"/>
                </a:solidFill>
              </a:rPr>
              <a:t>Deep Adversarial Training for Multi-Organ Nuclei Segmentation in Histopathology Images</a:t>
            </a:r>
            <a:r>
              <a:rPr lang="en-US" dirty="0">
                <a:solidFill>
                  <a:schemeClr val="bg1"/>
                </a:solidFill>
              </a:rPr>
              <a:t>. </a:t>
            </a:r>
          </a:p>
        </p:txBody>
      </p:sp>
    </p:spTree>
    <p:extLst>
      <p:ext uri="{BB962C8B-B14F-4D97-AF65-F5344CB8AC3E}">
        <p14:creationId xmlns:p14="http://schemas.microsoft.com/office/powerpoint/2010/main" val="416908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7081344" y="1304040"/>
            <a:ext cx="4661840" cy="830997"/>
          </a:xfrm>
          <a:prstGeom prst="rect">
            <a:avLst/>
          </a:prstGeom>
          <a:noFill/>
        </p:spPr>
        <p:txBody>
          <a:bodyPr wrap="square" rtlCol="0">
            <a:spAutoFit/>
          </a:bodyPr>
          <a:lstStyle/>
          <a:p>
            <a:r>
              <a:rPr lang="en-US" altLang="ko-KR" sz="1600" dirty="0" err="1">
                <a:solidFill>
                  <a:schemeClr val="bg1"/>
                </a:solidFill>
                <a:cs typeface="Arial" pitchFamily="34" charset="0"/>
              </a:rPr>
              <a:t>Hasilkan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gambar</a:t>
            </a:r>
            <a:r>
              <a:rPr lang="en-US" altLang="ko-KR" sz="1600" dirty="0">
                <a:solidFill>
                  <a:schemeClr val="bg1"/>
                </a:solidFill>
                <a:cs typeface="Arial" pitchFamily="34" charset="0"/>
              </a:rPr>
              <a:t> H&amp;E </a:t>
            </a:r>
            <a:r>
              <a:rPr lang="en-US" altLang="ko-KR" sz="1600" dirty="0" err="1">
                <a:solidFill>
                  <a:schemeClr val="bg1"/>
                </a:solidFill>
                <a:cs typeface="Arial" pitchFamily="34" charset="0"/>
              </a:rPr>
              <a:t>sintetis</a:t>
            </a:r>
            <a:r>
              <a:rPr lang="en-US" altLang="ko-KR" sz="1600" dirty="0">
                <a:solidFill>
                  <a:schemeClr val="bg1"/>
                </a:solidFill>
                <a:cs typeface="Arial" pitchFamily="34" charset="0"/>
              </a:rPr>
              <a:t> yang </a:t>
            </a:r>
            <a:r>
              <a:rPr lang="en-US" altLang="ko-KR" sz="1600" dirty="0" err="1">
                <a:solidFill>
                  <a:schemeClr val="bg1"/>
                </a:solidFill>
                <a:cs typeface="Arial" pitchFamily="34" charset="0"/>
              </a:rPr>
              <a:t>memodelkan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distribusi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fitur</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spasial</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seluler</a:t>
            </a:r>
            <a:r>
              <a:rPr lang="en-US" altLang="ko-KR" sz="1600" dirty="0">
                <a:solidFill>
                  <a:schemeClr val="bg1"/>
                </a:solidFill>
                <a:cs typeface="Arial" pitchFamily="34" charset="0"/>
              </a:rPr>
              <a:t> dan </a:t>
            </a:r>
            <a:r>
              <a:rPr lang="en-US" altLang="ko-KR" sz="1600" dirty="0" err="1">
                <a:solidFill>
                  <a:schemeClr val="bg1"/>
                </a:solidFill>
                <a:cs typeface="Arial" pitchFamily="34" charset="0"/>
              </a:rPr>
              <a:t>ekstraseluler</a:t>
            </a:r>
            <a:r>
              <a:rPr lang="en-US" altLang="ko-KR" sz="1600" dirty="0">
                <a:solidFill>
                  <a:schemeClr val="bg1"/>
                </a:solidFill>
                <a:cs typeface="Arial" pitchFamily="34" charset="0"/>
              </a:rPr>
              <a:t> yang </a:t>
            </a:r>
            <a:r>
              <a:rPr lang="en-US" altLang="ko-KR" sz="1600" dirty="0" err="1">
                <a:solidFill>
                  <a:schemeClr val="bg1"/>
                </a:solidFill>
                <a:cs typeface="Arial" pitchFamily="34" charset="0"/>
              </a:rPr>
              <a:t>diwakili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dalam</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banyak</a:t>
            </a:r>
            <a:r>
              <a:rPr lang="en-US" altLang="ko-KR" sz="1600" dirty="0">
                <a:solidFill>
                  <a:schemeClr val="bg1"/>
                </a:solidFill>
                <a:cs typeface="Arial" pitchFamily="34" charset="0"/>
              </a:rPr>
              <a:t> organ</a:t>
            </a:r>
          </a:p>
        </p:txBody>
      </p:sp>
      <p:sp>
        <p:nvSpPr>
          <p:cNvPr id="6" name="TextBox 5">
            <a:extLst>
              <a:ext uri="{FF2B5EF4-FFF2-40B4-BE49-F238E27FC236}">
                <a16:creationId xmlns:a16="http://schemas.microsoft.com/office/drawing/2014/main" id="{95E3BD7D-EEC6-41FC-867D-95F2B71346B3}"/>
              </a:ext>
            </a:extLst>
          </p:cNvPr>
          <p:cNvSpPr txBox="1"/>
          <p:nvPr/>
        </p:nvSpPr>
        <p:spPr>
          <a:xfrm>
            <a:off x="6305942" y="1240157"/>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sp>
        <p:nvSpPr>
          <p:cNvPr id="7" name="TextBox 6">
            <a:extLst>
              <a:ext uri="{FF2B5EF4-FFF2-40B4-BE49-F238E27FC236}">
                <a16:creationId xmlns:a16="http://schemas.microsoft.com/office/drawing/2014/main" id="{38A41E9E-1812-4ACE-A417-73C9AF47F355}"/>
              </a:ext>
            </a:extLst>
          </p:cNvPr>
          <p:cNvSpPr txBox="1"/>
          <p:nvPr/>
        </p:nvSpPr>
        <p:spPr>
          <a:xfrm>
            <a:off x="7069662" y="3827164"/>
            <a:ext cx="4661840" cy="830997"/>
          </a:xfrm>
          <a:prstGeom prst="rect">
            <a:avLst/>
          </a:prstGeom>
          <a:noFill/>
        </p:spPr>
        <p:txBody>
          <a:bodyPr wrap="square" rtlCol="0">
            <a:spAutoFit/>
          </a:bodyPr>
          <a:lstStyle/>
          <a:p>
            <a:r>
              <a:rPr lang="nn-NO" altLang="ko-KR" sz="1600" dirty="0">
                <a:solidFill>
                  <a:schemeClr val="bg1"/>
                </a:solidFill>
                <a:cs typeface="Arial" pitchFamily="34" charset="0"/>
              </a:rPr>
              <a:t>Gunakan data histopatologi sintetis dan nyata untuk melatih CNN kontekstual yang dapat secara akurat mengelompokkan nuklei</a:t>
            </a:r>
            <a:endParaRPr lang="en-US" altLang="ko-KR" sz="1600"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085350" y="3730434"/>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6420242" y="498912"/>
            <a:ext cx="4989896" cy="707886"/>
          </a:xfrm>
          <a:prstGeom prst="rect">
            <a:avLst/>
          </a:prstGeom>
          <a:noFill/>
        </p:spPr>
        <p:txBody>
          <a:bodyPr wrap="square" rtlCol="0" anchor="ctr">
            <a:spAutoFit/>
          </a:bodyPr>
          <a:lstStyle/>
          <a:p>
            <a:r>
              <a:rPr lang="en-US" altLang="ko-KR" sz="4000" b="1" dirty="0" err="1">
                <a:solidFill>
                  <a:schemeClr val="bg1"/>
                </a:solidFill>
                <a:latin typeface="+mj-lt"/>
                <a:cs typeface="Arial" pitchFamily="34" charset="0"/>
              </a:rPr>
              <a:t>Rumusan</a:t>
            </a:r>
            <a:r>
              <a:rPr lang="en-US" altLang="ko-KR" sz="4000" b="1" dirty="0">
                <a:solidFill>
                  <a:schemeClr val="bg1"/>
                </a:solidFill>
                <a:latin typeface="+mj-lt"/>
                <a:cs typeface="Arial" pitchFamily="34" charset="0"/>
              </a:rPr>
              <a:t> </a:t>
            </a:r>
            <a:r>
              <a:rPr lang="en-US" altLang="ko-KR" sz="4000" b="1" dirty="0" err="1">
                <a:solidFill>
                  <a:schemeClr val="bg1"/>
                </a:solidFill>
                <a:latin typeface="+mj-lt"/>
                <a:cs typeface="Arial" pitchFamily="34" charset="0"/>
              </a:rPr>
              <a:t>Masalah</a:t>
            </a:r>
            <a:endParaRPr lang="ko-KR" altLang="en-US" sz="4000" b="1" dirty="0">
              <a:solidFill>
                <a:schemeClr val="bg1"/>
              </a:solidFill>
              <a:latin typeface="+mj-lt"/>
              <a:cs typeface="Arial" pitchFamily="34" charset="0"/>
            </a:endParaRPr>
          </a:p>
        </p:txBody>
      </p:sp>
      <p:sp>
        <p:nvSpPr>
          <p:cNvPr id="21" name="TextBox 20">
            <a:extLst>
              <a:ext uri="{FF2B5EF4-FFF2-40B4-BE49-F238E27FC236}">
                <a16:creationId xmlns:a16="http://schemas.microsoft.com/office/drawing/2014/main" id="{821BD27D-78A8-CF09-2202-F58D7CF61DD5}"/>
              </a:ext>
            </a:extLst>
          </p:cNvPr>
          <p:cNvSpPr txBox="1"/>
          <p:nvPr/>
        </p:nvSpPr>
        <p:spPr>
          <a:xfrm>
            <a:off x="7087757" y="2153282"/>
            <a:ext cx="4067239" cy="738664"/>
          </a:xfrm>
          <a:prstGeom prst="rect">
            <a:avLst/>
          </a:prstGeom>
          <a:noFill/>
        </p:spPr>
        <p:txBody>
          <a:bodyPr wrap="square">
            <a:spAutoFit/>
          </a:bodyPr>
          <a:lstStyle/>
          <a:p>
            <a:r>
              <a:rPr lang="en-ID" sz="1400" dirty="0" err="1">
                <a:solidFill>
                  <a:schemeClr val="bg1"/>
                </a:solidFill>
              </a:rPr>
              <a:t>Temukan</a:t>
            </a:r>
            <a:r>
              <a:rPr lang="en-ID" sz="1400" dirty="0">
                <a:solidFill>
                  <a:schemeClr val="bg1"/>
                </a:solidFill>
              </a:rPr>
              <a:t> </a:t>
            </a:r>
            <a:r>
              <a:rPr lang="en-ID" sz="1400" dirty="0" err="1">
                <a:solidFill>
                  <a:schemeClr val="bg1"/>
                </a:solidFill>
              </a:rPr>
              <a:t>fungsi</a:t>
            </a:r>
            <a:r>
              <a:rPr lang="en-ID" sz="1400" dirty="0">
                <a:solidFill>
                  <a:schemeClr val="bg1"/>
                </a:solidFill>
              </a:rPr>
              <a:t> </a:t>
            </a:r>
            <a:r>
              <a:rPr lang="en-ID" sz="1400" dirty="0" err="1">
                <a:solidFill>
                  <a:schemeClr val="bg1"/>
                </a:solidFill>
              </a:rPr>
              <a:t>pemetaan</a:t>
            </a:r>
            <a:r>
              <a:rPr lang="en-ID" sz="1400" dirty="0">
                <a:solidFill>
                  <a:schemeClr val="bg1"/>
                </a:solidFill>
              </a:rPr>
              <a:t> </a:t>
            </a:r>
            <a:r>
              <a:rPr lang="en-ID" sz="1400" dirty="0" err="1">
                <a:solidFill>
                  <a:schemeClr val="bg1"/>
                </a:solidFill>
              </a:rPr>
              <a:t>pembelajaran</a:t>
            </a:r>
            <a:r>
              <a:rPr lang="en-ID" sz="1400" dirty="0">
                <a:solidFill>
                  <a:schemeClr val="bg1"/>
                </a:solidFill>
              </a:rPr>
              <a:t> G dan S </a:t>
            </a:r>
            <a:r>
              <a:rPr lang="en-ID" sz="1400" dirty="0" err="1">
                <a:solidFill>
                  <a:schemeClr val="bg1"/>
                </a:solidFill>
              </a:rPr>
              <a:t>antara</a:t>
            </a:r>
            <a:r>
              <a:rPr lang="en-ID" sz="1400" dirty="0">
                <a:solidFill>
                  <a:schemeClr val="bg1"/>
                </a:solidFill>
              </a:rPr>
              <a:t> </a:t>
            </a:r>
            <a:r>
              <a:rPr lang="en-ID" sz="1400" dirty="0" err="1">
                <a:solidFill>
                  <a:schemeClr val="bg1"/>
                </a:solidFill>
              </a:rPr>
              <a:t>dua</a:t>
            </a:r>
            <a:r>
              <a:rPr lang="en-ID" sz="1400" dirty="0">
                <a:solidFill>
                  <a:schemeClr val="bg1"/>
                </a:solidFill>
              </a:rPr>
              <a:t> domain: M (Nuclei Mask) dan N (</a:t>
            </a:r>
            <a:r>
              <a:rPr lang="en-ID" sz="1400" dirty="0" err="1">
                <a:solidFill>
                  <a:schemeClr val="bg1"/>
                </a:solidFill>
              </a:rPr>
              <a:t>gambar</a:t>
            </a:r>
            <a:r>
              <a:rPr lang="en-ID" sz="1400" dirty="0">
                <a:solidFill>
                  <a:schemeClr val="bg1"/>
                </a:solidFill>
              </a:rPr>
              <a:t> H&amp;E)</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176B694-447C-EBE5-EA82-59275860D354}"/>
                  </a:ext>
                </a:extLst>
              </p:cNvPr>
              <p:cNvSpPr txBox="1"/>
              <p:nvPr/>
            </p:nvSpPr>
            <p:spPr>
              <a:xfrm>
                <a:off x="7087757" y="2988676"/>
                <a:ext cx="3501042" cy="58477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ea typeface="Source Sans Pro" panose="020B0503030403020204" pitchFamily="34" charset="0"/>
                        </a:rPr>
                        <m:t>𝐺</m:t>
                      </m:r>
                      <m:r>
                        <a:rPr lang="en-US" sz="1600" i="1" smtClean="0">
                          <a:latin typeface="Cambria Math" panose="02040503050406030204" pitchFamily="18" charset="0"/>
                          <a:ea typeface="Source Sans Pro" panose="020B0503030403020204" pitchFamily="34" charset="0"/>
                        </a:rPr>
                        <m:t> : </m:t>
                      </m:r>
                      <m:r>
                        <a:rPr lang="en-US" sz="1600" i="1" smtClean="0">
                          <a:latin typeface="Cambria Math" panose="02040503050406030204" pitchFamily="18" charset="0"/>
                          <a:ea typeface="Source Sans Pro" panose="020B0503030403020204" pitchFamily="34" charset="0"/>
                        </a:rPr>
                        <m:t>𝑀</m:t>
                      </m:r>
                      <m:r>
                        <a:rPr lang="en-US" sz="1600" i="1" smtClean="0">
                          <a:latin typeface="Cambria Math" panose="02040503050406030204" pitchFamily="18" charset="0"/>
                          <a:ea typeface="Source Sans Pro" panose="020B0503030403020204" pitchFamily="34" charset="0"/>
                        </a:rPr>
                        <m:t> → </m:t>
                      </m:r>
                      <m:r>
                        <a:rPr lang="en-US" sz="1600" i="1" smtClean="0">
                          <a:latin typeface="Cambria Math" panose="02040503050406030204" pitchFamily="18" charset="0"/>
                          <a:ea typeface="Source Sans Pro" panose="020B0503030403020204" pitchFamily="34" charset="0"/>
                        </a:rPr>
                        <m:t>𝑁</m:t>
                      </m:r>
                      <m:r>
                        <a:rPr lang="en-US" sz="1600" i="1" smtClean="0">
                          <a:latin typeface="Cambria Math" panose="02040503050406030204" pitchFamily="18" charset="0"/>
                          <a:ea typeface="Source Sans Pro" panose="020B0503030403020204" pitchFamily="34" charset="0"/>
                        </a:rPr>
                        <m:t> </m:t>
                      </m:r>
                    </m:oMath>
                  </m:oMathPara>
                </a14:m>
                <a:endParaRPr lang="en-US" sz="1600">
                  <a:latin typeface="Source Sans Pro" panose="020B0503030403020204" pitchFamily="34" charset="0"/>
                  <a:ea typeface="Source Sans Pro" panose="020B0503030403020204" pitchFamily="34" charset="0"/>
                </a:endParaRPr>
              </a:p>
              <a:p>
                <a:r>
                  <a:rPr lang="en-US" sz="1600">
                    <a:highlight>
                      <a:srgbClr val="FFFF00"/>
                    </a:highlight>
                    <a:latin typeface="Source Sans Pro" panose="020B0503030403020204" pitchFamily="34" charset="0"/>
                    <a:ea typeface="Source Sans Pro" panose="020B0503030403020204" pitchFamily="34" charset="0"/>
                  </a:rPr>
                  <a:t>(for synthetic data generation) </a:t>
                </a:r>
              </a:p>
            </p:txBody>
          </p:sp>
        </mc:Choice>
        <mc:Fallback>
          <p:sp>
            <p:nvSpPr>
              <p:cNvPr id="22" name="TextBox 21">
                <a:extLst>
                  <a:ext uri="{FF2B5EF4-FFF2-40B4-BE49-F238E27FC236}">
                    <a16:creationId xmlns:a16="http://schemas.microsoft.com/office/drawing/2014/main" id="{C176B694-447C-EBE5-EA82-59275860D354}"/>
                  </a:ext>
                </a:extLst>
              </p:cNvPr>
              <p:cNvSpPr txBox="1">
                <a:spLocks noRot="1" noChangeAspect="1" noMove="1" noResize="1" noEditPoints="1" noAdjustHandles="1" noChangeArrowheads="1" noChangeShapeType="1" noTextEdit="1"/>
              </p:cNvSpPr>
              <p:nvPr/>
            </p:nvSpPr>
            <p:spPr>
              <a:xfrm>
                <a:off x="7087757" y="2988676"/>
                <a:ext cx="3501042" cy="584775"/>
              </a:xfrm>
              <a:prstGeom prst="rect">
                <a:avLst/>
              </a:prstGeom>
              <a:blipFill>
                <a:blip r:embed="rId2"/>
                <a:stretch>
                  <a:fillRect l="-1045" b="-12500"/>
                </a:stretch>
              </a:blipFill>
            </p:spPr>
            <p:txBody>
              <a:bodyPr/>
              <a:lstStyle/>
              <a:p>
                <a:r>
                  <a:rPr lang="en-ID">
                    <a:noFill/>
                  </a:rPr>
                  <a:t> </a:t>
                </a:r>
              </a:p>
            </p:txBody>
          </p:sp>
        </mc:Fallback>
      </mc:AlternateContent>
      <p:sp>
        <p:nvSpPr>
          <p:cNvPr id="24" name="TextBox 23">
            <a:extLst>
              <a:ext uri="{FF2B5EF4-FFF2-40B4-BE49-F238E27FC236}">
                <a16:creationId xmlns:a16="http://schemas.microsoft.com/office/drawing/2014/main" id="{5A333F8C-1806-405D-9C08-B632B70704F7}"/>
              </a:ext>
            </a:extLst>
          </p:cNvPr>
          <p:cNvSpPr txBox="1"/>
          <p:nvPr/>
        </p:nvSpPr>
        <p:spPr>
          <a:xfrm>
            <a:off x="7066456" y="4789975"/>
            <a:ext cx="4661841" cy="523220"/>
          </a:xfrm>
          <a:prstGeom prst="rect">
            <a:avLst/>
          </a:prstGeom>
          <a:noFill/>
        </p:spPr>
        <p:txBody>
          <a:bodyPr wrap="square">
            <a:spAutoFit/>
          </a:bodyPr>
          <a:lstStyle/>
          <a:p>
            <a:r>
              <a:rPr lang="id-ID" sz="1400" dirty="0">
                <a:solidFill>
                  <a:schemeClr val="bg1"/>
                </a:solidFill>
              </a:rPr>
              <a:t>Kami menyatakan m dan n sebagai contoh pelatihan di mana </a:t>
            </a:r>
            <a:r>
              <a:rPr lang="id-ID" sz="1400" dirty="0" err="1">
                <a:solidFill>
                  <a:schemeClr val="bg1"/>
                </a:solidFill>
              </a:rPr>
              <a:t>m∈M</a:t>
            </a:r>
            <a:r>
              <a:rPr lang="id-ID" sz="1400" dirty="0">
                <a:solidFill>
                  <a:schemeClr val="bg1"/>
                </a:solidFill>
              </a:rPr>
              <a:t> dan </a:t>
            </a:r>
            <a:r>
              <a:rPr lang="id-ID" sz="1400" dirty="0" err="1">
                <a:solidFill>
                  <a:schemeClr val="bg1"/>
                </a:solidFill>
              </a:rPr>
              <a:t>n∈N</a:t>
            </a:r>
            <a:r>
              <a:rPr lang="id-ID" sz="1400" dirty="0">
                <a:solidFill>
                  <a:schemeClr val="bg1"/>
                </a:solidFill>
              </a:rPr>
              <a:t>.</a:t>
            </a:r>
            <a:endParaRPr lang="en-ID" sz="1400" dirty="0">
              <a:solidFill>
                <a:schemeClr val="bg1"/>
              </a:solidFill>
            </a:endParaRP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D01B00D1-54DE-DE49-8EE7-E6B20F9C848E}"/>
                  </a:ext>
                </a:extLst>
              </p:cNvPr>
              <p:cNvSpPr txBox="1"/>
              <p:nvPr/>
            </p:nvSpPr>
            <p:spPr>
              <a:xfrm>
                <a:off x="7087757" y="5445009"/>
                <a:ext cx="3501042" cy="584775"/>
              </a:xfrm>
              <a:prstGeom prst="rect">
                <a:avLst/>
              </a:prstGeom>
              <a:noFill/>
            </p:spPr>
            <p:txBody>
              <a:bodyPr wrap="square">
                <a:spAutoFit/>
              </a:bodyPr>
              <a:lstStyle/>
              <a:p>
                <a14:m>
                  <m:oMath xmlns:m="http://schemas.openxmlformats.org/officeDocument/2006/math">
                    <m:r>
                      <a:rPr lang="en-US" sz="1600" i="1" smtClean="0">
                        <a:latin typeface="Cambria Math" panose="02040503050406030204" pitchFamily="18" charset="0"/>
                        <a:ea typeface="Source Sans Pro" panose="020B0503030403020204" pitchFamily="34" charset="0"/>
                      </a:rPr>
                      <m:t>𝑆</m:t>
                    </m:r>
                    <m:r>
                      <a:rPr lang="en-US" sz="1600" i="1" smtClean="0">
                        <a:latin typeface="Cambria Math" panose="02040503050406030204" pitchFamily="18" charset="0"/>
                        <a:ea typeface="Source Sans Pro" panose="020B0503030403020204" pitchFamily="34" charset="0"/>
                      </a:rPr>
                      <m:t> : </m:t>
                    </m:r>
                    <m:r>
                      <a:rPr lang="en-US" sz="1600" i="1" smtClean="0">
                        <a:latin typeface="Cambria Math" panose="02040503050406030204" pitchFamily="18" charset="0"/>
                        <a:ea typeface="Source Sans Pro" panose="020B0503030403020204" pitchFamily="34" charset="0"/>
                      </a:rPr>
                      <m:t>𝑁</m:t>
                    </m:r>
                    <m:r>
                      <a:rPr lang="en-US" sz="1600" i="1" smtClean="0">
                        <a:latin typeface="Cambria Math" panose="02040503050406030204" pitchFamily="18" charset="0"/>
                        <a:ea typeface="Source Sans Pro" panose="020B0503030403020204" pitchFamily="34" charset="0"/>
                      </a:rPr>
                      <m:t> → </m:t>
                    </m:r>
                    <m:r>
                      <a:rPr lang="en-US" sz="1600" i="1" smtClean="0">
                        <a:latin typeface="Cambria Math" panose="02040503050406030204" pitchFamily="18" charset="0"/>
                        <a:ea typeface="Source Sans Pro" panose="020B0503030403020204" pitchFamily="34" charset="0"/>
                      </a:rPr>
                      <m:t>𝑀</m:t>
                    </m:r>
                  </m:oMath>
                </a14:m>
                <a:r>
                  <a:rPr lang="en-US" sz="1600" dirty="0">
                    <a:highlight>
                      <a:srgbClr val="FFFF00"/>
                    </a:highlight>
                    <a:latin typeface="Source Sans Pro" panose="020B0503030403020204" pitchFamily="34" charset="0"/>
                    <a:ea typeface="Source Sans Pro" panose="020B0503030403020204" pitchFamily="34" charset="0"/>
                  </a:rPr>
                  <a:t> </a:t>
                </a:r>
              </a:p>
              <a:p>
                <a:r>
                  <a:rPr lang="en-US" sz="1600" dirty="0">
                    <a:highlight>
                      <a:srgbClr val="FFFF00"/>
                    </a:highlight>
                    <a:latin typeface="Source Sans Pro" panose="020B0503030403020204" pitchFamily="34" charset="0"/>
                    <a:ea typeface="Source Sans Pro" panose="020B0503030403020204" pitchFamily="34" charset="0"/>
                  </a:rPr>
                  <a:t>(for nuclei segmentation)</a:t>
                </a:r>
              </a:p>
            </p:txBody>
          </p:sp>
        </mc:Choice>
        <mc:Fallback>
          <p:sp>
            <p:nvSpPr>
              <p:cNvPr id="25" name="TextBox 24">
                <a:extLst>
                  <a:ext uri="{FF2B5EF4-FFF2-40B4-BE49-F238E27FC236}">
                    <a16:creationId xmlns:a16="http://schemas.microsoft.com/office/drawing/2014/main" id="{D01B00D1-54DE-DE49-8EE7-E6B20F9C848E}"/>
                  </a:ext>
                </a:extLst>
              </p:cNvPr>
              <p:cNvSpPr txBox="1">
                <a:spLocks noRot="1" noChangeAspect="1" noMove="1" noResize="1" noEditPoints="1" noAdjustHandles="1" noChangeArrowheads="1" noChangeShapeType="1" noTextEdit="1"/>
              </p:cNvSpPr>
              <p:nvPr/>
            </p:nvSpPr>
            <p:spPr>
              <a:xfrm>
                <a:off x="7087757" y="5445009"/>
                <a:ext cx="3501042" cy="584775"/>
              </a:xfrm>
              <a:prstGeom prst="rect">
                <a:avLst/>
              </a:prstGeom>
              <a:blipFill>
                <a:blip r:embed="rId3"/>
                <a:stretch>
                  <a:fillRect l="-1045" b="-12500"/>
                </a:stretch>
              </a:blipFill>
            </p:spPr>
            <p:txBody>
              <a:bodyPr/>
              <a:lstStyle/>
              <a:p>
                <a:r>
                  <a:rPr lang="en-ID">
                    <a:noFill/>
                  </a:rPr>
                  <a:t> </a:t>
                </a:r>
              </a:p>
            </p:txBody>
          </p:sp>
        </mc:Fallback>
      </mc:AlternateContent>
    </p:spTree>
    <p:extLst>
      <p:ext uri="{BB962C8B-B14F-4D97-AF65-F5344CB8AC3E}">
        <p14:creationId xmlns:p14="http://schemas.microsoft.com/office/powerpoint/2010/main" val="209083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236483" y="378371"/>
            <a:ext cx="5535276" cy="6186017"/>
          </a:xfrm>
          <a:prstGeom prst="roundRect">
            <a:avLst>
              <a:gd name="adj" fmla="val 1286"/>
            </a:avLst>
          </a:prstGeom>
          <a:solidFill>
            <a:schemeClr val="accent1">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42C12F7-AE9B-40D2-A6C4-2F1B6BC860EE}"/>
              </a:ext>
            </a:extLst>
          </p:cNvPr>
          <p:cNvSpPr txBox="1"/>
          <p:nvPr/>
        </p:nvSpPr>
        <p:spPr>
          <a:xfrm>
            <a:off x="781863" y="532271"/>
            <a:ext cx="4989896" cy="707886"/>
          </a:xfrm>
          <a:prstGeom prst="rect">
            <a:avLst/>
          </a:prstGeom>
          <a:noFill/>
        </p:spPr>
        <p:txBody>
          <a:bodyPr wrap="square" rtlCol="0" anchor="ctr">
            <a:spAutoFit/>
          </a:bodyPr>
          <a:lstStyle/>
          <a:p>
            <a:r>
              <a:rPr lang="en-US" altLang="ko-KR" sz="4000" b="1" dirty="0">
                <a:solidFill>
                  <a:schemeClr val="bg1"/>
                </a:solidFill>
                <a:latin typeface="+mj-lt"/>
                <a:cs typeface="Arial" pitchFamily="34" charset="0"/>
              </a:rPr>
              <a:t>Dataset</a:t>
            </a:r>
            <a:endParaRPr lang="ko-KR" altLang="en-US" sz="4000" b="1" dirty="0">
              <a:solidFill>
                <a:schemeClr val="bg1"/>
              </a:solidFill>
              <a:latin typeface="+mj-lt"/>
              <a:cs typeface="Arial" pitchFamily="34" charset="0"/>
            </a:endParaRPr>
          </a:p>
        </p:txBody>
      </p:sp>
      <p:sp>
        <p:nvSpPr>
          <p:cNvPr id="28" name="Rectangle: Rounded Corners 27">
            <a:extLst>
              <a:ext uri="{FF2B5EF4-FFF2-40B4-BE49-F238E27FC236}">
                <a16:creationId xmlns:a16="http://schemas.microsoft.com/office/drawing/2014/main" id="{D123DF97-9BDA-61C4-8C61-48D5B8F248EA}"/>
              </a:ext>
            </a:extLst>
          </p:cNvPr>
          <p:cNvSpPr/>
          <p:nvPr/>
        </p:nvSpPr>
        <p:spPr>
          <a:xfrm>
            <a:off x="236483" y="1497505"/>
            <a:ext cx="5535276" cy="2891022"/>
          </a:xfrm>
          <a:prstGeom prst="roundRect">
            <a:avLst>
              <a:gd name="adj" fmla="val 1286"/>
            </a:avLst>
          </a:prstGeom>
          <a:solidFill>
            <a:schemeClr val="accent1">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608CAC9-6D64-9638-2C67-7EF1ECE076A6}"/>
              </a:ext>
            </a:extLst>
          </p:cNvPr>
          <p:cNvSpPr txBox="1"/>
          <p:nvPr/>
        </p:nvSpPr>
        <p:spPr>
          <a:xfrm>
            <a:off x="361295" y="1807248"/>
            <a:ext cx="5285653" cy="2031325"/>
          </a:xfrm>
          <a:prstGeom prst="rect">
            <a:avLst/>
          </a:prstGeom>
          <a:noFill/>
        </p:spPr>
        <p:txBody>
          <a:bodyPr wrap="square">
            <a:spAutoFit/>
          </a:bodyPr>
          <a:lstStyle/>
          <a:p>
            <a:pPr algn="just"/>
            <a:r>
              <a:rPr lang="id-ID" b="1" dirty="0" err="1">
                <a:solidFill>
                  <a:schemeClr val="bg1"/>
                </a:solidFill>
              </a:rPr>
              <a:t>Dataset</a:t>
            </a:r>
            <a:r>
              <a:rPr lang="id-ID" b="1" dirty="0">
                <a:solidFill>
                  <a:schemeClr val="bg1"/>
                </a:solidFill>
              </a:rPr>
              <a:t> dari Paper: </a:t>
            </a:r>
            <a:endParaRPr lang="en-US" b="1" dirty="0">
              <a:solidFill>
                <a:schemeClr val="bg1"/>
              </a:solidFill>
            </a:endParaRPr>
          </a:p>
          <a:p>
            <a:pPr algn="just"/>
            <a:endParaRPr lang="en-US" dirty="0">
              <a:solidFill>
                <a:schemeClr val="bg1"/>
              </a:solidFill>
            </a:endParaRPr>
          </a:p>
          <a:p>
            <a:pPr algn="just"/>
            <a:r>
              <a:rPr lang="id-ID" dirty="0">
                <a:solidFill>
                  <a:schemeClr val="bg1"/>
                </a:solidFill>
              </a:rPr>
              <a:t>Gambar patologi </a:t>
            </a:r>
            <a:r>
              <a:rPr lang="id-ID" dirty="0" err="1">
                <a:solidFill>
                  <a:schemeClr val="bg1"/>
                </a:solidFill>
              </a:rPr>
              <a:t>multi</a:t>
            </a:r>
            <a:r>
              <a:rPr lang="id-ID" dirty="0">
                <a:solidFill>
                  <a:schemeClr val="bg1"/>
                </a:solidFill>
              </a:rPr>
              <a:t> organ (dengan anotasi) dari 34 1000 × 1000 gambar patologi dari sembilan organ yang berbeda (kandung kemih, usus besar, lambung, payudara, ginjal, hati, dan prostat, ovarium, kerongkongan)</a:t>
            </a:r>
            <a:endParaRPr lang="en-ID" dirty="0">
              <a:solidFill>
                <a:schemeClr val="bg1"/>
              </a:solidFill>
            </a:endParaRPr>
          </a:p>
        </p:txBody>
      </p:sp>
      <p:sp>
        <p:nvSpPr>
          <p:cNvPr id="29" name="Rectangle: Rounded Corners 28">
            <a:extLst>
              <a:ext uri="{FF2B5EF4-FFF2-40B4-BE49-F238E27FC236}">
                <a16:creationId xmlns:a16="http://schemas.microsoft.com/office/drawing/2014/main" id="{2B5723A8-8BE9-2D2A-8638-B4C4000DAA3E}"/>
              </a:ext>
            </a:extLst>
          </p:cNvPr>
          <p:cNvSpPr/>
          <p:nvPr/>
        </p:nvSpPr>
        <p:spPr>
          <a:xfrm>
            <a:off x="6096000" y="1481077"/>
            <a:ext cx="5535276" cy="2891022"/>
          </a:xfrm>
          <a:prstGeom prst="roundRect">
            <a:avLst>
              <a:gd name="adj" fmla="val 1286"/>
            </a:avLst>
          </a:prstGeom>
          <a:solidFill>
            <a:schemeClr val="accent1">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8B72CCB-D257-BA65-F90C-53FE50F869FA}"/>
              </a:ext>
            </a:extLst>
          </p:cNvPr>
          <p:cNvSpPr txBox="1"/>
          <p:nvPr/>
        </p:nvSpPr>
        <p:spPr>
          <a:xfrm>
            <a:off x="6368690" y="1772426"/>
            <a:ext cx="4989896" cy="2616101"/>
          </a:xfrm>
          <a:prstGeom prst="rect">
            <a:avLst/>
          </a:prstGeom>
          <a:noFill/>
        </p:spPr>
        <p:txBody>
          <a:bodyPr wrap="square">
            <a:spAutoFit/>
          </a:bodyPr>
          <a:lstStyle/>
          <a:p>
            <a:pPr lvl="0" algn="l" rtl="0">
              <a:spcBef>
                <a:spcPts val="0"/>
              </a:spcBef>
              <a:spcAft>
                <a:spcPts val="0"/>
              </a:spcAft>
            </a:pPr>
            <a:r>
              <a:rPr lang="en-US" sz="2000" b="1" dirty="0">
                <a:solidFill>
                  <a:schemeClr val="dk1"/>
                </a:solidFill>
                <a:latin typeface="Source Sans Pro"/>
                <a:ea typeface="Source Sans Pro"/>
                <a:cs typeface="Source Sans Pro"/>
                <a:sym typeface="Source Sans Pro"/>
              </a:rPr>
              <a:t>Dataset uji </a:t>
            </a:r>
            <a:r>
              <a:rPr lang="en-US" sz="2000" b="1" dirty="0" err="1">
                <a:solidFill>
                  <a:schemeClr val="dk1"/>
                </a:solidFill>
                <a:latin typeface="Source Sans Pro"/>
                <a:ea typeface="Source Sans Pro"/>
                <a:cs typeface="Source Sans Pro"/>
                <a:sym typeface="Source Sans Pro"/>
              </a:rPr>
              <a:t>coba</a:t>
            </a:r>
            <a:r>
              <a:rPr lang="en-US" sz="2000" b="1" dirty="0">
                <a:solidFill>
                  <a:schemeClr val="dk1"/>
                </a:solidFill>
                <a:latin typeface="Source Sans Pro"/>
                <a:ea typeface="Source Sans Pro"/>
                <a:cs typeface="Source Sans Pro"/>
                <a:sym typeface="Source Sans Pro"/>
              </a:rPr>
              <a:t>:</a:t>
            </a:r>
          </a:p>
          <a:p>
            <a:pPr lvl="0" algn="l" rtl="0">
              <a:spcBef>
                <a:spcPts val="0"/>
              </a:spcBef>
              <a:spcAft>
                <a:spcPts val="0"/>
              </a:spcAft>
            </a:pPr>
            <a:endParaRPr lang="en-US" sz="1800" b="1" dirty="0">
              <a:solidFill>
                <a:schemeClr val="dk1"/>
              </a:solidFill>
              <a:latin typeface="Source Sans Pro"/>
              <a:ea typeface="Source Sans Pro"/>
              <a:cs typeface="Source Sans Pro"/>
              <a:sym typeface="Source Sans Pro"/>
            </a:endParaRPr>
          </a:p>
          <a:p>
            <a:pPr lvl="0" algn="l" rtl="0">
              <a:spcBef>
                <a:spcPts val="0"/>
              </a:spcBef>
              <a:spcAft>
                <a:spcPts val="0"/>
              </a:spcAft>
            </a:pPr>
            <a:r>
              <a:rPr lang="en-US" dirty="0">
                <a:solidFill>
                  <a:schemeClr val="dk1"/>
                </a:solidFill>
                <a:latin typeface="Source Sans Pro"/>
                <a:ea typeface="Source Sans Pro"/>
                <a:cs typeface="Source Sans Pro"/>
                <a:sym typeface="Source Sans Pro"/>
              </a:rPr>
              <a:t>Gambar </a:t>
            </a:r>
            <a:r>
              <a:rPr lang="en-US" dirty="0" err="1">
                <a:solidFill>
                  <a:schemeClr val="dk1"/>
                </a:solidFill>
                <a:latin typeface="Source Sans Pro"/>
                <a:ea typeface="Source Sans Pro"/>
                <a:cs typeface="Source Sans Pro"/>
                <a:sym typeface="Source Sans Pro"/>
              </a:rPr>
              <a:t>patologi</a:t>
            </a:r>
            <a:r>
              <a:rPr lang="en-US" dirty="0">
                <a:solidFill>
                  <a:schemeClr val="dk1"/>
                </a:solidFill>
                <a:latin typeface="Source Sans Pro"/>
                <a:ea typeface="Source Sans Pro"/>
                <a:cs typeface="Source Sans Pro"/>
                <a:sym typeface="Source Sans Pro"/>
              </a:rPr>
              <a:t> breast cancer yang </a:t>
            </a:r>
            <a:r>
              <a:rPr lang="en-US" dirty="0" err="1">
                <a:solidFill>
                  <a:schemeClr val="dk1"/>
                </a:solidFill>
                <a:latin typeface="Source Sans Pro"/>
                <a:ea typeface="Source Sans Pro"/>
                <a:cs typeface="Source Sans Pro"/>
                <a:sym typeface="Source Sans Pro"/>
              </a:rPr>
              <a:t>terdapat</a:t>
            </a:r>
            <a:r>
              <a:rPr lang="en-US" dirty="0">
                <a:solidFill>
                  <a:schemeClr val="dk1"/>
                </a:solidFill>
                <a:latin typeface="Source Sans Pro"/>
                <a:ea typeface="Source Sans Pro"/>
                <a:cs typeface="Source Sans Pro"/>
                <a:sym typeface="Source Sans Pro"/>
              </a:rPr>
              <a:t> pada</a:t>
            </a:r>
          </a:p>
          <a:p>
            <a:pPr lvl="0" algn="l" rtl="0">
              <a:spcBef>
                <a:spcPts val="0"/>
              </a:spcBef>
              <a:spcAft>
                <a:spcPts val="0"/>
              </a:spcAft>
            </a:pPr>
            <a:endParaRPr lang="en-US" dirty="0">
              <a:solidFill>
                <a:schemeClr val="dk1"/>
              </a:solidFill>
              <a:latin typeface="Source Sans Pro"/>
              <a:ea typeface="Source Sans Pro"/>
              <a:cs typeface="Source Sans Pro"/>
              <a:sym typeface="Source Sans Pro"/>
            </a:endParaRPr>
          </a:p>
          <a:p>
            <a:r>
              <a:rPr lang="en-ID" b="1" i="0" dirty="0">
                <a:solidFill>
                  <a:srgbClr val="202124"/>
                </a:solidFill>
                <a:effectLst/>
                <a:latin typeface="zeitung"/>
              </a:rPr>
              <a:t>PNG-converted-original-</a:t>
            </a:r>
            <a:r>
              <a:rPr lang="en-ID" b="1" i="0" dirty="0" err="1">
                <a:solidFill>
                  <a:srgbClr val="202124"/>
                </a:solidFill>
                <a:effectLst/>
                <a:latin typeface="zeitung"/>
              </a:rPr>
              <a:t>monuseg</a:t>
            </a:r>
            <a:endParaRPr lang="en-ID" b="1" i="0" dirty="0">
              <a:solidFill>
                <a:srgbClr val="202124"/>
              </a:solidFill>
              <a:effectLst/>
              <a:latin typeface="zeitung"/>
            </a:endParaRPr>
          </a:p>
          <a:p>
            <a:pPr lvl="0" algn="l" rtl="0">
              <a:spcBef>
                <a:spcPts val="0"/>
              </a:spcBef>
              <a:spcAft>
                <a:spcPts val="0"/>
              </a:spcAft>
            </a:pPr>
            <a:r>
              <a:rPr lang="en-US" sz="1800" dirty="0">
                <a:solidFill>
                  <a:schemeClr val="dk1"/>
                </a:solidFill>
                <a:latin typeface="Source Sans Pro"/>
                <a:ea typeface="Source Sans Pro"/>
                <a:cs typeface="Source Sans Pro"/>
                <a:sym typeface="Source Sans Pro"/>
              </a:rPr>
              <a:t>https://www.kaggle.com/datasets/tuanledinh/processedoriginalmonuseg </a:t>
            </a:r>
          </a:p>
          <a:p>
            <a:pPr lvl="0" algn="l" rtl="0">
              <a:spcBef>
                <a:spcPts val="0"/>
              </a:spcBef>
              <a:spcAft>
                <a:spcPts val="0"/>
              </a:spcAft>
            </a:pPr>
            <a:endParaRPr lang="en-US" sz="1800" dirty="0">
              <a:solidFill>
                <a:schemeClr val="dk1"/>
              </a:solidFill>
              <a:latin typeface="Source Sans Pro"/>
              <a:ea typeface="Source Sans Pro"/>
              <a:cs typeface="Source Sans Pro"/>
              <a:sym typeface="Source Sans Pro"/>
            </a:endParaRPr>
          </a:p>
        </p:txBody>
      </p:sp>
      <p:pic>
        <p:nvPicPr>
          <p:cNvPr id="33" name="Picture 32">
            <a:extLst>
              <a:ext uri="{FF2B5EF4-FFF2-40B4-BE49-F238E27FC236}">
                <a16:creationId xmlns:a16="http://schemas.microsoft.com/office/drawing/2014/main" id="{B5B0A8ED-877A-737C-EA84-406DE923FD01}"/>
              </a:ext>
            </a:extLst>
          </p:cNvPr>
          <p:cNvPicPr>
            <a:picLocks noChangeAspect="1"/>
          </p:cNvPicPr>
          <p:nvPr/>
        </p:nvPicPr>
        <p:blipFill>
          <a:blip r:embed="rId2"/>
          <a:stretch>
            <a:fillRect/>
          </a:stretch>
        </p:blipFill>
        <p:spPr>
          <a:xfrm>
            <a:off x="6096000" y="4324557"/>
            <a:ext cx="5535276" cy="2031032"/>
          </a:xfrm>
          <a:prstGeom prst="rect">
            <a:avLst/>
          </a:prstGeom>
        </p:spPr>
      </p:pic>
    </p:spTree>
    <p:extLst>
      <p:ext uri="{BB962C8B-B14F-4D97-AF65-F5344CB8AC3E}">
        <p14:creationId xmlns:p14="http://schemas.microsoft.com/office/powerpoint/2010/main" val="140130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id-ID" b="1" dirty="0"/>
              <a:t>Pembuatan data sintetis</a:t>
            </a:r>
            <a:endParaRPr lang="en-US" b="1" dirty="0"/>
          </a:p>
        </p:txBody>
      </p:sp>
      <p:sp>
        <p:nvSpPr>
          <p:cNvPr id="3" name="Rectangle 2">
            <a:extLst>
              <a:ext uri="{FF2B5EF4-FFF2-40B4-BE49-F238E27FC236}">
                <a16:creationId xmlns:a16="http://schemas.microsoft.com/office/drawing/2014/main" id="{D1082B93-EAB2-45C2-913D-74B2DF42F552}"/>
              </a:ext>
            </a:extLst>
          </p:cNvPr>
          <p:cNvSpPr/>
          <p:nvPr/>
        </p:nvSpPr>
        <p:spPr>
          <a:xfrm>
            <a:off x="0" y="1261745"/>
            <a:ext cx="12192000" cy="319989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1" name="Picture 160">
            <a:extLst>
              <a:ext uri="{FF2B5EF4-FFF2-40B4-BE49-F238E27FC236}">
                <a16:creationId xmlns:a16="http://schemas.microsoft.com/office/drawing/2014/main" id="{616FA078-CCE8-2A9B-4993-6952102187C4}"/>
              </a:ext>
            </a:extLst>
          </p:cNvPr>
          <p:cNvPicPr>
            <a:picLocks noChangeAspect="1"/>
          </p:cNvPicPr>
          <p:nvPr/>
        </p:nvPicPr>
        <p:blipFill>
          <a:blip r:embed="rId2"/>
          <a:stretch>
            <a:fillRect/>
          </a:stretch>
        </p:blipFill>
        <p:spPr>
          <a:xfrm>
            <a:off x="722959" y="4558133"/>
            <a:ext cx="4794971" cy="2076243"/>
          </a:xfrm>
          <a:prstGeom prst="rect">
            <a:avLst/>
          </a:prstGeom>
        </p:spPr>
      </p:pic>
      <mc:AlternateContent xmlns:mc="http://schemas.openxmlformats.org/markup-compatibility/2006">
        <mc:Choice xmlns:a14="http://schemas.microsoft.com/office/drawing/2010/main" Requires="a14">
          <p:sp>
            <p:nvSpPr>
              <p:cNvPr id="162" name="TextBox 161">
                <a:extLst>
                  <a:ext uri="{FF2B5EF4-FFF2-40B4-BE49-F238E27FC236}">
                    <a16:creationId xmlns:a16="http://schemas.microsoft.com/office/drawing/2014/main" id="{DCB57A44-2A2D-615A-D79B-4AB89F946536}"/>
                  </a:ext>
                </a:extLst>
              </p:cNvPr>
              <p:cNvSpPr txBox="1"/>
              <p:nvPr/>
            </p:nvSpPr>
            <p:spPr>
              <a:xfrm>
                <a:off x="6490138" y="4880561"/>
                <a:ext cx="5546461" cy="1077218"/>
              </a:xfrm>
              <a:prstGeom prst="rect">
                <a:avLst/>
              </a:prstGeom>
              <a:noFill/>
            </p:spPr>
            <p:txBody>
              <a:bodyPr wrap="square">
                <a:spAutoFit/>
              </a:bodyPr>
              <a:lstStyle/>
              <a:p>
                <a14:m>
                  <m:oMath xmlns:m="http://schemas.openxmlformats.org/officeDocument/2006/math">
                    <m:r>
                      <a:rPr lang="en-US" sz="1600" i="1" smtClean="0">
                        <a:latin typeface="Cambria Math" panose="02040503050406030204" pitchFamily="18" charset="0"/>
                      </a:rPr>
                      <m:t>𝐺</m:t>
                    </m:r>
                  </m:oMath>
                </a14:m>
                <a:r>
                  <a:rPr lang="en-US" sz="1600" dirty="0"/>
                  <a:t>: random polygon mask to pathology image generator</a:t>
                </a:r>
              </a:p>
              <a:p>
                <a14:m>
                  <m:oMath xmlns:m="http://schemas.openxmlformats.org/officeDocument/2006/math">
                    <m:r>
                      <a:rPr lang="en-US" sz="1600" i="1" smtClean="0">
                        <a:latin typeface="Cambria Math" panose="02040503050406030204" pitchFamily="18" charset="0"/>
                      </a:rPr>
                      <m:t>𝑆</m:t>
                    </m:r>
                  </m:oMath>
                </a14:m>
                <a:r>
                  <a:rPr lang="en-US" sz="1600" dirty="0"/>
                  <a:t>: pathology image to polygon mask generator</a:t>
                </a:r>
              </a:p>
              <a:p>
                <a14:m>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𝐷</m:t>
                        </m:r>
                      </m:e>
                      <m:sub>
                        <m:r>
                          <a:rPr lang="en-US" sz="1600" i="1" smtClean="0">
                            <a:latin typeface="Cambria Math" panose="02040503050406030204" pitchFamily="18" charset="0"/>
                          </a:rPr>
                          <m:t>𝑁</m:t>
                        </m:r>
                      </m:sub>
                    </m:sSub>
                  </m:oMath>
                </a14:m>
                <a:r>
                  <a:rPr lang="en-US" sz="1600" dirty="0"/>
                  <a:t>: discriminator for G</a:t>
                </a:r>
              </a:p>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rPr>
                          <m:t>𝐷</m:t>
                        </m:r>
                      </m:e>
                      <m:sub>
                        <m:r>
                          <a:rPr lang="en-US" sz="1600" i="1" smtClean="0">
                            <a:latin typeface="Cambria Math" panose="02040503050406030204" pitchFamily="18" charset="0"/>
                          </a:rPr>
                          <m:t>𝑀</m:t>
                        </m:r>
                      </m:sub>
                    </m:sSub>
                  </m:oMath>
                </a14:m>
                <a:r>
                  <a:rPr lang="en-US" sz="1600" dirty="0"/>
                  <a:t>:discriminator for S</a:t>
                </a:r>
              </a:p>
            </p:txBody>
          </p:sp>
        </mc:Choice>
        <mc:Fallback>
          <p:sp>
            <p:nvSpPr>
              <p:cNvPr id="162" name="TextBox 161">
                <a:extLst>
                  <a:ext uri="{FF2B5EF4-FFF2-40B4-BE49-F238E27FC236}">
                    <a16:creationId xmlns:a16="http://schemas.microsoft.com/office/drawing/2014/main" id="{DCB57A44-2A2D-615A-D79B-4AB89F946536}"/>
                  </a:ext>
                </a:extLst>
              </p:cNvPr>
              <p:cNvSpPr txBox="1">
                <a:spLocks noRot="1" noChangeAspect="1" noMove="1" noResize="1" noEditPoints="1" noAdjustHandles="1" noChangeArrowheads="1" noChangeShapeType="1" noTextEdit="1"/>
              </p:cNvSpPr>
              <p:nvPr/>
            </p:nvSpPr>
            <p:spPr>
              <a:xfrm>
                <a:off x="6490138" y="4880561"/>
                <a:ext cx="5546461" cy="1077218"/>
              </a:xfrm>
              <a:prstGeom prst="rect">
                <a:avLst/>
              </a:prstGeom>
              <a:blipFill>
                <a:blip r:embed="rId3"/>
                <a:stretch>
                  <a:fillRect t="-1705" b="-6818"/>
                </a:stretch>
              </a:blipFill>
            </p:spPr>
            <p:txBody>
              <a:bodyPr/>
              <a:lstStyle/>
              <a:p>
                <a:r>
                  <a:rPr lang="en-ID">
                    <a:noFill/>
                  </a:rPr>
                  <a:t> </a:t>
                </a:r>
              </a:p>
            </p:txBody>
          </p:sp>
        </mc:Fallback>
      </mc:AlternateContent>
      <p:sp>
        <p:nvSpPr>
          <p:cNvPr id="164" name="TextBox 163">
            <a:extLst>
              <a:ext uri="{FF2B5EF4-FFF2-40B4-BE49-F238E27FC236}">
                <a16:creationId xmlns:a16="http://schemas.microsoft.com/office/drawing/2014/main" id="{331D2F14-8E34-B9C8-DB04-F18FD49F3856}"/>
              </a:ext>
            </a:extLst>
          </p:cNvPr>
          <p:cNvSpPr txBox="1"/>
          <p:nvPr/>
        </p:nvSpPr>
        <p:spPr>
          <a:xfrm>
            <a:off x="624238" y="1534086"/>
            <a:ext cx="10943524" cy="2655214"/>
          </a:xfrm>
          <a:prstGeom prst="rect">
            <a:avLst/>
          </a:prstGeom>
          <a:noFill/>
        </p:spPr>
        <p:txBody>
          <a:bodyPr wrap="square">
            <a:spAutoFit/>
          </a:bodyPr>
          <a:lstStyle/>
          <a:p>
            <a:pPr algn="just">
              <a:lnSpc>
                <a:spcPct val="105000"/>
              </a:lnSpc>
            </a:pPr>
            <a:r>
              <a:rPr lang="id-ID" sz="2000" b="1" dirty="0">
                <a:solidFill>
                  <a:schemeClr val="bg1"/>
                </a:solidFill>
                <a:latin typeface="Cambria" panose="02040503050406030204" pitchFamily="18" charset="0"/>
                <a:ea typeface="Cambria" panose="02040503050406030204" pitchFamily="18" charset="0"/>
              </a:rPr>
              <a:t>Arsitektur:</a:t>
            </a:r>
            <a:r>
              <a:rPr lang="id-ID" sz="2000" dirty="0">
                <a:solidFill>
                  <a:schemeClr val="bg1"/>
                </a:solidFill>
                <a:latin typeface="Cambria" panose="02040503050406030204" pitchFamily="18" charset="0"/>
                <a:ea typeface="Cambria" panose="02040503050406030204" pitchFamily="18" charset="0"/>
              </a:rPr>
              <a:t> </a:t>
            </a:r>
            <a:r>
              <a:rPr lang="id-ID" sz="2000" dirty="0" err="1">
                <a:solidFill>
                  <a:schemeClr val="bg1"/>
                </a:solidFill>
                <a:latin typeface="Cambria" panose="02040503050406030204" pitchFamily="18" charset="0"/>
                <a:ea typeface="Cambria" panose="02040503050406030204" pitchFamily="18" charset="0"/>
              </a:rPr>
              <a:t>dual</a:t>
            </a:r>
            <a:r>
              <a:rPr lang="id-ID" sz="2000" dirty="0">
                <a:solidFill>
                  <a:schemeClr val="bg1"/>
                </a:solidFill>
                <a:latin typeface="Cambria" panose="02040503050406030204" pitchFamily="18" charset="0"/>
                <a:ea typeface="Cambria" panose="02040503050406030204" pitchFamily="18" charset="0"/>
              </a:rPr>
              <a:t>-GAN (dengan kehilangan konsistensi siklus) </a:t>
            </a:r>
            <a:r>
              <a:rPr lang="id-ID" sz="2000" dirty="0" err="1">
                <a:solidFill>
                  <a:schemeClr val="bg1"/>
                </a:solidFill>
                <a:latin typeface="Cambria" panose="02040503050406030204" pitchFamily="18" charset="0"/>
                <a:ea typeface="Cambria" panose="02040503050406030204" pitchFamily="18" charset="0"/>
              </a:rPr>
              <a:t>cycleGAN</a:t>
            </a:r>
            <a:r>
              <a:rPr lang="id-ID" sz="2000" dirty="0">
                <a:solidFill>
                  <a:schemeClr val="bg1"/>
                </a:solidFill>
                <a:latin typeface="Cambria" panose="02040503050406030204" pitchFamily="18" charset="0"/>
                <a:ea typeface="Cambria" panose="02040503050406030204" pitchFamily="18" charset="0"/>
              </a:rPr>
              <a:t> </a:t>
            </a:r>
            <a:endParaRPr lang="en-US" sz="2000" dirty="0">
              <a:solidFill>
                <a:schemeClr val="bg1"/>
              </a:solidFill>
              <a:latin typeface="Cambria" panose="02040503050406030204" pitchFamily="18" charset="0"/>
              <a:ea typeface="Cambria" panose="02040503050406030204" pitchFamily="18" charset="0"/>
            </a:endParaRPr>
          </a:p>
          <a:p>
            <a:pPr algn="just">
              <a:lnSpc>
                <a:spcPct val="105000"/>
              </a:lnSpc>
            </a:pPr>
            <a:r>
              <a:rPr lang="id-ID" sz="2000" b="1" dirty="0">
                <a:solidFill>
                  <a:schemeClr val="bg1"/>
                </a:solidFill>
                <a:latin typeface="Cambria" panose="02040503050406030204" pitchFamily="18" charset="0"/>
                <a:ea typeface="Cambria" panose="02040503050406030204" pitchFamily="18" charset="0"/>
              </a:rPr>
              <a:t>Normalisasi:</a:t>
            </a:r>
            <a:r>
              <a:rPr lang="id-ID" sz="2000" dirty="0">
                <a:solidFill>
                  <a:schemeClr val="bg1"/>
                </a:solidFill>
                <a:latin typeface="Cambria" panose="02040503050406030204" pitchFamily="18" charset="0"/>
                <a:ea typeface="Cambria" panose="02040503050406030204" pitchFamily="18" charset="0"/>
              </a:rPr>
              <a:t> normalisasi </a:t>
            </a:r>
            <a:r>
              <a:rPr lang="id-ID" sz="2000" dirty="0" err="1">
                <a:solidFill>
                  <a:schemeClr val="bg1"/>
                </a:solidFill>
                <a:latin typeface="Cambria" panose="02040503050406030204" pitchFamily="18" charset="0"/>
                <a:ea typeface="Cambria" panose="02040503050406030204" pitchFamily="18" charset="0"/>
              </a:rPr>
              <a:t>spektral</a:t>
            </a:r>
            <a:r>
              <a:rPr lang="id-ID" sz="2000" dirty="0">
                <a:solidFill>
                  <a:schemeClr val="bg1"/>
                </a:solidFill>
                <a:latin typeface="Cambria" panose="02040503050406030204" pitchFamily="18" charset="0"/>
                <a:ea typeface="Cambria" panose="02040503050406030204" pitchFamily="18" charset="0"/>
              </a:rPr>
              <a:t> (untuk mencegah keruntuhan mode) </a:t>
            </a:r>
            <a:endParaRPr lang="en-US" sz="2000" dirty="0">
              <a:solidFill>
                <a:schemeClr val="bg1"/>
              </a:solidFill>
              <a:latin typeface="Cambria" panose="02040503050406030204" pitchFamily="18" charset="0"/>
              <a:ea typeface="Cambria" panose="02040503050406030204" pitchFamily="18" charset="0"/>
            </a:endParaRPr>
          </a:p>
          <a:p>
            <a:pPr algn="just">
              <a:lnSpc>
                <a:spcPct val="105000"/>
              </a:lnSpc>
            </a:pPr>
            <a:endParaRPr lang="en-US" sz="2000" dirty="0">
              <a:solidFill>
                <a:schemeClr val="bg1"/>
              </a:solidFill>
              <a:latin typeface="Cambria" panose="02040503050406030204" pitchFamily="18" charset="0"/>
              <a:ea typeface="Cambria" panose="02040503050406030204" pitchFamily="18" charset="0"/>
            </a:endParaRPr>
          </a:p>
          <a:p>
            <a:pPr algn="just">
              <a:lnSpc>
                <a:spcPct val="105000"/>
              </a:lnSpc>
            </a:pPr>
            <a:r>
              <a:rPr lang="id-ID" sz="2000" dirty="0">
                <a:solidFill>
                  <a:schemeClr val="bg1"/>
                </a:solidFill>
                <a:latin typeface="Cambria" panose="02040503050406030204" pitchFamily="18" charset="0"/>
                <a:ea typeface="Cambria" panose="02040503050406030204" pitchFamily="18" charset="0"/>
              </a:rPr>
              <a:t>Kerangka kerja </a:t>
            </a:r>
            <a:r>
              <a:rPr lang="id-ID" sz="2000" dirty="0" err="1">
                <a:solidFill>
                  <a:schemeClr val="bg1"/>
                </a:solidFill>
                <a:latin typeface="Cambria" panose="02040503050406030204" pitchFamily="18" charset="0"/>
                <a:ea typeface="Cambria" panose="02040503050406030204" pitchFamily="18" charset="0"/>
              </a:rPr>
              <a:t>cycleGAN</a:t>
            </a:r>
            <a:r>
              <a:rPr lang="id-ID" sz="2000" dirty="0">
                <a:solidFill>
                  <a:schemeClr val="bg1"/>
                </a:solidFill>
                <a:latin typeface="Cambria" panose="02040503050406030204" pitchFamily="18" charset="0"/>
                <a:ea typeface="Cambria" panose="02040503050406030204" pitchFamily="18" charset="0"/>
              </a:rPr>
              <a:t> mempelajari pemetaan antara topeng poligon yang dibuat secara acak dan gambar patologi yang tidak berpasangan. Karena </a:t>
            </a:r>
            <a:r>
              <a:rPr lang="id-ID" sz="2000" dirty="0" err="1">
                <a:solidFill>
                  <a:schemeClr val="bg1"/>
                </a:solidFill>
                <a:latin typeface="Cambria" panose="02040503050406030204" pitchFamily="18" charset="0"/>
                <a:ea typeface="Cambria" panose="02040503050406030204" pitchFamily="18" charset="0"/>
              </a:rPr>
              <a:t>cycleGAN</a:t>
            </a:r>
            <a:r>
              <a:rPr lang="id-ID" sz="2000" dirty="0">
                <a:solidFill>
                  <a:schemeClr val="bg1"/>
                </a:solidFill>
                <a:latin typeface="Cambria" panose="02040503050406030204" pitchFamily="18" charset="0"/>
                <a:ea typeface="Cambria" panose="02040503050406030204" pitchFamily="18" charset="0"/>
              </a:rPr>
              <a:t> didasarkan pada kehilangan konsistensi, penyiapan juga mempelajari pemetaan terbalik dari gambar patologi ke segmentasi atau topeng poligon yang sesuai. Pemetaan terbalik hanya digunakan untuk melatih pemetaan ke depan secara lebih efektif.</a:t>
            </a:r>
            <a:endParaRPr lang="en-ID" sz="20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9304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2BD6104-8A39-7A31-7260-3B51369F1FD4}"/>
              </a:ext>
            </a:extLst>
          </p:cNvPr>
          <p:cNvSpPr/>
          <p:nvPr/>
        </p:nvSpPr>
        <p:spPr>
          <a:xfrm>
            <a:off x="0" y="362607"/>
            <a:ext cx="12192000" cy="6195847"/>
          </a:xfrm>
          <a:prstGeom prst="rect">
            <a:avLst/>
          </a:prstGeom>
          <a:solidFill>
            <a:schemeClr val="accent6">
              <a:lumMod val="5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ectangle: Rounded Corners 31">
            <a:extLst>
              <a:ext uri="{FF2B5EF4-FFF2-40B4-BE49-F238E27FC236}">
                <a16:creationId xmlns:a16="http://schemas.microsoft.com/office/drawing/2014/main" id="{CF25A577-D5F0-3EDE-615A-0D2F9EA17B3F}"/>
              </a:ext>
            </a:extLst>
          </p:cNvPr>
          <p:cNvSpPr/>
          <p:nvPr/>
        </p:nvSpPr>
        <p:spPr>
          <a:xfrm>
            <a:off x="310526" y="2566407"/>
            <a:ext cx="1461408" cy="5796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Objectives</a:t>
            </a:r>
          </a:p>
        </p:txBody>
      </p:sp>
      <p:cxnSp>
        <p:nvCxnSpPr>
          <p:cNvPr id="33" name="Straight Arrow Connector 32">
            <a:extLst>
              <a:ext uri="{FF2B5EF4-FFF2-40B4-BE49-F238E27FC236}">
                <a16:creationId xmlns:a16="http://schemas.microsoft.com/office/drawing/2014/main" id="{3E829535-39AC-ADDB-760E-26BFB01B5700}"/>
              </a:ext>
            </a:extLst>
          </p:cNvPr>
          <p:cNvCxnSpPr>
            <a:cxnSpLocks/>
            <a:stCxn id="32" idx="3"/>
            <a:endCxn id="35" idx="1"/>
          </p:cNvCxnSpPr>
          <p:nvPr/>
        </p:nvCxnSpPr>
        <p:spPr>
          <a:xfrm flipV="1">
            <a:off x="1771934" y="1531735"/>
            <a:ext cx="1690007" cy="1324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F227070F-1313-C2D1-08BF-E6E6344C0B5F}"/>
              </a:ext>
            </a:extLst>
          </p:cNvPr>
          <p:cNvCxnSpPr>
            <a:cxnSpLocks/>
            <a:stCxn id="32" idx="3"/>
          </p:cNvCxnSpPr>
          <p:nvPr/>
        </p:nvCxnSpPr>
        <p:spPr>
          <a:xfrm>
            <a:off x="1771934" y="2856239"/>
            <a:ext cx="1690008" cy="11715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5" name="Rectangle: Rounded Corners 34">
                <a:extLst>
                  <a:ext uri="{FF2B5EF4-FFF2-40B4-BE49-F238E27FC236}">
                    <a16:creationId xmlns:a16="http://schemas.microsoft.com/office/drawing/2014/main" id="{3E91E569-5226-4CB5-CC02-0AC6A3950F63}"/>
                  </a:ext>
                </a:extLst>
              </p:cNvPr>
              <p:cNvSpPr/>
              <p:nvPr/>
            </p:nvSpPr>
            <p:spPr>
              <a:xfrm>
                <a:off x="3461941" y="1070604"/>
                <a:ext cx="2073728" cy="922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Minimize adversarial loss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𝐺𝐴𝑁</m:t>
                        </m:r>
                      </m:sub>
                    </m:sSub>
                    <m:r>
                      <a:rPr lang="en-US" b="0" i="1" smtClean="0">
                        <a:latin typeface="Cambria Math" panose="02040503050406030204" pitchFamily="18" charset="0"/>
                      </a:rPr>
                      <m:t>)</m:t>
                    </m:r>
                  </m:oMath>
                </a14:m>
                <a:endParaRPr lang="en-US"/>
              </a:p>
            </p:txBody>
          </p:sp>
        </mc:Choice>
        <mc:Fallback>
          <p:sp>
            <p:nvSpPr>
              <p:cNvPr id="35" name="Rectangle: Rounded Corners 34">
                <a:extLst>
                  <a:ext uri="{FF2B5EF4-FFF2-40B4-BE49-F238E27FC236}">
                    <a16:creationId xmlns:a16="http://schemas.microsoft.com/office/drawing/2014/main" id="{3E91E569-5226-4CB5-CC02-0AC6A3950F63}"/>
                  </a:ext>
                </a:extLst>
              </p:cNvPr>
              <p:cNvSpPr>
                <a:spLocks noRot="1" noChangeAspect="1" noMove="1" noResize="1" noEditPoints="1" noAdjustHandles="1" noChangeArrowheads="1" noChangeShapeType="1" noTextEdit="1"/>
              </p:cNvSpPr>
              <p:nvPr/>
            </p:nvSpPr>
            <p:spPr>
              <a:xfrm>
                <a:off x="3461941" y="1070604"/>
                <a:ext cx="2073728" cy="922262"/>
              </a:xfrm>
              <a:prstGeom prst="roundRect">
                <a:avLst/>
              </a:prstGeom>
              <a:blipFill>
                <a:blip r:embed="rId2"/>
                <a:stretch>
                  <a:fillRect t="-2614" b="-5229"/>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36" name="Rectangle: Rounded Corners 35">
                <a:extLst>
                  <a:ext uri="{FF2B5EF4-FFF2-40B4-BE49-F238E27FC236}">
                    <a16:creationId xmlns:a16="http://schemas.microsoft.com/office/drawing/2014/main" id="{E068C97D-B63F-50BE-4CF9-05D266225015}"/>
                  </a:ext>
                </a:extLst>
              </p:cNvPr>
              <p:cNvSpPr/>
              <p:nvPr/>
            </p:nvSpPr>
            <p:spPr>
              <a:xfrm>
                <a:off x="3461941" y="3719612"/>
                <a:ext cx="2073729" cy="8309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Minimize cycle consistency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ℒ</m:t>
                        </m:r>
                      </m:e>
                      <m:sub>
                        <m:r>
                          <a:rPr lang="en-US" b="0" i="1" smtClean="0">
                            <a:latin typeface="Cambria Math" panose="02040503050406030204" pitchFamily="18" charset="0"/>
                          </a:rPr>
                          <m:t>𝑐𝑦𝑐</m:t>
                        </m:r>
                      </m:sub>
                    </m:sSub>
                  </m:oMath>
                </a14:m>
                <a:r>
                  <a:rPr lang="en-US" dirty="0"/>
                  <a:t>)</a:t>
                </a:r>
              </a:p>
            </p:txBody>
          </p:sp>
        </mc:Choice>
        <mc:Fallback>
          <p:sp>
            <p:nvSpPr>
              <p:cNvPr id="36" name="Rectangle: Rounded Corners 35">
                <a:extLst>
                  <a:ext uri="{FF2B5EF4-FFF2-40B4-BE49-F238E27FC236}">
                    <a16:creationId xmlns:a16="http://schemas.microsoft.com/office/drawing/2014/main" id="{E068C97D-B63F-50BE-4CF9-05D266225015}"/>
                  </a:ext>
                </a:extLst>
              </p:cNvPr>
              <p:cNvSpPr>
                <a:spLocks noRot="1" noChangeAspect="1" noMove="1" noResize="1" noEditPoints="1" noAdjustHandles="1" noChangeArrowheads="1" noChangeShapeType="1" noTextEdit="1"/>
              </p:cNvSpPr>
              <p:nvPr/>
            </p:nvSpPr>
            <p:spPr>
              <a:xfrm>
                <a:off x="3461941" y="3719612"/>
                <a:ext cx="2073729" cy="830996"/>
              </a:xfrm>
              <a:prstGeom prst="roundRect">
                <a:avLst/>
              </a:prstGeom>
              <a:blipFill>
                <a:blip r:embed="rId3"/>
                <a:stretch>
                  <a:fillRect t="-9420" b="-15217"/>
                </a:stretch>
              </a:blipFill>
            </p:spPr>
            <p:txBody>
              <a:bodyPr/>
              <a:lstStyle/>
              <a:p>
                <a:r>
                  <a:rPr lang="en-ID">
                    <a:noFill/>
                  </a:rPr>
                  <a:t> </a:t>
                </a:r>
              </a:p>
            </p:txBody>
          </p:sp>
        </mc:Fallback>
      </mc:AlternateContent>
      <p:sp>
        <p:nvSpPr>
          <p:cNvPr id="37" name="TextBox 36">
            <a:extLst>
              <a:ext uri="{FF2B5EF4-FFF2-40B4-BE49-F238E27FC236}">
                <a16:creationId xmlns:a16="http://schemas.microsoft.com/office/drawing/2014/main" id="{957238A7-0381-4668-4873-9A048FA3763C}"/>
              </a:ext>
            </a:extLst>
          </p:cNvPr>
          <p:cNvSpPr txBox="1"/>
          <p:nvPr/>
        </p:nvSpPr>
        <p:spPr>
          <a:xfrm>
            <a:off x="3381317" y="2091725"/>
            <a:ext cx="2563705" cy="954107"/>
          </a:xfrm>
          <a:prstGeom prst="rect">
            <a:avLst/>
          </a:prstGeom>
          <a:noFill/>
        </p:spPr>
        <p:txBody>
          <a:bodyPr wrap="square">
            <a:spAutoFit/>
          </a:bodyPr>
          <a:lstStyle/>
          <a:p>
            <a:r>
              <a:rPr lang="en-US" sz="1400" dirty="0">
                <a:solidFill>
                  <a:schemeClr val="bg1"/>
                </a:solidFill>
                <a:latin typeface="Cambria" panose="02040503050406030204" pitchFamily="18" charset="0"/>
                <a:ea typeface="Cambria" panose="02040503050406030204" pitchFamily="18" charset="0"/>
              </a:rPr>
              <a:t>The adversarial loss </a:t>
            </a:r>
            <a:r>
              <a:rPr lang="en-US" sz="1400" dirty="0" err="1">
                <a:solidFill>
                  <a:schemeClr val="bg1"/>
                </a:solidFill>
                <a:latin typeface="Cambria" panose="02040503050406030204" pitchFamily="18" charset="0"/>
                <a:ea typeface="Cambria" panose="02040503050406030204" pitchFamily="18" charset="0"/>
              </a:rPr>
              <a:t>digunakan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untuk</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mencocokkan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distribusi</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sampel</a:t>
            </a:r>
            <a:r>
              <a:rPr lang="en-US" sz="1400" dirty="0">
                <a:solidFill>
                  <a:schemeClr val="bg1"/>
                </a:solidFill>
                <a:latin typeface="Cambria" panose="02040503050406030204" pitchFamily="18" charset="0"/>
                <a:ea typeface="Cambria" panose="02040503050406030204" pitchFamily="18" charset="0"/>
              </a:rPr>
              <a:t> yang </a:t>
            </a:r>
            <a:r>
              <a:rPr lang="en-US" sz="1400" dirty="0" err="1">
                <a:solidFill>
                  <a:schemeClr val="bg1"/>
                </a:solidFill>
                <a:latin typeface="Cambria" panose="02040503050406030204" pitchFamily="18" charset="0"/>
                <a:ea typeface="Cambria" panose="02040503050406030204" pitchFamily="18" charset="0"/>
              </a:rPr>
              <a:t>diterjemahkan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dengan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distribusi</a:t>
            </a:r>
            <a:r>
              <a:rPr lang="en-US" sz="1400" dirty="0">
                <a:solidFill>
                  <a:schemeClr val="bg1"/>
                </a:solidFill>
                <a:latin typeface="Cambria" panose="02040503050406030204" pitchFamily="18" charset="0"/>
                <a:ea typeface="Cambria" panose="02040503050406030204" pitchFamily="18" charset="0"/>
              </a:rPr>
              <a:t> target</a:t>
            </a:r>
          </a:p>
        </p:txBody>
      </p:sp>
      <p:sp>
        <p:nvSpPr>
          <p:cNvPr id="38" name="TextBox 37">
            <a:extLst>
              <a:ext uri="{FF2B5EF4-FFF2-40B4-BE49-F238E27FC236}">
                <a16:creationId xmlns:a16="http://schemas.microsoft.com/office/drawing/2014/main" id="{E451A257-C6A5-688D-6369-5BC0A96F3F3F}"/>
              </a:ext>
            </a:extLst>
          </p:cNvPr>
          <p:cNvSpPr txBox="1"/>
          <p:nvPr/>
        </p:nvSpPr>
        <p:spPr>
          <a:xfrm>
            <a:off x="3408475" y="4652569"/>
            <a:ext cx="2782999" cy="1815882"/>
          </a:xfrm>
          <a:prstGeom prst="rect">
            <a:avLst/>
          </a:prstGeom>
          <a:noFill/>
        </p:spPr>
        <p:txBody>
          <a:bodyPr wrap="square">
            <a:spAutoFit/>
          </a:bodyPr>
          <a:lstStyle/>
          <a:p>
            <a:r>
              <a:rPr lang="en-US" sz="1400" dirty="0">
                <a:solidFill>
                  <a:schemeClr val="bg1"/>
                </a:solidFill>
                <a:latin typeface="Cambria" panose="02040503050406030204" pitchFamily="18" charset="0"/>
                <a:ea typeface="Cambria" panose="02040503050406030204" pitchFamily="18" charset="0"/>
              </a:rPr>
              <a:t>The cycle consistency loss term </a:t>
            </a:r>
            <a:r>
              <a:rPr lang="en-US" sz="1400" dirty="0" err="1">
                <a:solidFill>
                  <a:schemeClr val="bg1"/>
                </a:solidFill>
                <a:latin typeface="Cambria" panose="02040503050406030204" pitchFamily="18" charset="0"/>
                <a:ea typeface="Cambria" panose="02040503050406030204" pitchFamily="18" charset="0"/>
              </a:rPr>
              <a:t>memberikan</a:t>
            </a:r>
            <a:r>
              <a:rPr lang="en-US" sz="1400" dirty="0">
                <a:solidFill>
                  <a:schemeClr val="bg1"/>
                </a:solidFill>
                <a:latin typeface="Cambria" panose="02040503050406030204" pitchFamily="18" charset="0"/>
                <a:ea typeface="Cambria" panose="02040503050406030204" pitchFamily="18" charset="0"/>
              </a:rPr>
              <a:t> penalty </a:t>
            </a:r>
            <a:r>
              <a:rPr lang="en-US" sz="1400" dirty="0" err="1">
                <a:solidFill>
                  <a:schemeClr val="bg1"/>
                </a:solidFill>
                <a:latin typeface="Cambria" panose="02040503050406030204" pitchFamily="18" charset="0"/>
                <a:ea typeface="Cambria" panose="02040503050406030204" pitchFamily="18" charset="0"/>
              </a:rPr>
              <a:t>terhadap</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penyimpangan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dari</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gambar</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sumber</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Ini</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memastikan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bahwa</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terjemahan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maju</a:t>
            </a:r>
            <a:r>
              <a:rPr lang="en-US" sz="1400" dirty="0">
                <a:solidFill>
                  <a:schemeClr val="bg1"/>
                </a:solidFill>
                <a:latin typeface="Cambria" panose="02040503050406030204" pitchFamily="18" charset="0"/>
                <a:ea typeface="Cambria" panose="02040503050406030204" pitchFamily="18" charset="0"/>
              </a:rPr>
              <a:t> dan </a:t>
            </a:r>
            <a:r>
              <a:rPr lang="en-US" sz="1400" dirty="0" err="1">
                <a:solidFill>
                  <a:schemeClr val="bg1"/>
                </a:solidFill>
                <a:latin typeface="Cambria" panose="02040503050406030204" pitchFamily="18" charset="0"/>
                <a:ea typeface="Cambria" panose="02040503050406030204" pitchFamily="18" charset="0"/>
              </a:rPr>
              <a:t>mundur</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antara</a:t>
            </a:r>
            <a:r>
              <a:rPr lang="en-US" sz="1400" dirty="0">
                <a:solidFill>
                  <a:schemeClr val="bg1"/>
                </a:solidFill>
                <a:latin typeface="Cambria" panose="02040503050406030204" pitchFamily="18" charset="0"/>
                <a:ea typeface="Cambria" panose="02040503050406030204" pitchFamily="18" charset="0"/>
              </a:rPr>
              <a:t> topeng </a:t>
            </a:r>
            <a:r>
              <a:rPr lang="en-US" sz="1400" dirty="0" err="1">
                <a:solidFill>
                  <a:schemeClr val="bg1"/>
                </a:solidFill>
                <a:latin typeface="Cambria" panose="02040503050406030204" pitchFamily="18" charset="0"/>
                <a:ea typeface="Cambria" panose="02040503050406030204" pitchFamily="18" charset="0"/>
              </a:rPr>
              <a:t>poligon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acak</a:t>
            </a:r>
            <a:r>
              <a:rPr lang="en-US" sz="1400" dirty="0">
                <a:solidFill>
                  <a:schemeClr val="bg1"/>
                </a:solidFill>
                <a:latin typeface="Cambria" panose="02040503050406030204" pitchFamily="18" charset="0"/>
                <a:ea typeface="Cambria" panose="02040503050406030204" pitchFamily="18" charset="0"/>
              </a:rPr>
              <a:t> dan </a:t>
            </a:r>
            <a:r>
              <a:rPr lang="en-US" sz="1400" dirty="0" err="1">
                <a:solidFill>
                  <a:schemeClr val="bg1"/>
                </a:solidFill>
                <a:latin typeface="Cambria" panose="02040503050406030204" pitchFamily="18" charset="0"/>
                <a:ea typeface="Cambria" panose="02040503050406030204" pitchFamily="18" charset="0"/>
              </a:rPr>
              <a:t>gambar</a:t>
            </a:r>
            <a:r>
              <a:rPr lang="en-US" sz="1400" dirty="0">
                <a:solidFill>
                  <a:schemeClr val="bg1"/>
                </a:solidFill>
                <a:latin typeface="Cambria" panose="02040503050406030204" pitchFamily="18" charset="0"/>
                <a:ea typeface="Cambria" panose="02040503050406030204" pitchFamily="18" charset="0"/>
              </a:rPr>
              <a:t> inti </a:t>
            </a:r>
            <a:r>
              <a:rPr lang="en-US" sz="1400" dirty="0" err="1">
                <a:solidFill>
                  <a:schemeClr val="bg1"/>
                </a:solidFill>
                <a:latin typeface="Cambria" panose="02040503050406030204" pitchFamily="18" charset="0"/>
                <a:ea typeface="Cambria" panose="02040503050406030204" pitchFamily="18" charset="0"/>
              </a:rPr>
              <a:t>adalah</a:t>
            </a:r>
            <a:r>
              <a:rPr lang="en-US" sz="1400" dirty="0">
                <a:solidFill>
                  <a:schemeClr val="bg1"/>
                </a:solidFill>
                <a:latin typeface="Cambria" panose="02040503050406030204" pitchFamily="18" charset="0"/>
                <a:ea typeface="Cambria" panose="02040503050406030204" pitchFamily="18" charset="0"/>
              </a:rPr>
              <a:t> lossless </a:t>
            </a:r>
            <a:r>
              <a:rPr lang="en-US" sz="1400" dirty="0" err="1">
                <a:solidFill>
                  <a:schemeClr val="bg1"/>
                </a:solidFill>
                <a:latin typeface="Cambria" panose="02040503050406030204" pitchFamily="18" charset="0"/>
                <a:ea typeface="Cambria" panose="02040503050406030204" pitchFamily="18" charset="0"/>
              </a:rPr>
              <a:t>dengann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siklus</a:t>
            </a:r>
            <a:r>
              <a:rPr lang="en-US" sz="1400" dirty="0">
                <a:solidFill>
                  <a:schemeClr val="bg1"/>
                </a:solidFill>
                <a:latin typeface="Cambria" panose="02040503050406030204" pitchFamily="18" charset="0"/>
                <a:ea typeface="Cambria" panose="02040503050406030204" pitchFamily="18" charset="0"/>
              </a:rPr>
              <a:t> yang </a:t>
            </a:r>
            <a:r>
              <a:rPr lang="en-US" sz="1400" dirty="0" err="1">
                <a:solidFill>
                  <a:schemeClr val="bg1"/>
                </a:solidFill>
                <a:latin typeface="Cambria" panose="02040503050406030204" pitchFamily="18" charset="0"/>
                <a:ea typeface="Cambria" panose="02040503050406030204" pitchFamily="18" charset="0"/>
              </a:rPr>
              <a:t>konsisten</a:t>
            </a:r>
            <a:r>
              <a:rPr lang="en-US" sz="1400" dirty="0">
                <a:solidFill>
                  <a:schemeClr val="bg1"/>
                </a:solidFill>
                <a:latin typeface="Cambria" panose="02040503050406030204" pitchFamily="18" charset="0"/>
                <a:ea typeface="Cambria" panose="02040503050406030204" pitchFamily="18" charset="0"/>
              </a:rPr>
              <a:t>.</a:t>
            </a:r>
          </a:p>
        </p:txBody>
      </p:sp>
      <p:cxnSp>
        <p:nvCxnSpPr>
          <p:cNvPr id="39" name="Straight Arrow Connector 38">
            <a:extLst>
              <a:ext uri="{FF2B5EF4-FFF2-40B4-BE49-F238E27FC236}">
                <a16:creationId xmlns:a16="http://schemas.microsoft.com/office/drawing/2014/main" id="{8155BE72-425F-151F-E0F9-DB882D3053F9}"/>
              </a:ext>
            </a:extLst>
          </p:cNvPr>
          <p:cNvCxnSpPr>
            <a:cxnSpLocks/>
            <a:stCxn id="35" idx="3"/>
            <a:endCxn id="40" idx="1"/>
          </p:cNvCxnSpPr>
          <p:nvPr/>
        </p:nvCxnSpPr>
        <p:spPr>
          <a:xfrm flipV="1">
            <a:off x="5535669" y="1526507"/>
            <a:ext cx="1294639" cy="52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40" name="Rectangle: Rounded Corners 39">
                <a:extLst>
                  <a:ext uri="{FF2B5EF4-FFF2-40B4-BE49-F238E27FC236}">
                    <a16:creationId xmlns:a16="http://schemas.microsoft.com/office/drawing/2014/main" id="{58B462B1-A44B-E4FA-7230-994A1F9883E3}"/>
                  </a:ext>
                </a:extLst>
              </p:cNvPr>
              <p:cNvSpPr/>
              <p:nvPr/>
            </p:nvSpPr>
            <p:spPr>
              <a:xfrm>
                <a:off x="6830308" y="1116237"/>
                <a:ext cx="2005350" cy="8205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latin typeface="Cambria" panose="02040503050406030204" pitchFamily="18" charset="0"/>
                    <a:ea typeface="Cambria" panose="02040503050406030204" pitchFamily="18" charset="0"/>
                  </a:rPr>
                  <a:t>Minimize loss of mapping </a:t>
                </a:r>
                <a14:m>
                  <m:oMath xmlns:m="http://schemas.openxmlformats.org/officeDocument/2006/math">
                    <m:r>
                      <a:rPr lang="en-US" sz="1600" b="0" i="1" smtClean="0">
                        <a:solidFill>
                          <a:schemeClr val="tx1"/>
                        </a:solidFill>
                        <a:latin typeface="Cambria Math" panose="02040503050406030204" pitchFamily="18" charset="0"/>
                      </a:rPr>
                      <m:t>𝐺</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𝑁</m:t>
                    </m:r>
                  </m:oMath>
                </a14:m>
                <a:r>
                  <a:rPr lang="en-US" sz="1600" dirty="0">
                    <a:solidFill>
                      <a:schemeClr val="tx1"/>
                    </a:solidFill>
                    <a:latin typeface="Cambria" panose="02040503050406030204" pitchFamily="18" charset="0"/>
                    <a:ea typeface="Cambria" panose="02040503050406030204" pitchFamily="18" charset="0"/>
                  </a:rPr>
                  <a:t> and </a:t>
                </a:r>
                <a14:m>
                  <m:oMath xmlns:m="http://schemas.openxmlformats.org/officeDocument/2006/math">
                    <m:r>
                      <a:rPr lang="en-US" sz="1600" b="0" i="1" smtClean="0">
                        <a:solidFill>
                          <a:schemeClr val="tx1"/>
                        </a:solidFill>
                        <a:latin typeface="Cambria Math" panose="02040503050406030204" pitchFamily="18" charset="0"/>
                      </a:rPr>
                      <m:t>𝑆</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𝑁</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𝑀</m:t>
                    </m:r>
                  </m:oMath>
                </a14:m>
                <a:endParaRPr lang="en-US" sz="1600" dirty="0">
                  <a:solidFill>
                    <a:schemeClr val="tx1"/>
                  </a:solidFill>
                  <a:latin typeface="Cambria" panose="02040503050406030204" pitchFamily="18" charset="0"/>
                  <a:ea typeface="Cambria" panose="02040503050406030204" pitchFamily="18" charset="0"/>
                </a:endParaRPr>
              </a:p>
            </p:txBody>
          </p:sp>
        </mc:Choice>
        <mc:Fallback>
          <p:sp>
            <p:nvSpPr>
              <p:cNvPr id="40" name="Rectangle: Rounded Corners 39">
                <a:extLst>
                  <a:ext uri="{FF2B5EF4-FFF2-40B4-BE49-F238E27FC236}">
                    <a16:creationId xmlns:a16="http://schemas.microsoft.com/office/drawing/2014/main" id="{58B462B1-A44B-E4FA-7230-994A1F9883E3}"/>
                  </a:ext>
                </a:extLst>
              </p:cNvPr>
              <p:cNvSpPr>
                <a:spLocks noRot="1" noChangeAspect="1" noMove="1" noResize="1" noEditPoints="1" noAdjustHandles="1" noChangeArrowheads="1" noChangeShapeType="1" noTextEdit="1"/>
              </p:cNvSpPr>
              <p:nvPr/>
            </p:nvSpPr>
            <p:spPr>
              <a:xfrm>
                <a:off x="6830308" y="1116237"/>
                <a:ext cx="2005350" cy="820539"/>
              </a:xfrm>
              <a:prstGeom prst="roundRect">
                <a:avLst/>
              </a:prstGeom>
              <a:blipFill>
                <a:blip r:embed="rId4"/>
                <a:stretch>
                  <a:fillRect t="-2190" b="-8029"/>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41" name="Rectangle: Rounded Corners 40">
                <a:extLst>
                  <a:ext uri="{FF2B5EF4-FFF2-40B4-BE49-F238E27FC236}">
                    <a16:creationId xmlns:a16="http://schemas.microsoft.com/office/drawing/2014/main" id="{70E5178D-9328-F344-F617-34A4F5D4BC12}"/>
                  </a:ext>
                </a:extLst>
              </p:cNvPr>
              <p:cNvSpPr/>
              <p:nvPr/>
            </p:nvSpPr>
            <p:spPr>
              <a:xfrm>
                <a:off x="6830309" y="2144694"/>
                <a:ext cx="2005349" cy="8205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latin typeface="Cambria" panose="02040503050406030204" pitchFamily="18" charset="0"/>
                    <a:ea typeface="Cambria" panose="02040503050406030204" pitchFamily="18" charset="0"/>
                  </a:rPr>
                  <a:t>Maximize loss of discriminator </a:t>
                </a:r>
                <a14:m>
                  <m:oMath xmlns:m="http://schemas.openxmlformats.org/officeDocument/2006/math">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𝐷</m:t>
                        </m:r>
                      </m:e>
                      <m:sub>
                        <m:r>
                          <a:rPr lang="en-US" sz="1600" b="0" i="1" smtClean="0">
                            <a:solidFill>
                              <a:schemeClr val="tx1"/>
                            </a:solidFill>
                            <a:latin typeface="Cambria Math" panose="02040503050406030204" pitchFamily="18" charset="0"/>
                          </a:rPr>
                          <m:t>𝑁</m:t>
                        </m:r>
                      </m:sub>
                    </m:sSub>
                  </m:oMath>
                </a14:m>
                <a:r>
                  <a:rPr lang="en-US" sz="1600" dirty="0">
                    <a:solidFill>
                      <a:schemeClr val="tx1"/>
                    </a:solidFill>
                    <a:latin typeface="Cambria" panose="02040503050406030204" pitchFamily="18" charset="0"/>
                    <a:ea typeface="Cambria" panose="02040503050406030204" pitchFamily="18" charset="0"/>
                  </a:rPr>
                  <a:t> and </a:t>
                </a:r>
                <a14:m>
                  <m:oMath xmlns:m="http://schemas.openxmlformats.org/officeDocument/2006/math">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𝐷</m:t>
                        </m:r>
                      </m:e>
                      <m:sub>
                        <m:r>
                          <a:rPr lang="en-US" sz="1600" b="0" i="1" smtClean="0">
                            <a:solidFill>
                              <a:schemeClr val="tx1"/>
                            </a:solidFill>
                            <a:latin typeface="Cambria Math" panose="02040503050406030204" pitchFamily="18" charset="0"/>
                          </a:rPr>
                          <m:t>𝑀</m:t>
                        </m:r>
                      </m:sub>
                    </m:sSub>
                  </m:oMath>
                </a14:m>
                <a:endParaRPr lang="en-US" sz="1600" dirty="0">
                  <a:solidFill>
                    <a:schemeClr val="tx1"/>
                  </a:solidFill>
                  <a:latin typeface="Cambria" panose="02040503050406030204" pitchFamily="18" charset="0"/>
                  <a:ea typeface="Cambria" panose="02040503050406030204" pitchFamily="18" charset="0"/>
                </a:endParaRPr>
              </a:p>
            </p:txBody>
          </p:sp>
        </mc:Choice>
        <mc:Fallback>
          <p:sp>
            <p:nvSpPr>
              <p:cNvPr id="41" name="Rectangle: Rounded Corners 40">
                <a:extLst>
                  <a:ext uri="{FF2B5EF4-FFF2-40B4-BE49-F238E27FC236}">
                    <a16:creationId xmlns:a16="http://schemas.microsoft.com/office/drawing/2014/main" id="{70E5178D-9328-F344-F617-34A4F5D4BC12}"/>
                  </a:ext>
                </a:extLst>
              </p:cNvPr>
              <p:cNvSpPr>
                <a:spLocks noRot="1" noChangeAspect="1" noMove="1" noResize="1" noEditPoints="1" noAdjustHandles="1" noChangeArrowheads="1" noChangeShapeType="1" noTextEdit="1"/>
              </p:cNvSpPr>
              <p:nvPr/>
            </p:nvSpPr>
            <p:spPr>
              <a:xfrm>
                <a:off x="6830309" y="2144694"/>
                <a:ext cx="2005349" cy="820539"/>
              </a:xfrm>
              <a:prstGeom prst="roundRect">
                <a:avLst/>
              </a:prstGeom>
              <a:blipFill>
                <a:blip r:embed="rId5"/>
                <a:stretch>
                  <a:fillRect t="-2206" b="-8824"/>
                </a:stretch>
              </a:blipFill>
            </p:spPr>
            <p:txBody>
              <a:bodyPr/>
              <a:lstStyle/>
              <a:p>
                <a:r>
                  <a:rPr lang="en-ID">
                    <a:noFill/>
                  </a:rPr>
                  <a:t> </a:t>
                </a:r>
              </a:p>
            </p:txBody>
          </p:sp>
        </mc:Fallback>
      </mc:AlternateContent>
      <p:cxnSp>
        <p:nvCxnSpPr>
          <p:cNvPr id="42" name="Straight Arrow Connector 41">
            <a:extLst>
              <a:ext uri="{FF2B5EF4-FFF2-40B4-BE49-F238E27FC236}">
                <a16:creationId xmlns:a16="http://schemas.microsoft.com/office/drawing/2014/main" id="{DFC8EA92-FA71-6E50-7933-6697FA166363}"/>
              </a:ext>
            </a:extLst>
          </p:cNvPr>
          <p:cNvCxnSpPr>
            <a:cxnSpLocks/>
            <a:stCxn id="35" idx="3"/>
            <a:endCxn id="41" idx="1"/>
          </p:cNvCxnSpPr>
          <p:nvPr/>
        </p:nvCxnSpPr>
        <p:spPr>
          <a:xfrm>
            <a:off x="5535669" y="1531735"/>
            <a:ext cx="1294640" cy="10232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AD059932-04A9-0C1C-E122-9C57BF3365AF}"/>
              </a:ext>
            </a:extLst>
          </p:cNvPr>
          <p:cNvCxnSpPr>
            <a:cxnSpLocks/>
            <a:stCxn id="36" idx="3"/>
            <a:endCxn id="44" idx="1"/>
          </p:cNvCxnSpPr>
          <p:nvPr/>
        </p:nvCxnSpPr>
        <p:spPr>
          <a:xfrm flipV="1">
            <a:off x="5535670" y="3898100"/>
            <a:ext cx="1313013" cy="2370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ectangle: Rounded Corners 43">
            <a:extLst>
              <a:ext uri="{FF2B5EF4-FFF2-40B4-BE49-F238E27FC236}">
                <a16:creationId xmlns:a16="http://schemas.microsoft.com/office/drawing/2014/main" id="{48F5E1D5-27F3-F46B-19A1-E5828F0273A1}"/>
              </a:ext>
            </a:extLst>
          </p:cNvPr>
          <p:cNvSpPr/>
          <p:nvPr/>
        </p:nvSpPr>
        <p:spPr>
          <a:xfrm>
            <a:off x="6848683" y="3555129"/>
            <a:ext cx="2005350" cy="68594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latin typeface="Cambria" panose="02040503050406030204" pitchFamily="18" charset="0"/>
                <a:ea typeface="Cambria" panose="02040503050406030204" pitchFamily="18" charset="0"/>
              </a:rPr>
              <a:t>Forward cycle consistency</a:t>
            </a:r>
          </a:p>
        </p:txBody>
      </p:sp>
      <p:sp>
        <p:nvSpPr>
          <p:cNvPr id="45" name="Rectangle: Rounded Corners 44">
            <a:extLst>
              <a:ext uri="{FF2B5EF4-FFF2-40B4-BE49-F238E27FC236}">
                <a16:creationId xmlns:a16="http://schemas.microsoft.com/office/drawing/2014/main" id="{DEECD2BF-FEB0-549B-7807-B1C5D7157F05}"/>
              </a:ext>
            </a:extLst>
          </p:cNvPr>
          <p:cNvSpPr/>
          <p:nvPr/>
        </p:nvSpPr>
        <p:spPr>
          <a:xfrm>
            <a:off x="6830308" y="4471779"/>
            <a:ext cx="2005349" cy="70215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latin typeface="Cambria" panose="02040503050406030204" pitchFamily="18" charset="0"/>
                <a:ea typeface="Cambria" panose="02040503050406030204" pitchFamily="18" charset="0"/>
              </a:rPr>
              <a:t>Backward cycle </a:t>
            </a:r>
            <a:r>
              <a:rPr lang="en-US" sz="1600" dirty="0" err="1">
                <a:solidFill>
                  <a:schemeClr val="tx1"/>
                </a:solidFill>
                <a:latin typeface="Cambria" panose="02040503050406030204" pitchFamily="18" charset="0"/>
                <a:ea typeface="Cambria" panose="02040503050406030204" pitchFamily="18" charset="0"/>
              </a:rPr>
              <a:t>concistency</a:t>
            </a:r>
            <a:endParaRPr lang="en-US" sz="1600" dirty="0">
              <a:solidFill>
                <a:schemeClr val="tx1"/>
              </a:solidFill>
              <a:latin typeface="Cambria" panose="02040503050406030204" pitchFamily="18" charset="0"/>
              <a:ea typeface="Cambria" panose="02040503050406030204" pitchFamily="18" charset="0"/>
            </a:endParaRPr>
          </a:p>
        </p:txBody>
      </p:sp>
      <p:cxnSp>
        <p:nvCxnSpPr>
          <p:cNvPr id="46" name="Straight Arrow Connector 45">
            <a:extLst>
              <a:ext uri="{FF2B5EF4-FFF2-40B4-BE49-F238E27FC236}">
                <a16:creationId xmlns:a16="http://schemas.microsoft.com/office/drawing/2014/main" id="{CCFC3CA9-83A2-A57C-E61B-0EEB0F981A1C}"/>
              </a:ext>
            </a:extLst>
          </p:cNvPr>
          <p:cNvCxnSpPr>
            <a:cxnSpLocks/>
            <a:stCxn id="36" idx="3"/>
            <a:endCxn id="45" idx="1"/>
          </p:cNvCxnSpPr>
          <p:nvPr/>
        </p:nvCxnSpPr>
        <p:spPr>
          <a:xfrm>
            <a:off x="5535670" y="4135110"/>
            <a:ext cx="1294638" cy="6877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Right Brace 46">
            <a:extLst>
              <a:ext uri="{FF2B5EF4-FFF2-40B4-BE49-F238E27FC236}">
                <a16:creationId xmlns:a16="http://schemas.microsoft.com/office/drawing/2014/main" id="{0A1AB57B-D7D9-FCF2-B97F-4873E490E58F}"/>
              </a:ext>
            </a:extLst>
          </p:cNvPr>
          <p:cNvSpPr/>
          <p:nvPr/>
        </p:nvSpPr>
        <p:spPr>
          <a:xfrm>
            <a:off x="8976497" y="1571289"/>
            <a:ext cx="163282" cy="938892"/>
          </a:xfrm>
          <a:prstGeom prst="rightBrace">
            <a:avLst>
              <a:gd name="adj1" fmla="val 46734"/>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055B0CB5-EDB6-BAE7-5848-7EF39AAC5C5F}"/>
              </a:ext>
            </a:extLst>
          </p:cNvPr>
          <p:cNvSpPr txBox="1"/>
          <p:nvPr/>
        </p:nvSpPr>
        <p:spPr>
          <a:xfrm>
            <a:off x="9138214" y="1614671"/>
            <a:ext cx="2563704" cy="954107"/>
          </a:xfrm>
          <a:prstGeom prst="rect">
            <a:avLst/>
          </a:prstGeom>
          <a:noFill/>
        </p:spPr>
        <p:txBody>
          <a:bodyPr wrap="square">
            <a:spAutoFit/>
          </a:bodyPr>
          <a:lstStyle/>
          <a:p>
            <a:r>
              <a:rPr lang="en-US" sz="1400" dirty="0">
                <a:solidFill>
                  <a:schemeClr val="bg1"/>
                </a:solidFill>
                <a:latin typeface="Cambria" panose="02040503050406030204" pitchFamily="18" charset="0"/>
                <a:ea typeface="Cambria" panose="02040503050406030204" pitchFamily="18" charset="0"/>
              </a:rPr>
              <a:t>Binary Cross Entropy (BCE) loss of discriminator </a:t>
            </a:r>
            <a:r>
              <a:rPr lang="en-US" sz="1400" dirty="0" err="1">
                <a:solidFill>
                  <a:schemeClr val="bg1"/>
                </a:solidFill>
                <a:latin typeface="Cambria" panose="02040503050406030204" pitchFamily="18" charset="0"/>
                <a:ea typeface="Cambria" panose="02040503050406030204" pitchFamily="18" charset="0"/>
              </a:rPr>
              <a:t>dalam</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mengklasifikasikan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asli</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atau</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palsu</a:t>
            </a:r>
            <a:endParaRPr lang="en-US" sz="1400" dirty="0">
              <a:solidFill>
                <a:schemeClr val="bg1"/>
              </a:solidFill>
              <a:latin typeface="Cambria" panose="02040503050406030204" pitchFamily="18" charset="0"/>
              <a:ea typeface="Cambria" panose="02040503050406030204" pitchFamily="18" charset="0"/>
            </a:endParaRPr>
          </a:p>
        </p:txBody>
      </p:sp>
      <p:cxnSp>
        <p:nvCxnSpPr>
          <p:cNvPr id="49" name="Straight Arrow Connector 48">
            <a:extLst>
              <a:ext uri="{FF2B5EF4-FFF2-40B4-BE49-F238E27FC236}">
                <a16:creationId xmlns:a16="http://schemas.microsoft.com/office/drawing/2014/main" id="{5E6131BB-2D15-FC49-27E2-5DB41B8F27FB}"/>
              </a:ext>
            </a:extLst>
          </p:cNvPr>
          <p:cNvCxnSpPr>
            <a:cxnSpLocks/>
          </p:cNvCxnSpPr>
          <p:nvPr/>
        </p:nvCxnSpPr>
        <p:spPr>
          <a:xfrm>
            <a:off x="8854033" y="4007328"/>
            <a:ext cx="285746" cy="0"/>
          </a:xfrm>
          <a:prstGeom prst="straightConnector1">
            <a:avLst/>
          </a:prstGeom>
          <a:ln w="28575">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3DC9EDFE-D9EE-A6DC-6802-3D8ECEE853DB}"/>
              </a:ext>
            </a:extLst>
          </p:cNvPr>
          <p:cNvCxnSpPr>
            <a:cxnSpLocks/>
          </p:cNvCxnSpPr>
          <p:nvPr/>
        </p:nvCxnSpPr>
        <p:spPr>
          <a:xfrm>
            <a:off x="8835657" y="4815882"/>
            <a:ext cx="304122" cy="0"/>
          </a:xfrm>
          <a:prstGeom prst="straightConnector1">
            <a:avLst/>
          </a:prstGeom>
          <a:ln w="28575">
            <a:solidFill>
              <a:schemeClr val="bg1"/>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CCC8E22E-D77B-D620-9294-F0400AD1F08D}"/>
                  </a:ext>
                </a:extLst>
              </p:cNvPr>
              <p:cNvSpPr txBox="1"/>
              <p:nvPr/>
            </p:nvSpPr>
            <p:spPr>
              <a:xfrm>
                <a:off x="9139779" y="3853439"/>
                <a:ext cx="1508356" cy="639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𝑆</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𝐺</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𝑚</m:t>
                      </m:r>
                      <m:r>
                        <a:rPr lang="en-US" i="1" smtClean="0">
                          <a:solidFill>
                            <a:schemeClr val="bg1"/>
                          </a:solidFill>
                          <a:latin typeface="Cambria Math" panose="02040503050406030204" pitchFamily="18" charset="0"/>
                        </a:rPr>
                        <m:t>)) ≈ </m:t>
                      </m:r>
                      <m:r>
                        <a:rPr lang="en-US" i="1" smtClean="0">
                          <a:solidFill>
                            <a:schemeClr val="bg1"/>
                          </a:solidFill>
                          <a:latin typeface="Cambria Math" panose="02040503050406030204" pitchFamily="18" charset="0"/>
                        </a:rPr>
                        <m:t>𝑚</m:t>
                      </m:r>
                    </m:oMath>
                  </m:oMathPara>
                </a14:m>
                <a:endParaRPr lang="en-US">
                  <a:solidFill>
                    <a:schemeClr val="bg1"/>
                  </a:solidFill>
                </a:endParaRPr>
              </a:p>
            </p:txBody>
          </p:sp>
        </mc:Choice>
        <mc:Fallback>
          <p:sp>
            <p:nvSpPr>
              <p:cNvPr id="51" name="TextBox 50">
                <a:extLst>
                  <a:ext uri="{FF2B5EF4-FFF2-40B4-BE49-F238E27FC236}">
                    <a16:creationId xmlns:a16="http://schemas.microsoft.com/office/drawing/2014/main" id="{CCC8E22E-D77B-D620-9294-F0400AD1F08D}"/>
                  </a:ext>
                </a:extLst>
              </p:cNvPr>
              <p:cNvSpPr txBox="1">
                <a:spLocks noRot="1" noChangeAspect="1" noMove="1" noResize="1" noEditPoints="1" noAdjustHandles="1" noChangeArrowheads="1" noChangeShapeType="1" noTextEdit="1"/>
              </p:cNvSpPr>
              <p:nvPr/>
            </p:nvSpPr>
            <p:spPr>
              <a:xfrm>
                <a:off x="9139779" y="3853439"/>
                <a:ext cx="1508356" cy="639983"/>
              </a:xfrm>
              <a:prstGeom prst="rect">
                <a:avLst/>
              </a:prstGeom>
              <a:blipFill>
                <a:blip r:embed="rId6"/>
                <a:stretch>
                  <a:fillRect/>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BB698760-E976-F81F-4D0D-C593BC0523C0}"/>
                  </a:ext>
                </a:extLst>
              </p:cNvPr>
              <p:cNvSpPr txBox="1"/>
              <p:nvPr/>
            </p:nvSpPr>
            <p:spPr>
              <a:xfrm>
                <a:off x="9017319" y="4661993"/>
                <a:ext cx="163081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𝐺</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𝑆</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𝑁</m:t>
                      </m:r>
                      <m:r>
                        <a:rPr lang="en-US" i="1" smtClean="0">
                          <a:solidFill>
                            <a:schemeClr val="bg1"/>
                          </a:solidFill>
                          <a:latin typeface="Cambria Math" panose="02040503050406030204" pitchFamily="18" charset="0"/>
                        </a:rPr>
                        <m:t>)) ≈ </m:t>
                      </m:r>
                      <m:r>
                        <a:rPr lang="en-US" i="1" smtClean="0">
                          <a:solidFill>
                            <a:schemeClr val="bg1"/>
                          </a:solidFill>
                          <a:latin typeface="Cambria Math" panose="02040503050406030204" pitchFamily="18" charset="0"/>
                        </a:rPr>
                        <m:t>𝑁</m:t>
                      </m:r>
                    </m:oMath>
                  </m:oMathPara>
                </a14:m>
                <a:endParaRPr lang="en-US">
                  <a:solidFill>
                    <a:schemeClr val="bg1"/>
                  </a:solidFill>
                </a:endParaRPr>
              </a:p>
            </p:txBody>
          </p:sp>
        </mc:Choice>
        <mc:Fallback>
          <p:sp>
            <p:nvSpPr>
              <p:cNvPr id="52" name="TextBox 51">
                <a:extLst>
                  <a:ext uri="{FF2B5EF4-FFF2-40B4-BE49-F238E27FC236}">
                    <a16:creationId xmlns:a16="http://schemas.microsoft.com/office/drawing/2014/main" id="{BB698760-E976-F81F-4D0D-C593BC0523C0}"/>
                  </a:ext>
                </a:extLst>
              </p:cNvPr>
              <p:cNvSpPr txBox="1">
                <a:spLocks noRot="1" noChangeAspect="1" noMove="1" noResize="1" noEditPoints="1" noAdjustHandles="1" noChangeArrowheads="1" noChangeShapeType="1" noTextEdit="1"/>
              </p:cNvSpPr>
              <p:nvPr/>
            </p:nvSpPr>
            <p:spPr>
              <a:xfrm>
                <a:off x="9017319" y="4661993"/>
                <a:ext cx="1630816" cy="369332"/>
              </a:xfrm>
              <a:prstGeom prst="rect">
                <a:avLst/>
              </a:prstGeom>
              <a:blipFill>
                <a:blip r:embed="rId7"/>
                <a:stretch>
                  <a:fillRect b="-15000"/>
                </a:stretch>
              </a:blipFill>
            </p:spPr>
            <p:txBody>
              <a:bodyPr/>
              <a:lstStyle/>
              <a:p>
                <a:r>
                  <a:rPr lang="en-ID">
                    <a:noFill/>
                  </a:rPr>
                  <a:t> </a:t>
                </a:r>
              </a:p>
            </p:txBody>
          </p:sp>
        </mc:Fallback>
      </mc:AlternateContent>
      <p:sp>
        <p:nvSpPr>
          <p:cNvPr id="64" name="TextBox 63">
            <a:extLst>
              <a:ext uri="{FF2B5EF4-FFF2-40B4-BE49-F238E27FC236}">
                <a16:creationId xmlns:a16="http://schemas.microsoft.com/office/drawing/2014/main" id="{BF58609B-069C-8C7F-56B4-C05682835138}"/>
              </a:ext>
            </a:extLst>
          </p:cNvPr>
          <p:cNvSpPr txBox="1"/>
          <p:nvPr/>
        </p:nvSpPr>
        <p:spPr>
          <a:xfrm>
            <a:off x="89616" y="295531"/>
            <a:ext cx="6093372" cy="646331"/>
          </a:xfrm>
          <a:prstGeom prst="rect">
            <a:avLst/>
          </a:prstGeom>
          <a:noFill/>
        </p:spPr>
        <p:txBody>
          <a:bodyPr wrap="square">
            <a:spAutoFit/>
          </a:bodyPr>
          <a:lstStyle/>
          <a:p>
            <a:r>
              <a:rPr lang="id-ID" sz="3600" b="1" dirty="0">
                <a:solidFill>
                  <a:schemeClr val="bg1"/>
                </a:solidFill>
                <a:latin typeface="Cambria" panose="02040503050406030204" pitchFamily="18" charset="0"/>
                <a:ea typeface="Cambria" panose="02040503050406030204" pitchFamily="18" charset="0"/>
              </a:rPr>
              <a:t>Pembuatan data sintetis</a:t>
            </a:r>
          </a:p>
        </p:txBody>
      </p:sp>
    </p:spTree>
    <p:extLst>
      <p:ext uri="{BB962C8B-B14F-4D97-AF65-F5344CB8AC3E}">
        <p14:creationId xmlns:p14="http://schemas.microsoft.com/office/powerpoint/2010/main" val="224135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2BD6104-8A39-7A31-7260-3B51369F1FD4}"/>
              </a:ext>
            </a:extLst>
          </p:cNvPr>
          <p:cNvSpPr/>
          <p:nvPr/>
        </p:nvSpPr>
        <p:spPr>
          <a:xfrm>
            <a:off x="0" y="362607"/>
            <a:ext cx="12192000" cy="6195847"/>
          </a:xfrm>
          <a:prstGeom prst="rect">
            <a:avLst/>
          </a:prstGeom>
          <a:solidFill>
            <a:schemeClr val="accent6">
              <a:lumMod val="5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24" name="Rectangle: Rounded Corners 23">
                <a:extLst>
                  <a:ext uri="{FF2B5EF4-FFF2-40B4-BE49-F238E27FC236}">
                    <a16:creationId xmlns:a16="http://schemas.microsoft.com/office/drawing/2014/main" id="{80ED5332-9D45-064B-BBBB-62D5D37C77FA}"/>
                  </a:ext>
                </a:extLst>
              </p:cNvPr>
              <p:cNvSpPr/>
              <p:nvPr/>
            </p:nvSpPr>
            <p:spPr>
              <a:xfrm>
                <a:off x="975364" y="1790794"/>
                <a:ext cx="2966500" cy="527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latin typeface="Source Sans Pro" panose="020B0503030403020204" pitchFamily="34" charset="0"/>
                    <a:ea typeface="Source Sans Pro" panose="020B0503030403020204" pitchFamily="34" charset="0"/>
                  </a:rPr>
                  <a:t>Loss of mapping </a:t>
                </a:r>
                <a14:m>
                  <m:oMath xmlns:m="http://schemas.openxmlformats.org/officeDocument/2006/math">
                    <m:r>
                      <a:rPr lang="en-US" b="0" i="1" smtClean="0">
                        <a:solidFill>
                          <a:schemeClr val="tx1"/>
                        </a:solidFill>
                        <a:latin typeface="Cambria Math" panose="02040503050406030204" pitchFamily="18" charset="0"/>
                      </a:rPr>
                      <m:t>𝐺</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m:t>
                    </m:r>
                  </m:oMath>
                </a14:m>
                <a:endParaRPr lang="en-US">
                  <a:solidFill>
                    <a:schemeClr val="tx1"/>
                  </a:solidFill>
                  <a:latin typeface="Source Sans Pro" panose="020B0503030403020204" pitchFamily="34" charset="0"/>
                  <a:ea typeface="Source Sans Pro" panose="020B0503030403020204" pitchFamily="34" charset="0"/>
                </a:endParaRPr>
              </a:p>
            </p:txBody>
          </p:sp>
        </mc:Choice>
        <mc:Fallback>
          <p:sp>
            <p:nvSpPr>
              <p:cNvPr id="24" name="Rectangle: Rounded Corners 23">
                <a:extLst>
                  <a:ext uri="{FF2B5EF4-FFF2-40B4-BE49-F238E27FC236}">
                    <a16:creationId xmlns:a16="http://schemas.microsoft.com/office/drawing/2014/main" id="{80ED5332-9D45-064B-BBBB-62D5D37C77FA}"/>
                  </a:ext>
                </a:extLst>
              </p:cNvPr>
              <p:cNvSpPr>
                <a:spLocks noRot="1" noChangeAspect="1" noMove="1" noResize="1" noEditPoints="1" noAdjustHandles="1" noChangeArrowheads="1" noChangeShapeType="1" noTextEdit="1"/>
              </p:cNvSpPr>
              <p:nvPr/>
            </p:nvSpPr>
            <p:spPr>
              <a:xfrm>
                <a:off x="975364" y="1790794"/>
                <a:ext cx="2966500" cy="527881"/>
              </a:xfrm>
              <a:prstGeom prst="roundRect">
                <a:avLst/>
              </a:prstGeom>
              <a:blipFill>
                <a:blip r:embed="rId2"/>
                <a:stretch>
                  <a:fillRect b="-2273"/>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25" name="Rectangle: Rounded Corners 24">
                <a:extLst>
                  <a:ext uri="{FF2B5EF4-FFF2-40B4-BE49-F238E27FC236}">
                    <a16:creationId xmlns:a16="http://schemas.microsoft.com/office/drawing/2014/main" id="{62FB05E3-63A1-1E96-A069-61F66D2674C3}"/>
                  </a:ext>
                </a:extLst>
              </p:cNvPr>
              <p:cNvSpPr/>
              <p:nvPr/>
            </p:nvSpPr>
            <p:spPr>
              <a:xfrm>
                <a:off x="6151769" y="1865714"/>
                <a:ext cx="2966500" cy="527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latin typeface="Source Sans Pro" panose="020B0503030403020204" pitchFamily="34" charset="0"/>
                    <a:ea typeface="Source Sans Pro" panose="020B0503030403020204" pitchFamily="34" charset="0"/>
                  </a:rPr>
                  <a:t>Loss of mapping </a:t>
                </a:r>
                <a14:m>
                  <m:oMath xmlns:m="http://schemas.openxmlformats.org/officeDocument/2006/math">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m:t>
                    </m:r>
                  </m:oMath>
                </a14:m>
                <a:endParaRPr lang="en-US">
                  <a:solidFill>
                    <a:schemeClr val="tx1"/>
                  </a:solidFill>
                  <a:latin typeface="Source Sans Pro" panose="020B0503030403020204" pitchFamily="34" charset="0"/>
                  <a:ea typeface="Source Sans Pro" panose="020B0503030403020204" pitchFamily="34" charset="0"/>
                </a:endParaRPr>
              </a:p>
            </p:txBody>
          </p:sp>
        </mc:Choice>
        <mc:Fallback>
          <p:sp>
            <p:nvSpPr>
              <p:cNvPr id="25" name="Rectangle: Rounded Corners 24">
                <a:extLst>
                  <a:ext uri="{FF2B5EF4-FFF2-40B4-BE49-F238E27FC236}">
                    <a16:creationId xmlns:a16="http://schemas.microsoft.com/office/drawing/2014/main" id="{62FB05E3-63A1-1E96-A069-61F66D2674C3}"/>
                  </a:ext>
                </a:extLst>
              </p:cNvPr>
              <p:cNvSpPr>
                <a:spLocks noRot="1" noChangeAspect="1" noMove="1" noResize="1" noEditPoints="1" noAdjustHandles="1" noChangeArrowheads="1" noChangeShapeType="1" noTextEdit="1"/>
              </p:cNvSpPr>
              <p:nvPr/>
            </p:nvSpPr>
            <p:spPr>
              <a:xfrm>
                <a:off x="6151769" y="1865714"/>
                <a:ext cx="2966500" cy="527881"/>
              </a:xfrm>
              <a:prstGeom prst="roundRect">
                <a:avLst/>
              </a:prstGeom>
              <a:blipFill>
                <a:blip r:embed="rId3"/>
                <a:stretch>
                  <a:fillRect b="-1124"/>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26" name="Rectangle: Rounded Corners 25">
                <a:extLst>
                  <a:ext uri="{FF2B5EF4-FFF2-40B4-BE49-F238E27FC236}">
                    <a16:creationId xmlns:a16="http://schemas.microsoft.com/office/drawing/2014/main" id="{77FB7BFF-00A6-CCD1-E4B0-A674F5A1CCFB}"/>
                  </a:ext>
                </a:extLst>
              </p:cNvPr>
              <p:cNvSpPr/>
              <p:nvPr/>
            </p:nvSpPr>
            <p:spPr>
              <a:xfrm>
                <a:off x="975363" y="3300795"/>
                <a:ext cx="2966500" cy="527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latin typeface="Source Sans Pro" panose="020B0503030403020204" pitchFamily="34" charset="0"/>
                    <a:ea typeface="Source Sans Pro" panose="020B0503030403020204" pitchFamily="34" charset="0"/>
                  </a:rPr>
                  <a:t>Loss of mapping </a:t>
                </a:r>
                <a14:m>
                  <m:oMath xmlns:m="http://schemas.openxmlformats.org/officeDocument/2006/math">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m:t>
                    </m:r>
                  </m:oMath>
                </a14:m>
                <a:endParaRPr lang="en-US">
                  <a:solidFill>
                    <a:schemeClr val="tx1"/>
                  </a:solidFill>
                  <a:latin typeface="Source Sans Pro" panose="020B0503030403020204" pitchFamily="34" charset="0"/>
                  <a:ea typeface="Source Sans Pro" panose="020B0503030403020204" pitchFamily="34" charset="0"/>
                </a:endParaRPr>
              </a:p>
            </p:txBody>
          </p:sp>
        </mc:Choice>
        <mc:Fallback>
          <p:sp>
            <p:nvSpPr>
              <p:cNvPr id="26" name="Rectangle: Rounded Corners 25">
                <a:extLst>
                  <a:ext uri="{FF2B5EF4-FFF2-40B4-BE49-F238E27FC236}">
                    <a16:creationId xmlns:a16="http://schemas.microsoft.com/office/drawing/2014/main" id="{77FB7BFF-00A6-CCD1-E4B0-A674F5A1CCFB}"/>
                  </a:ext>
                </a:extLst>
              </p:cNvPr>
              <p:cNvSpPr>
                <a:spLocks noRot="1" noChangeAspect="1" noMove="1" noResize="1" noEditPoints="1" noAdjustHandles="1" noChangeArrowheads="1" noChangeShapeType="1" noTextEdit="1"/>
              </p:cNvSpPr>
              <p:nvPr/>
            </p:nvSpPr>
            <p:spPr>
              <a:xfrm>
                <a:off x="975363" y="3300795"/>
                <a:ext cx="2966500" cy="527881"/>
              </a:xfrm>
              <a:prstGeom prst="roundRect">
                <a:avLst/>
              </a:prstGeom>
              <a:blipFill>
                <a:blip r:embed="rId4"/>
                <a:stretch>
                  <a:fillRect b="-2247"/>
                </a:stretch>
              </a:blipFill>
            </p:spPr>
            <p:txBody>
              <a:bodyPr/>
              <a:lstStyle/>
              <a:p>
                <a:r>
                  <a:rPr lang="en-ID">
                    <a:noFill/>
                  </a:rPr>
                  <a:t> </a:t>
                </a:r>
              </a:p>
            </p:txBody>
          </p:sp>
        </mc:Fallback>
      </mc:AlternateContent>
      <p:pic>
        <p:nvPicPr>
          <p:cNvPr id="27" name="Picture 26">
            <a:extLst>
              <a:ext uri="{FF2B5EF4-FFF2-40B4-BE49-F238E27FC236}">
                <a16:creationId xmlns:a16="http://schemas.microsoft.com/office/drawing/2014/main" id="{85092489-F9D1-21B9-11BA-E8CB287F0ABA}"/>
              </a:ext>
            </a:extLst>
          </p:cNvPr>
          <p:cNvPicPr>
            <a:picLocks noChangeAspect="1"/>
          </p:cNvPicPr>
          <p:nvPr/>
        </p:nvPicPr>
        <p:blipFill>
          <a:blip r:embed="rId5"/>
          <a:stretch>
            <a:fillRect/>
          </a:stretch>
        </p:blipFill>
        <p:spPr>
          <a:xfrm>
            <a:off x="475391" y="2272658"/>
            <a:ext cx="4302890" cy="840209"/>
          </a:xfrm>
          <a:prstGeom prst="rect">
            <a:avLst/>
          </a:prstGeom>
        </p:spPr>
      </p:pic>
      <p:pic>
        <p:nvPicPr>
          <p:cNvPr id="28" name="Picture 27">
            <a:extLst>
              <a:ext uri="{FF2B5EF4-FFF2-40B4-BE49-F238E27FC236}">
                <a16:creationId xmlns:a16="http://schemas.microsoft.com/office/drawing/2014/main" id="{4E6D6F9C-D572-15D9-60FA-21739341E7CC}"/>
              </a:ext>
            </a:extLst>
          </p:cNvPr>
          <p:cNvPicPr>
            <a:picLocks noChangeAspect="1"/>
          </p:cNvPicPr>
          <p:nvPr/>
        </p:nvPicPr>
        <p:blipFill>
          <a:blip r:embed="rId6"/>
          <a:stretch>
            <a:fillRect/>
          </a:stretch>
        </p:blipFill>
        <p:spPr>
          <a:xfrm>
            <a:off x="5651796" y="2317678"/>
            <a:ext cx="4302889" cy="823090"/>
          </a:xfrm>
          <a:prstGeom prst="rect">
            <a:avLst/>
          </a:prstGeom>
        </p:spPr>
      </p:pic>
      <p:pic>
        <p:nvPicPr>
          <p:cNvPr id="29" name="Picture 28">
            <a:extLst>
              <a:ext uri="{FF2B5EF4-FFF2-40B4-BE49-F238E27FC236}">
                <a16:creationId xmlns:a16="http://schemas.microsoft.com/office/drawing/2014/main" id="{5AB723E5-1C91-B8BD-94DA-2D912412204F}"/>
              </a:ext>
            </a:extLst>
          </p:cNvPr>
          <p:cNvPicPr>
            <a:picLocks noChangeAspect="1"/>
          </p:cNvPicPr>
          <p:nvPr/>
        </p:nvPicPr>
        <p:blipFill>
          <a:blip r:embed="rId7"/>
          <a:stretch>
            <a:fillRect/>
          </a:stretch>
        </p:blipFill>
        <p:spPr>
          <a:xfrm>
            <a:off x="475391" y="3804652"/>
            <a:ext cx="4302890" cy="758022"/>
          </a:xfrm>
          <a:prstGeom prst="rect">
            <a:avLst/>
          </a:prstGeom>
        </p:spPr>
      </p:pic>
      <p:sp>
        <p:nvSpPr>
          <p:cNvPr id="30" name="Rectangle: Rounded Corners 29">
            <a:extLst>
              <a:ext uri="{FF2B5EF4-FFF2-40B4-BE49-F238E27FC236}">
                <a16:creationId xmlns:a16="http://schemas.microsoft.com/office/drawing/2014/main" id="{EB7F1837-5FFD-839F-98E1-E086D5DA0605}"/>
              </a:ext>
            </a:extLst>
          </p:cNvPr>
          <p:cNvSpPr/>
          <p:nvPr/>
        </p:nvSpPr>
        <p:spPr>
          <a:xfrm>
            <a:off x="6151769" y="3288642"/>
            <a:ext cx="4514653" cy="5174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latin typeface="Source Sans Pro" panose="020B0503030403020204" pitchFamily="34" charset="0"/>
                <a:ea typeface="Source Sans Pro" panose="020B0503030403020204" pitchFamily="34" charset="0"/>
              </a:rPr>
              <a:t>full objective for synthetic data generation</a:t>
            </a:r>
            <a:endParaRPr lang="en-US" sz="1100">
              <a:solidFill>
                <a:schemeClr val="tx1"/>
              </a:solidFill>
              <a:latin typeface="Source Sans Pro" panose="020B0503030403020204" pitchFamily="34" charset="0"/>
              <a:ea typeface="Source Sans Pro" panose="020B0503030403020204" pitchFamily="34" charset="0"/>
            </a:endParaRPr>
          </a:p>
        </p:txBody>
      </p:sp>
      <p:pic>
        <p:nvPicPr>
          <p:cNvPr id="53" name="Picture 52">
            <a:extLst>
              <a:ext uri="{FF2B5EF4-FFF2-40B4-BE49-F238E27FC236}">
                <a16:creationId xmlns:a16="http://schemas.microsoft.com/office/drawing/2014/main" id="{C975744E-A299-5C36-228E-56BEC27B8F0C}"/>
              </a:ext>
            </a:extLst>
          </p:cNvPr>
          <p:cNvPicPr>
            <a:picLocks noChangeAspect="1"/>
          </p:cNvPicPr>
          <p:nvPr/>
        </p:nvPicPr>
        <p:blipFill rotWithShape="1">
          <a:blip r:embed="rId8"/>
          <a:srcRect r="22123"/>
          <a:stretch/>
        </p:blipFill>
        <p:spPr>
          <a:xfrm>
            <a:off x="5950366" y="3836862"/>
            <a:ext cx="5676174" cy="594236"/>
          </a:xfrm>
          <a:prstGeom prst="rect">
            <a:avLst/>
          </a:prstGeom>
        </p:spPr>
      </p:pic>
      <p:pic>
        <p:nvPicPr>
          <p:cNvPr id="54" name="Picture 53">
            <a:extLst>
              <a:ext uri="{FF2B5EF4-FFF2-40B4-BE49-F238E27FC236}">
                <a16:creationId xmlns:a16="http://schemas.microsoft.com/office/drawing/2014/main" id="{8E88236F-435C-6671-EF96-3B35EE77AAED}"/>
              </a:ext>
            </a:extLst>
          </p:cNvPr>
          <p:cNvPicPr>
            <a:picLocks noChangeAspect="1"/>
          </p:cNvPicPr>
          <p:nvPr/>
        </p:nvPicPr>
        <p:blipFill rotWithShape="1">
          <a:blip r:embed="rId8"/>
          <a:srcRect l="77988"/>
          <a:stretch/>
        </p:blipFill>
        <p:spPr>
          <a:xfrm>
            <a:off x="8763965" y="4356815"/>
            <a:ext cx="1604375" cy="594236"/>
          </a:xfrm>
          <a:prstGeom prst="rect">
            <a:avLst/>
          </a:prstGeom>
        </p:spPr>
      </p:pic>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32663212-42D7-2560-1A12-90A7C761CF31}"/>
                  </a:ext>
                </a:extLst>
              </p:cNvPr>
              <p:cNvSpPr txBox="1"/>
              <p:nvPr/>
            </p:nvSpPr>
            <p:spPr>
              <a:xfrm>
                <a:off x="637823" y="4627885"/>
                <a:ext cx="4258881" cy="738664"/>
              </a:xfrm>
              <a:prstGeom prst="rect">
                <a:avLst/>
              </a:prstGeom>
              <a:noFill/>
            </p:spPr>
            <p:txBody>
              <a:bodyPr wrap="square">
                <a:spAutoFit/>
              </a:bodyPr>
              <a:lstStyle/>
              <a:p>
                <a14:m>
                  <m:oMath xmlns:m="http://schemas.openxmlformats.org/officeDocument/2006/math">
                    <m:r>
                      <a:rPr lang="en-US" sz="1400" i="1" smtClean="0">
                        <a:solidFill>
                          <a:schemeClr val="bg1"/>
                        </a:solidFill>
                        <a:latin typeface="Cambria Math" panose="02040503050406030204" pitchFamily="18" charset="0"/>
                      </a:rPr>
                      <m:t>𝜆</m:t>
                    </m:r>
                    <m:r>
                      <a:rPr lang="en-US" sz="1400" i="1" smtClean="0">
                        <a:solidFill>
                          <a:schemeClr val="bg1"/>
                        </a:solidFill>
                        <a:latin typeface="Cambria Math" panose="02040503050406030204" pitchFamily="18" charset="0"/>
                      </a:rPr>
                      <m:t> </m:t>
                    </m:r>
                  </m:oMath>
                </a14:m>
                <a:r>
                  <a:rPr lang="en-US" sz="1400" dirty="0">
                    <a:solidFill>
                      <a:schemeClr val="bg1"/>
                    </a:solidFill>
                  </a:rPr>
                  <a:t>controls the importance of the forward and backward cycle constraints. For synthetic data generation, the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i="1" smtClean="0">
                            <a:solidFill>
                              <a:schemeClr val="bg1"/>
                            </a:solidFill>
                            <a:latin typeface="Cambria Math" panose="02040503050406030204" pitchFamily="18" charset="0"/>
                          </a:rPr>
                          <m:t>𝜆</m:t>
                        </m:r>
                      </m:e>
                      <m:sub>
                        <m:r>
                          <a:rPr lang="en-US" sz="1400" i="1" smtClean="0">
                            <a:solidFill>
                              <a:schemeClr val="bg1"/>
                            </a:solidFill>
                            <a:latin typeface="Cambria Math" panose="02040503050406030204" pitchFamily="18" charset="0"/>
                          </a:rPr>
                          <m:t>𝑚</m:t>
                        </m:r>
                      </m:sub>
                    </m:sSub>
                  </m:oMath>
                </a14:m>
                <a:r>
                  <a:rPr lang="en-US" sz="1400" dirty="0">
                    <a:solidFill>
                      <a:schemeClr val="bg1"/>
                    </a:solidFill>
                  </a:rPr>
                  <a:t> term is relaxed.</a:t>
                </a:r>
              </a:p>
            </p:txBody>
          </p:sp>
        </mc:Choice>
        <mc:Fallback>
          <p:sp>
            <p:nvSpPr>
              <p:cNvPr id="55" name="TextBox 54">
                <a:extLst>
                  <a:ext uri="{FF2B5EF4-FFF2-40B4-BE49-F238E27FC236}">
                    <a16:creationId xmlns:a16="http://schemas.microsoft.com/office/drawing/2014/main" id="{32663212-42D7-2560-1A12-90A7C761CF31}"/>
                  </a:ext>
                </a:extLst>
              </p:cNvPr>
              <p:cNvSpPr txBox="1">
                <a:spLocks noRot="1" noChangeAspect="1" noMove="1" noResize="1" noEditPoints="1" noAdjustHandles="1" noChangeArrowheads="1" noChangeShapeType="1" noTextEdit="1"/>
              </p:cNvSpPr>
              <p:nvPr/>
            </p:nvSpPr>
            <p:spPr>
              <a:xfrm>
                <a:off x="637823" y="4627885"/>
                <a:ext cx="4258881" cy="738664"/>
              </a:xfrm>
              <a:prstGeom prst="rect">
                <a:avLst/>
              </a:prstGeom>
              <a:blipFill>
                <a:blip r:embed="rId9"/>
                <a:stretch>
                  <a:fillRect l="-430" t="-1653" b="-8264"/>
                </a:stretch>
              </a:blipFill>
            </p:spPr>
            <p:txBody>
              <a:bodyPr/>
              <a:lstStyle/>
              <a:p>
                <a:r>
                  <a:rPr lang="en-ID">
                    <a:noFill/>
                  </a:rPr>
                  <a:t> </a:t>
                </a:r>
              </a:p>
            </p:txBody>
          </p:sp>
        </mc:Fallback>
      </mc:AlternateContent>
      <p:sp>
        <p:nvSpPr>
          <p:cNvPr id="57" name="TextBox 56">
            <a:extLst>
              <a:ext uri="{FF2B5EF4-FFF2-40B4-BE49-F238E27FC236}">
                <a16:creationId xmlns:a16="http://schemas.microsoft.com/office/drawing/2014/main" id="{CF311EE6-0B92-454F-3546-AF55FD082BBE}"/>
              </a:ext>
            </a:extLst>
          </p:cNvPr>
          <p:cNvSpPr txBox="1"/>
          <p:nvPr/>
        </p:nvSpPr>
        <p:spPr>
          <a:xfrm>
            <a:off x="89616" y="295531"/>
            <a:ext cx="6093372" cy="646331"/>
          </a:xfrm>
          <a:prstGeom prst="rect">
            <a:avLst/>
          </a:prstGeom>
          <a:noFill/>
        </p:spPr>
        <p:txBody>
          <a:bodyPr wrap="square">
            <a:spAutoFit/>
          </a:bodyPr>
          <a:lstStyle/>
          <a:p>
            <a:r>
              <a:rPr lang="id-ID" sz="3600" b="1" dirty="0">
                <a:solidFill>
                  <a:schemeClr val="bg1"/>
                </a:solidFill>
                <a:latin typeface="Cambria" panose="02040503050406030204" pitchFamily="18" charset="0"/>
                <a:ea typeface="Cambria" panose="02040503050406030204" pitchFamily="18" charset="0"/>
              </a:rPr>
              <a:t>Pembuatan data sintetis</a:t>
            </a:r>
          </a:p>
        </p:txBody>
      </p:sp>
    </p:spTree>
    <p:extLst>
      <p:ext uri="{BB962C8B-B14F-4D97-AF65-F5344CB8AC3E}">
        <p14:creationId xmlns:p14="http://schemas.microsoft.com/office/powerpoint/2010/main" val="331777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icture Placeholder 61">
            <a:extLst>
              <a:ext uri="{FF2B5EF4-FFF2-40B4-BE49-F238E27FC236}">
                <a16:creationId xmlns:a16="http://schemas.microsoft.com/office/drawing/2014/main" id="{1C28C964-4252-4502-A5DA-C7F72A568A66}"/>
              </a:ext>
            </a:extLst>
          </p:cNvPr>
          <p:cNvSpPr>
            <a:spLocks noGrp="1"/>
          </p:cNvSpPr>
          <p:nvPr>
            <p:ph type="pic" idx="12"/>
          </p:nvPr>
        </p:nvSpPr>
        <p:spPr/>
      </p:sp>
      <p:sp>
        <p:nvSpPr>
          <p:cNvPr id="58" name="Title 1">
            <a:extLst>
              <a:ext uri="{FF2B5EF4-FFF2-40B4-BE49-F238E27FC236}">
                <a16:creationId xmlns:a16="http://schemas.microsoft.com/office/drawing/2014/main" id="{8B728C6B-EFF1-DD4F-8AA7-8B2150BDA239}"/>
              </a:ext>
            </a:extLst>
          </p:cNvPr>
          <p:cNvSpPr txBox="1">
            <a:spLocks/>
          </p:cNvSpPr>
          <p:nvPr/>
        </p:nvSpPr>
        <p:spPr>
          <a:xfrm>
            <a:off x="720000" y="445025"/>
            <a:ext cx="7704000" cy="5727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Detail </a:t>
            </a:r>
            <a:r>
              <a:rPr lang="en-US" dirty="0" err="1"/>
              <a:t>ProsesTraining</a:t>
            </a:r>
            <a:endParaRPr lang="en-US" dirty="0"/>
          </a:p>
        </p:txBody>
      </p:sp>
      <mc:AlternateContent xmlns:mc="http://schemas.openxmlformats.org/markup-compatibility/2006">
        <mc:Choice xmlns:a14="http://schemas.microsoft.com/office/drawing/2010/main" Requires="a14">
          <p:sp>
            <p:nvSpPr>
              <p:cNvPr id="59" name="Text Placeholder 2">
                <a:extLst>
                  <a:ext uri="{FF2B5EF4-FFF2-40B4-BE49-F238E27FC236}">
                    <a16:creationId xmlns:a16="http://schemas.microsoft.com/office/drawing/2014/main" id="{E8EDD5A6-DBBB-DD99-ED2F-E48AA23C4E25}"/>
                  </a:ext>
                </a:extLst>
              </p:cNvPr>
              <p:cNvSpPr txBox="1">
                <a:spLocks/>
              </p:cNvSpPr>
              <p:nvPr/>
            </p:nvSpPr>
            <p:spPr>
              <a:xfrm>
                <a:off x="720000" y="1567543"/>
                <a:ext cx="7296952" cy="4945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4000"/>
                  </a:lnSpc>
                </a:pPr>
                <a:r>
                  <a:rPr lang="en-US" sz="2200" b="1" dirty="0" err="1">
                    <a:latin typeface="Cambria" panose="02040503050406030204" pitchFamily="18" charset="0"/>
                    <a:ea typeface="Cambria" panose="02040503050406030204" pitchFamily="18" charset="0"/>
                  </a:rPr>
                  <a:t>Pytorch</a:t>
                </a:r>
                <a:r>
                  <a:rPr lang="en-US" sz="2200" b="1" dirty="0">
                    <a:latin typeface="Cambria" panose="02040503050406030204" pitchFamily="18" charset="0"/>
                    <a:ea typeface="Cambria" panose="02040503050406030204" pitchFamily="18" charset="0"/>
                  </a:rPr>
                  <a:t> 4.0</a:t>
                </a:r>
              </a:p>
              <a:p>
                <a:pPr>
                  <a:lnSpc>
                    <a:spcPct val="114000"/>
                  </a:lnSpc>
                </a:pPr>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𝝀</m:t>
                        </m:r>
                      </m:e>
                      <m:sub>
                        <m:r>
                          <a:rPr lang="en-US" sz="2200" b="1" i="1" smtClean="0">
                            <a:latin typeface="Cambria Math" panose="02040503050406030204" pitchFamily="18" charset="0"/>
                          </a:rPr>
                          <m:t>𝒏</m:t>
                        </m:r>
                      </m:sub>
                    </m:sSub>
                    <m:r>
                      <a:rPr lang="en-US" sz="2200" b="1" i="1" smtClean="0">
                        <a:latin typeface="Cambria Math" panose="02040503050406030204" pitchFamily="18" charset="0"/>
                      </a:rPr>
                      <m:t>=</m:t>
                    </m:r>
                    <m:r>
                      <a:rPr lang="en-US" sz="2200" b="1" i="1" smtClean="0">
                        <a:latin typeface="Cambria Math" panose="02040503050406030204" pitchFamily="18" charset="0"/>
                      </a:rPr>
                      <m:t>𝟕𝟎</m:t>
                    </m:r>
                  </m:oMath>
                </a14:m>
                <a:r>
                  <a:rPr lang="en-US" sz="2200" b="1" dirty="0">
                    <a:latin typeface="Cambria" panose="02040503050406030204" pitchFamily="18" charset="0"/>
                    <a:ea typeface="Cambria" panose="02040503050406030204" pitchFamily="18" charset="0"/>
                  </a:rPr>
                  <a:t>, </a:t>
                </a:r>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𝝀</m:t>
                        </m:r>
                      </m:e>
                      <m:sub>
                        <m:r>
                          <a:rPr lang="en-US" sz="2200" b="1" i="1" smtClean="0">
                            <a:latin typeface="Cambria Math" panose="02040503050406030204" pitchFamily="18" charset="0"/>
                          </a:rPr>
                          <m:t>𝒎</m:t>
                        </m:r>
                      </m:sub>
                    </m:sSub>
                    <m:r>
                      <a:rPr lang="en-US" sz="2200" b="1" i="1" smtClean="0">
                        <a:latin typeface="Cambria Math" panose="02040503050406030204" pitchFamily="18" charset="0"/>
                      </a:rPr>
                      <m:t>=</m:t>
                    </m:r>
                    <m:r>
                      <a:rPr lang="en-US" sz="2200" b="1" i="1" smtClean="0">
                        <a:latin typeface="Cambria Math" panose="02040503050406030204" pitchFamily="18" charset="0"/>
                      </a:rPr>
                      <m:t>𝟏𝟎</m:t>
                    </m:r>
                  </m:oMath>
                </a14:m>
                <a:endParaRPr lang="en-US" sz="2200" b="1" dirty="0">
                  <a:latin typeface="Cambria" panose="02040503050406030204" pitchFamily="18" charset="0"/>
                  <a:ea typeface="Cambria" panose="02040503050406030204" pitchFamily="18" charset="0"/>
                </a:endParaRPr>
              </a:p>
              <a:p>
                <a:pPr>
                  <a:lnSpc>
                    <a:spcPct val="114000"/>
                  </a:lnSpc>
                </a:pPr>
                <a:r>
                  <a:rPr lang="en-US" sz="2200" b="1" dirty="0">
                    <a:latin typeface="Cambria" panose="02040503050406030204" pitchFamily="18" charset="0"/>
                    <a:ea typeface="Cambria" panose="02040503050406030204" pitchFamily="18" charset="0"/>
                  </a:rPr>
                  <a:t>Optimizer: Adam solver</a:t>
                </a:r>
              </a:p>
              <a:p>
                <a:pPr>
                  <a:lnSpc>
                    <a:spcPct val="114000"/>
                  </a:lnSpc>
                </a:pPr>
                <a:r>
                  <a:rPr lang="en-US" sz="2200" b="1" dirty="0">
                    <a:latin typeface="Cambria" panose="02040503050406030204" pitchFamily="18" charset="0"/>
                    <a:ea typeface="Cambria" panose="02040503050406030204" pitchFamily="18" charset="0"/>
                  </a:rPr>
                  <a:t>Number of epoch: 300</a:t>
                </a:r>
              </a:p>
              <a:p>
                <a:pPr>
                  <a:lnSpc>
                    <a:spcPct val="114000"/>
                  </a:lnSpc>
                </a:pPr>
                <a:r>
                  <a:rPr lang="en-US" sz="2200" b="1" dirty="0">
                    <a:latin typeface="Cambria" panose="02040503050406030204" pitchFamily="18" charset="0"/>
                    <a:ea typeface="Cambria" panose="02040503050406030204" pitchFamily="18" charset="0"/>
                  </a:rPr>
                  <a:t>Normalization: spectral normalization</a:t>
                </a:r>
              </a:p>
              <a:p>
                <a:pPr>
                  <a:lnSpc>
                    <a:spcPct val="114000"/>
                  </a:lnSpc>
                </a:pPr>
                <a:r>
                  <a:rPr lang="en-US" sz="2200" b="1" dirty="0">
                    <a:latin typeface="Cambria" panose="02040503050406030204" pitchFamily="18" charset="0"/>
                    <a:ea typeface="Cambria" panose="02040503050406030204" pitchFamily="18" charset="0"/>
                  </a:rPr>
                  <a:t>Learning rate: 0.0002 (for first 150 epochs) </a:t>
                </a:r>
                <a:r>
                  <a:rPr lang="en-US" sz="2200" b="1" dirty="0">
                    <a:latin typeface="Cambria" panose="02040503050406030204" pitchFamily="18" charset="0"/>
                    <a:ea typeface="Cambria" panose="02040503050406030204" pitchFamily="18" charset="0"/>
                    <a:sym typeface="Wingdings" panose="05000000000000000000" pitchFamily="2" charset="2"/>
                  </a:rPr>
                  <a:t> linearly decayed to 0 (for remaining epochs)</a:t>
                </a:r>
              </a:p>
              <a:p>
                <a:pPr>
                  <a:lnSpc>
                    <a:spcPct val="114000"/>
                  </a:lnSpc>
                </a:pPr>
                <a:r>
                  <a:rPr lang="en-US" sz="2200" b="1" dirty="0">
                    <a:latin typeface="Cambria" panose="02040503050406030204" pitchFamily="18" charset="0"/>
                    <a:ea typeface="Cambria" panose="02040503050406030204" pitchFamily="18" charset="0"/>
                    <a:sym typeface="Wingdings" panose="05000000000000000000" pitchFamily="2" charset="2"/>
                  </a:rPr>
                  <a:t> Weight initialized from a Gaussian distribution with a mean 0 and standard deviation 0.02</a:t>
                </a:r>
                <a:endParaRPr lang="en-US" sz="2200" b="1" dirty="0">
                  <a:latin typeface="Cambria" panose="02040503050406030204" pitchFamily="18" charset="0"/>
                  <a:ea typeface="Cambria" panose="02040503050406030204" pitchFamily="18" charset="0"/>
                </a:endParaRPr>
              </a:p>
            </p:txBody>
          </p:sp>
        </mc:Choice>
        <mc:Fallback>
          <p:sp>
            <p:nvSpPr>
              <p:cNvPr id="59" name="Text Placeholder 2">
                <a:extLst>
                  <a:ext uri="{FF2B5EF4-FFF2-40B4-BE49-F238E27FC236}">
                    <a16:creationId xmlns:a16="http://schemas.microsoft.com/office/drawing/2014/main" id="{E8EDD5A6-DBBB-DD99-ED2F-E48AA23C4E25}"/>
                  </a:ext>
                </a:extLst>
              </p:cNvPr>
              <p:cNvSpPr txBox="1">
                <a:spLocks noRot="1" noChangeAspect="1" noMove="1" noResize="1" noEditPoints="1" noAdjustHandles="1" noChangeArrowheads="1" noChangeShapeType="1" noTextEdit="1"/>
              </p:cNvSpPr>
              <p:nvPr/>
            </p:nvSpPr>
            <p:spPr>
              <a:xfrm>
                <a:off x="720000" y="1567543"/>
                <a:ext cx="7296952" cy="4945352"/>
              </a:xfrm>
              <a:prstGeom prst="rect">
                <a:avLst/>
              </a:prstGeom>
              <a:blipFill>
                <a:blip r:embed="rId2"/>
                <a:stretch>
                  <a:fillRect l="-919" t="-617"/>
                </a:stretch>
              </a:blipFill>
            </p:spPr>
            <p:txBody>
              <a:bodyPr/>
              <a:lstStyle/>
              <a:p>
                <a:r>
                  <a:rPr lang="en-ID">
                    <a:noFill/>
                  </a:rPr>
                  <a:t> </a:t>
                </a:r>
              </a:p>
            </p:txBody>
          </p:sp>
        </mc:Fallback>
      </mc:AlternateContent>
      <p:pic>
        <p:nvPicPr>
          <p:cNvPr id="60" name="Picture 59">
            <a:extLst>
              <a:ext uri="{FF2B5EF4-FFF2-40B4-BE49-F238E27FC236}">
                <a16:creationId xmlns:a16="http://schemas.microsoft.com/office/drawing/2014/main" id="{124A7763-8073-544F-C0D8-C04F7736E7B9}"/>
              </a:ext>
            </a:extLst>
          </p:cNvPr>
          <p:cNvPicPr>
            <a:picLocks noChangeAspect="1"/>
          </p:cNvPicPr>
          <p:nvPr/>
        </p:nvPicPr>
        <p:blipFill>
          <a:blip r:embed="rId3"/>
          <a:stretch>
            <a:fillRect/>
          </a:stretch>
        </p:blipFill>
        <p:spPr>
          <a:xfrm>
            <a:off x="8016952" y="2502210"/>
            <a:ext cx="3665296" cy="4156259"/>
          </a:xfrm>
          <a:prstGeom prst="rect">
            <a:avLst/>
          </a:prstGeom>
        </p:spPr>
      </p:pic>
      <p:sp>
        <p:nvSpPr>
          <p:cNvPr id="61" name="TextBox 60">
            <a:extLst>
              <a:ext uri="{FF2B5EF4-FFF2-40B4-BE49-F238E27FC236}">
                <a16:creationId xmlns:a16="http://schemas.microsoft.com/office/drawing/2014/main" id="{9BDAA487-7D6C-E563-D3E7-107F443F0B20}"/>
              </a:ext>
            </a:extLst>
          </p:cNvPr>
          <p:cNvSpPr txBox="1"/>
          <p:nvPr/>
        </p:nvSpPr>
        <p:spPr>
          <a:xfrm>
            <a:off x="8600464" y="1944179"/>
            <a:ext cx="2498271" cy="461665"/>
          </a:xfrm>
          <a:prstGeom prst="rect">
            <a:avLst/>
          </a:prstGeom>
          <a:noFill/>
        </p:spPr>
        <p:txBody>
          <a:bodyPr wrap="square" rtlCol="0">
            <a:spAutoFit/>
          </a:bodyPr>
          <a:lstStyle/>
          <a:p>
            <a:pPr algn="ctr"/>
            <a:r>
              <a:rPr lang="en-US" sz="2400" b="1">
                <a:latin typeface="Source Sans Pro" panose="020B0503030403020204" pitchFamily="34" charset="0"/>
                <a:ea typeface="Source Sans Pro" panose="020B0503030403020204" pitchFamily="34" charset="0"/>
              </a:rPr>
              <a:t>Output</a:t>
            </a:r>
          </a:p>
        </p:txBody>
      </p:sp>
    </p:spTree>
    <p:extLst>
      <p:ext uri="{BB962C8B-B14F-4D97-AF65-F5344CB8AC3E}">
        <p14:creationId xmlns:p14="http://schemas.microsoft.com/office/powerpoint/2010/main" val="420000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err="1"/>
              <a:t>Segmentasi</a:t>
            </a:r>
            <a:r>
              <a:rPr lang="en-US" b="1" dirty="0"/>
              <a:t> </a:t>
            </a:r>
            <a:r>
              <a:rPr lang="en-US" b="1" dirty="0" err="1"/>
              <a:t>Nukleus</a:t>
            </a:r>
            <a:endParaRPr lang="en-US" b="1" dirty="0"/>
          </a:p>
        </p:txBody>
      </p:sp>
      <p:sp>
        <p:nvSpPr>
          <p:cNvPr id="3" name="Rectangle 2">
            <a:extLst>
              <a:ext uri="{FF2B5EF4-FFF2-40B4-BE49-F238E27FC236}">
                <a16:creationId xmlns:a16="http://schemas.microsoft.com/office/drawing/2014/main" id="{D1082B93-EAB2-45C2-913D-74B2DF42F552}"/>
              </a:ext>
            </a:extLst>
          </p:cNvPr>
          <p:cNvSpPr/>
          <p:nvPr/>
        </p:nvSpPr>
        <p:spPr>
          <a:xfrm>
            <a:off x="0" y="1261745"/>
            <a:ext cx="12192000" cy="319989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TextBox 163">
            <a:extLst>
              <a:ext uri="{FF2B5EF4-FFF2-40B4-BE49-F238E27FC236}">
                <a16:creationId xmlns:a16="http://schemas.microsoft.com/office/drawing/2014/main" id="{331D2F14-8E34-B9C8-DB04-F18FD49F3856}"/>
              </a:ext>
            </a:extLst>
          </p:cNvPr>
          <p:cNvSpPr txBox="1"/>
          <p:nvPr/>
        </p:nvSpPr>
        <p:spPr>
          <a:xfrm>
            <a:off x="624238" y="1534086"/>
            <a:ext cx="10943524" cy="2332049"/>
          </a:xfrm>
          <a:prstGeom prst="rect">
            <a:avLst/>
          </a:prstGeom>
          <a:noFill/>
        </p:spPr>
        <p:txBody>
          <a:bodyPr wrap="square">
            <a:spAutoFit/>
          </a:bodyPr>
          <a:lstStyle/>
          <a:p>
            <a:pPr algn="just">
              <a:lnSpc>
                <a:spcPct val="105000"/>
              </a:lnSpc>
            </a:pPr>
            <a:r>
              <a:rPr lang="id-ID" sz="2000" b="1" dirty="0">
                <a:solidFill>
                  <a:schemeClr val="bg1"/>
                </a:solidFill>
                <a:latin typeface="Cambria" panose="02040503050406030204" pitchFamily="18" charset="0"/>
                <a:ea typeface="Cambria" panose="02040503050406030204" pitchFamily="18" charset="0"/>
              </a:rPr>
              <a:t>Arsitektur:</a:t>
            </a:r>
            <a:r>
              <a:rPr lang="id-ID"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coditional</a:t>
            </a:r>
            <a:r>
              <a:rPr lang="en-US" sz="2000" dirty="0">
                <a:solidFill>
                  <a:schemeClr val="bg1"/>
                </a:solidFill>
                <a:latin typeface="Cambria" panose="02040503050406030204" pitchFamily="18" charset="0"/>
                <a:ea typeface="Cambria" panose="02040503050406030204" pitchFamily="18" charset="0"/>
              </a:rPr>
              <a:t> </a:t>
            </a:r>
            <a:r>
              <a:rPr lang="id-ID" sz="2000" dirty="0">
                <a:solidFill>
                  <a:schemeClr val="bg1"/>
                </a:solidFill>
                <a:latin typeface="Cambria" panose="02040503050406030204" pitchFamily="18" charset="0"/>
                <a:ea typeface="Cambria" panose="02040503050406030204" pitchFamily="18" charset="0"/>
              </a:rPr>
              <a:t>GAN</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cGAN</a:t>
            </a:r>
            <a:r>
              <a:rPr lang="en-US" sz="2000" dirty="0">
                <a:solidFill>
                  <a:schemeClr val="bg1"/>
                </a:solidFill>
                <a:latin typeface="Cambria" panose="02040503050406030204" pitchFamily="18" charset="0"/>
                <a:ea typeface="Cambria" panose="02040503050406030204" pitchFamily="18" charset="0"/>
              </a:rPr>
              <a:t>)</a:t>
            </a:r>
            <a:r>
              <a:rPr lang="id-ID" sz="2000" dirty="0">
                <a:solidFill>
                  <a:schemeClr val="bg1"/>
                </a:solidFill>
                <a:latin typeface="Cambria" panose="02040503050406030204" pitchFamily="18" charset="0"/>
                <a:ea typeface="Cambria" panose="02040503050406030204" pitchFamily="18" charset="0"/>
              </a:rPr>
              <a:t> </a:t>
            </a:r>
            <a:endParaRPr lang="en-US" sz="2000" dirty="0">
              <a:solidFill>
                <a:schemeClr val="bg1"/>
              </a:solidFill>
              <a:latin typeface="Cambria" panose="02040503050406030204" pitchFamily="18" charset="0"/>
              <a:ea typeface="Cambria" panose="02040503050406030204" pitchFamily="18" charset="0"/>
            </a:endParaRPr>
          </a:p>
          <a:p>
            <a:pPr algn="just">
              <a:lnSpc>
                <a:spcPct val="105000"/>
              </a:lnSpc>
            </a:pPr>
            <a:r>
              <a:rPr lang="id-ID" sz="2000" b="1" dirty="0">
                <a:solidFill>
                  <a:schemeClr val="bg1"/>
                </a:solidFill>
                <a:latin typeface="Cambria" panose="02040503050406030204" pitchFamily="18" charset="0"/>
                <a:ea typeface="Cambria" panose="02040503050406030204" pitchFamily="18" charset="0"/>
              </a:rPr>
              <a:t>Normalisasi:</a:t>
            </a:r>
            <a:r>
              <a:rPr lang="id-ID" sz="2000" dirty="0">
                <a:solidFill>
                  <a:schemeClr val="bg1"/>
                </a:solidFill>
                <a:latin typeface="Cambria" panose="02040503050406030204" pitchFamily="18" charset="0"/>
                <a:ea typeface="Cambria" panose="02040503050406030204" pitchFamily="18" charset="0"/>
              </a:rPr>
              <a:t> normalisasi </a:t>
            </a:r>
            <a:r>
              <a:rPr lang="id-ID" sz="2000" dirty="0" err="1">
                <a:solidFill>
                  <a:schemeClr val="bg1"/>
                </a:solidFill>
                <a:latin typeface="Cambria" panose="02040503050406030204" pitchFamily="18" charset="0"/>
                <a:ea typeface="Cambria" panose="02040503050406030204" pitchFamily="18" charset="0"/>
              </a:rPr>
              <a:t>spektral</a:t>
            </a:r>
            <a:r>
              <a:rPr lang="id-ID" sz="2000" dirty="0">
                <a:solidFill>
                  <a:schemeClr val="bg1"/>
                </a:solidFill>
                <a:latin typeface="Cambria" panose="02040503050406030204" pitchFamily="18" charset="0"/>
                <a:ea typeface="Cambria" panose="02040503050406030204" pitchFamily="18" charset="0"/>
              </a:rPr>
              <a:t> (untuk mencegah keruntuhan mode) </a:t>
            </a:r>
            <a:endParaRPr lang="en-US" sz="2000" dirty="0">
              <a:solidFill>
                <a:schemeClr val="bg1"/>
              </a:solidFill>
              <a:latin typeface="Cambria" panose="02040503050406030204" pitchFamily="18" charset="0"/>
              <a:ea typeface="Cambria" panose="02040503050406030204" pitchFamily="18" charset="0"/>
            </a:endParaRPr>
          </a:p>
          <a:p>
            <a:pPr algn="just">
              <a:lnSpc>
                <a:spcPct val="105000"/>
              </a:lnSpc>
            </a:pPr>
            <a:endParaRPr lang="en-US" sz="2000" dirty="0">
              <a:solidFill>
                <a:schemeClr val="bg1"/>
              </a:solidFill>
              <a:latin typeface="Cambria" panose="02040503050406030204" pitchFamily="18" charset="0"/>
              <a:ea typeface="Cambria" panose="02040503050406030204" pitchFamily="18" charset="0"/>
            </a:endParaRPr>
          </a:p>
          <a:p>
            <a:pPr algn="just">
              <a:lnSpc>
                <a:spcPct val="105000"/>
              </a:lnSpc>
            </a:pPr>
            <a:r>
              <a:rPr lang="en-US" sz="2000" dirty="0">
                <a:solidFill>
                  <a:schemeClr val="bg1"/>
                </a:solidFill>
                <a:latin typeface="Cambria" panose="02040503050406030204" pitchFamily="18" charset="0"/>
                <a:ea typeface="Cambria" panose="02040503050406030204" pitchFamily="18" charset="0"/>
              </a:rPr>
              <a:t>Conditional </a:t>
            </a:r>
            <a:r>
              <a:rPr lang="id-ID" sz="2000" dirty="0">
                <a:solidFill>
                  <a:schemeClr val="bg1"/>
                </a:solidFill>
                <a:latin typeface="Cambria" panose="02040503050406030204" pitchFamily="18" charset="0"/>
                <a:ea typeface="Cambria" panose="02040503050406030204" pitchFamily="18" charset="0"/>
              </a:rPr>
              <a:t>GAN dapat mempelajari kerugian kontekstual terstruktur dengan mempertimbangkan a</a:t>
            </a:r>
          </a:p>
          <a:p>
            <a:pPr algn="just">
              <a:lnSpc>
                <a:spcPct val="105000"/>
              </a:lnSpc>
            </a:pPr>
            <a:r>
              <a:rPr lang="id-ID" sz="2000" dirty="0">
                <a:solidFill>
                  <a:schemeClr val="bg1"/>
                </a:solidFill>
                <a:latin typeface="Cambria" panose="02040503050406030204" pitchFamily="18" charset="0"/>
                <a:ea typeface="Cambria" panose="02040503050406030204" pitchFamily="18" charset="0"/>
              </a:rPr>
              <a:t>bidang reseptif yang lebih besar. Kerangka kerja </a:t>
            </a:r>
            <a:r>
              <a:rPr lang="id-ID" sz="2000" dirty="0" err="1">
                <a:solidFill>
                  <a:schemeClr val="bg1"/>
                </a:solidFill>
                <a:latin typeface="Cambria" panose="02040503050406030204" pitchFamily="18" charset="0"/>
                <a:ea typeface="Cambria" panose="02040503050406030204" pitchFamily="18" charset="0"/>
              </a:rPr>
              <a:t>cGAN</a:t>
            </a:r>
            <a:r>
              <a:rPr lang="id-ID" sz="2000" dirty="0">
                <a:solidFill>
                  <a:schemeClr val="bg1"/>
                </a:solidFill>
                <a:latin typeface="Cambria" panose="02040503050406030204" pitchFamily="18" charset="0"/>
                <a:ea typeface="Cambria" panose="02040503050406030204" pitchFamily="18" charset="0"/>
              </a:rPr>
              <a:t> mempelajari pemetaan S untuk segmentasi inti, di mana S dapat mengadaptasi gambar inti H&amp;E ke topeng segmentasi mereka.</a:t>
            </a:r>
            <a:endParaRPr lang="en-ID" sz="2000" dirty="0">
              <a:solidFill>
                <a:schemeClr val="bg1"/>
              </a:solidFill>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A3526C07-7A88-632D-4DE8-54DCC459AF4C}"/>
              </a:ext>
            </a:extLst>
          </p:cNvPr>
          <p:cNvPicPr>
            <a:picLocks noChangeAspect="1"/>
          </p:cNvPicPr>
          <p:nvPr/>
        </p:nvPicPr>
        <p:blipFill>
          <a:blip r:embed="rId2"/>
          <a:stretch>
            <a:fillRect/>
          </a:stretch>
        </p:blipFill>
        <p:spPr>
          <a:xfrm>
            <a:off x="3704333" y="4461641"/>
            <a:ext cx="4783334" cy="2326347"/>
          </a:xfrm>
          <a:prstGeom prst="rect">
            <a:avLst/>
          </a:prstGeom>
        </p:spPr>
      </p:pic>
    </p:spTree>
    <p:extLst>
      <p:ext uri="{BB962C8B-B14F-4D97-AF65-F5344CB8AC3E}">
        <p14:creationId xmlns:p14="http://schemas.microsoft.com/office/powerpoint/2010/main" val="1487566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2BD6104-8A39-7A31-7260-3B51369F1FD4}"/>
              </a:ext>
            </a:extLst>
          </p:cNvPr>
          <p:cNvSpPr/>
          <p:nvPr/>
        </p:nvSpPr>
        <p:spPr>
          <a:xfrm>
            <a:off x="0" y="362607"/>
            <a:ext cx="12192000" cy="6195847"/>
          </a:xfrm>
          <a:prstGeom prst="rect">
            <a:avLst/>
          </a:prstGeom>
          <a:solidFill>
            <a:schemeClr val="accent6">
              <a:lumMod val="5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TextBox 63">
            <a:extLst>
              <a:ext uri="{FF2B5EF4-FFF2-40B4-BE49-F238E27FC236}">
                <a16:creationId xmlns:a16="http://schemas.microsoft.com/office/drawing/2014/main" id="{BF58609B-069C-8C7F-56B4-C05682835138}"/>
              </a:ext>
            </a:extLst>
          </p:cNvPr>
          <p:cNvSpPr txBox="1"/>
          <p:nvPr/>
        </p:nvSpPr>
        <p:spPr>
          <a:xfrm>
            <a:off x="310526" y="406291"/>
            <a:ext cx="6093372" cy="646331"/>
          </a:xfrm>
          <a:prstGeom prst="rect">
            <a:avLst/>
          </a:prstGeom>
          <a:noFill/>
        </p:spPr>
        <p:txBody>
          <a:bodyPr wrap="square">
            <a:spAutoFit/>
          </a:bodyPr>
          <a:lstStyle/>
          <a:p>
            <a:r>
              <a:rPr lang="en-US" sz="3600" b="1" dirty="0" err="1">
                <a:solidFill>
                  <a:schemeClr val="bg1"/>
                </a:solidFill>
                <a:latin typeface="Cambria" panose="02040503050406030204" pitchFamily="18" charset="0"/>
                <a:ea typeface="Cambria" panose="02040503050406030204" pitchFamily="18" charset="0"/>
              </a:rPr>
              <a:t>Segmentasi</a:t>
            </a:r>
            <a:r>
              <a:rPr lang="en-US" sz="3600" b="1" dirty="0">
                <a:solidFill>
                  <a:schemeClr val="bg1"/>
                </a:solidFill>
                <a:latin typeface="Cambria" panose="02040503050406030204" pitchFamily="18" charset="0"/>
                <a:ea typeface="Cambria" panose="02040503050406030204" pitchFamily="18" charset="0"/>
              </a:rPr>
              <a:t> </a:t>
            </a:r>
            <a:r>
              <a:rPr lang="en-US" sz="3600" b="1" dirty="0" err="1">
                <a:solidFill>
                  <a:schemeClr val="bg1"/>
                </a:solidFill>
                <a:latin typeface="Cambria" panose="02040503050406030204" pitchFamily="18" charset="0"/>
                <a:ea typeface="Cambria" panose="02040503050406030204" pitchFamily="18" charset="0"/>
              </a:rPr>
              <a:t>Nukleus</a:t>
            </a:r>
            <a:endParaRPr lang="en-ID" sz="3600" b="1" dirty="0"/>
          </a:p>
        </p:txBody>
      </p:sp>
      <p:sp>
        <p:nvSpPr>
          <p:cNvPr id="25" name="Rectangle: Rounded Corners 24">
            <a:extLst>
              <a:ext uri="{FF2B5EF4-FFF2-40B4-BE49-F238E27FC236}">
                <a16:creationId xmlns:a16="http://schemas.microsoft.com/office/drawing/2014/main" id="{6B967917-D798-0D36-710B-ABE86D4A98C0}"/>
              </a:ext>
            </a:extLst>
          </p:cNvPr>
          <p:cNvSpPr/>
          <p:nvPr/>
        </p:nvSpPr>
        <p:spPr>
          <a:xfrm>
            <a:off x="623867" y="2868640"/>
            <a:ext cx="1729436" cy="68597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Objectives</a:t>
            </a:r>
          </a:p>
        </p:txBody>
      </p:sp>
      <p:cxnSp>
        <p:nvCxnSpPr>
          <p:cNvPr id="26" name="Straight Arrow Connector 25">
            <a:extLst>
              <a:ext uri="{FF2B5EF4-FFF2-40B4-BE49-F238E27FC236}">
                <a16:creationId xmlns:a16="http://schemas.microsoft.com/office/drawing/2014/main" id="{0A496E07-EEB9-1937-E977-0811E5EECB79}"/>
              </a:ext>
            </a:extLst>
          </p:cNvPr>
          <p:cNvCxnSpPr>
            <a:stCxn id="25" idx="3"/>
          </p:cNvCxnSpPr>
          <p:nvPr/>
        </p:nvCxnSpPr>
        <p:spPr>
          <a:xfrm flipV="1">
            <a:off x="2353303" y="1986899"/>
            <a:ext cx="336129" cy="12247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DCB34B1B-E0E0-3678-86F7-B8DFD5FA8024}"/>
              </a:ext>
            </a:extLst>
          </p:cNvPr>
          <p:cNvCxnSpPr>
            <a:cxnSpLocks/>
          </p:cNvCxnSpPr>
          <p:nvPr/>
        </p:nvCxnSpPr>
        <p:spPr>
          <a:xfrm>
            <a:off x="2085275" y="3158473"/>
            <a:ext cx="714962" cy="13864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8" name="Rectangle: Rounded Corners 27">
                <a:extLst>
                  <a:ext uri="{FF2B5EF4-FFF2-40B4-BE49-F238E27FC236}">
                    <a16:creationId xmlns:a16="http://schemas.microsoft.com/office/drawing/2014/main" id="{5239BE22-D04E-86A8-5EA7-2481A378692E}"/>
                  </a:ext>
                </a:extLst>
              </p:cNvPr>
              <p:cNvSpPr/>
              <p:nvPr/>
            </p:nvSpPr>
            <p:spPr>
              <a:xfrm>
                <a:off x="2689431" y="1715435"/>
                <a:ext cx="2454058" cy="685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Minimize adversarial loss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𝐺𝐴𝑁</m:t>
                        </m:r>
                      </m:sub>
                    </m:sSub>
                    <m:r>
                      <a:rPr lang="en-US" b="0" i="1" smtClean="0">
                        <a:latin typeface="Cambria Math" panose="02040503050406030204" pitchFamily="18" charset="0"/>
                      </a:rPr>
                      <m:t>)</m:t>
                    </m:r>
                  </m:oMath>
                </a14:m>
                <a:endParaRPr lang="en-US"/>
              </a:p>
            </p:txBody>
          </p:sp>
        </mc:Choice>
        <mc:Fallback>
          <p:sp>
            <p:nvSpPr>
              <p:cNvPr id="28" name="Rectangle: Rounded Corners 27">
                <a:extLst>
                  <a:ext uri="{FF2B5EF4-FFF2-40B4-BE49-F238E27FC236}">
                    <a16:creationId xmlns:a16="http://schemas.microsoft.com/office/drawing/2014/main" id="{5239BE22-D04E-86A8-5EA7-2481A378692E}"/>
                  </a:ext>
                </a:extLst>
              </p:cNvPr>
              <p:cNvSpPr>
                <a:spLocks noRot="1" noChangeAspect="1" noMove="1" noResize="1" noEditPoints="1" noAdjustHandles="1" noChangeArrowheads="1" noChangeShapeType="1" noTextEdit="1"/>
              </p:cNvSpPr>
              <p:nvPr/>
            </p:nvSpPr>
            <p:spPr>
              <a:xfrm>
                <a:off x="2689431" y="1715435"/>
                <a:ext cx="2454058" cy="685977"/>
              </a:xfrm>
              <a:prstGeom prst="roundRect">
                <a:avLst/>
              </a:prstGeom>
              <a:blipFill>
                <a:blip r:embed="rId2"/>
                <a:stretch>
                  <a:fillRect b="-9565"/>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29" name="Rectangle: Rounded Corners 28">
                <a:extLst>
                  <a:ext uri="{FF2B5EF4-FFF2-40B4-BE49-F238E27FC236}">
                    <a16:creationId xmlns:a16="http://schemas.microsoft.com/office/drawing/2014/main" id="{3428AFE2-9AC2-0F2E-DF7B-F642BF87A44D}"/>
                  </a:ext>
                </a:extLst>
              </p:cNvPr>
              <p:cNvSpPr/>
              <p:nvPr/>
            </p:nvSpPr>
            <p:spPr>
              <a:xfrm>
                <a:off x="2689431" y="4021845"/>
                <a:ext cx="2454059" cy="685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Minimize per pixel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ℒ</m:t>
                        </m:r>
                      </m:e>
                      <m:sub>
                        <m:r>
                          <a:rPr lang="en-US" b="0" i="1" smtClean="0">
                            <a:latin typeface="Cambria Math" panose="02040503050406030204" pitchFamily="18" charset="0"/>
                          </a:rPr>
                          <m:t>1</m:t>
                        </m:r>
                      </m:sub>
                    </m:sSub>
                  </m:oMath>
                </a14:m>
                <a:r>
                  <a:rPr lang="en-US"/>
                  <a:t>)</a:t>
                </a:r>
              </a:p>
            </p:txBody>
          </p:sp>
        </mc:Choice>
        <mc:Fallback>
          <p:sp>
            <p:nvSpPr>
              <p:cNvPr id="29" name="Rectangle: Rounded Corners 28">
                <a:extLst>
                  <a:ext uri="{FF2B5EF4-FFF2-40B4-BE49-F238E27FC236}">
                    <a16:creationId xmlns:a16="http://schemas.microsoft.com/office/drawing/2014/main" id="{3428AFE2-9AC2-0F2E-DF7B-F642BF87A44D}"/>
                  </a:ext>
                </a:extLst>
              </p:cNvPr>
              <p:cNvSpPr>
                <a:spLocks noRot="1" noChangeAspect="1" noMove="1" noResize="1" noEditPoints="1" noAdjustHandles="1" noChangeArrowheads="1" noChangeShapeType="1" noTextEdit="1"/>
              </p:cNvSpPr>
              <p:nvPr/>
            </p:nvSpPr>
            <p:spPr>
              <a:xfrm>
                <a:off x="2689431" y="4021845"/>
                <a:ext cx="2454059" cy="685977"/>
              </a:xfrm>
              <a:prstGeom prst="roundRect">
                <a:avLst/>
              </a:prstGeom>
              <a:blipFill>
                <a:blip r:embed="rId3"/>
                <a:stretch>
                  <a:fillRect t="-877" b="-10526"/>
                </a:stretch>
              </a:blipFill>
            </p:spPr>
            <p:txBody>
              <a:bodyPr/>
              <a:lstStyle/>
              <a:p>
                <a:r>
                  <a:rPr lang="en-ID">
                    <a:noFill/>
                  </a:rPr>
                  <a:t> </a:t>
                </a:r>
              </a:p>
            </p:txBody>
          </p:sp>
        </mc:Fallback>
      </mc:AlternateContent>
      <p:sp>
        <p:nvSpPr>
          <p:cNvPr id="30" name="TextBox 29">
            <a:extLst>
              <a:ext uri="{FF2B5EF4-FFF2-40B4-BE49-F238E27FC236}">
                <a16:creationId xmlns:a16="http://schemas.microsoft.com/office/drawing/2014/main" id="{7192A671-997E-6B06-CE68-F66A9799791A}"/>
              </a:ext>
            </a:extLst>
          </p:cNvPr>
          <p:cNvSpPr txBox="1"/>
          <p:nvPr/>
        </p:nvSpPr>
        <p:spPr>
          <a:xfrm>
            <a:off x="2702780" y="2491701"/>
            <a:ext cx="2771687" cy="954107"/>
          </a:xfrm>
          <a:prstGeom prst="rect">
            <a:avLst/>
          </a:prstGeom>
          <a:noFill/>
        </p:spPr>
        <p:txBody>
          <a:bodyPr wrap="square">
            <a:spAutoFit/>
          </a:bodyPr>
          <a:lstStyle/>
          <a:p>
            <a:r>
              <a:rPr lang="en-US" sz="1400" dirty="0">
                <a:solidFill>
                  <a:schemeClr val="bg1"/>
                </a:solidFill>
                <a:latin typeface="Cambria" panose="02040503050406030204" pitchFamily="18" charset="0"/>
                <a:ea typeface="Cambria" panose="02040503050406030204" pitchFamily="18" charset="0"/>
              </a:rPr>
              <a:t>The adversarial loss </a:t>
            </a:r>
            <a:r>
              <a:rPr lang="en-US" sz="1400" dirty="0" err="1">
                <a:solidFill>
                  <a:schemeClr val="bg1"/>
                </a:solidFill>
                <a:latin typeface="Cambria" panose="02040503050406030204" pitchFamily="18" charset="0"/>
                <a:ea typeface="Cambria" panose="02040503050406030204" pitchFamily="18" charset="0"/>
              </a:rPr>
              <a:t>digunakan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untuk</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mencocokkan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distribusi</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sampel</a:t>
            </a:r>
            <a:r>
              <a:rPr lang="en-US" sz="1400" dirty="0">
                <a:solidFill>
                  <a:schemeClr val="bg1"/>
                </a:solidFill>
                <a:latin typeface="Cambria" panose="02040503050406030204" pitchFamily="18" charset="0"/>
                <a:ea typeface="Cambria" panose="02040503050406030204" pitchFamily="18" charset="0"/>
              </a:rPr>
              <a:t> yang </a:t>
            </a:r>
            <a:r>
              <a:rPr lang="en-US" sz="1400" dirty="0" err="1">
                <a:solidFill>
                  <a:schemeClr val="bg1"/>
                </a:solidFill>
                <a:latin typeface="Cambria" panose="02040503050406030204" pitchFamily="18" charset="0"/>
                <a:ea typeface="Cambria" panose="02040503050406030204" pitchFamily="18" charset="0"/>
              </a:rPr>
              <a:t>diterjemahkan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dengan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distribusi</a:t>
            </a:r>
            <a:r>
              <a:rPr lang="en-US" sz="1400" dirty="0">
                <a:solidFill>
                  <a:schemeClr val="bg1"/>
                </a:solidFill>
                <a:latin typeface="Cambria" panose="02040503050406030204" pitchFamily="18" charset="0"/>
                <a:ea typeface="Cambria" panose="02040503050406030204" pitchFamily="18" charset="0"/>
              </a:rPr>
              <a:t> target</a:t>
            </a:r>
          </a:p>
        </p:txBody>
      </p:sp>
      <p:sp>
        <p:nvSpPr>
          <p:cNvPr id="53" name="TextBox 52">
            <a:extLst>
              <a:ext uri="{FF2B5EF4-FFF2-40B4-BE49-F238E27FC236}">
                <a16:creationId xmlns:a16="http://schemas.microsoft.com/office/drawing/2014/main" id="{A949568D-0770-D6F5-77CD-1B2BBC63A810}"/>
              </a:ext>
            </a:extLst>
          </p:cNvPr>
          <p:cNvSpPr txBox="1"/>
          <p:nvPr/>
        </p:nvSpPr>
        <p:spPr>
          <a:xfrm>
            <a:off x="2689431" y="4779374"/>
            <a:ext cx="2549469" cy="738664"/>
          </a:xfrm>
          <a:prstGeom prst="rect">
            <a:avLst/>
          </a:prstGeom>
          <a:noFill/>
        </p:spPr>
        <p:txBody>
          <a:bodyPr wrap="square">
            <a:spAutoFit/>
          </a:bodyPr>
          <a:lstStyle/>
          <a:p>
            <a:r>
              <a:rPr lang="en-US" sz="1400" dirty="0" err="1">
                <a:solidFill>
                  <a:schemeClr val="bg1"/>
                </a:solidFill>
                <a:latin typeface="Cambria" panose="02040503050406030204" pitchFamily="18" charset="0"/>
                <a:ea typeface="Cambria" panose="02040503050406030204" pitchFamily="18" charset="0"/>
              </a:rPr>
              <a:t>Memberikan</a:t>
            </a:r>
            <a:r>
              <a:rPr lang="en-US" sz="1400" dirty="0">
                <a:solidFill>
                  <a:schemeClr val="bg1"/>
                </a:solidFill>
                <a:latin typeface="Cambria" panose="02040503050406030204" pitchFamily="18" charset="0"/>
                <a:ea typeface="Cambria" panose="02040503050406030204" pitchFamily="18" charset="0"/>
              </a:rPr>
              <a:t> penalty </a:t>
            </a:r>
            <a:r>
              <a:rPr lang="en-US" sz="1400" dirty="0" err="1">
                <a:solidFill>
                  <a:schemeClr val="bg1"/>
                </a:solidFill>
                <a:latin typeface="Cambria" panose="02040503050406030204" pitchFamily="18" charset="0"/>
                <a:ea typeface="Cambria" panose="02040503050406030204" pitchFamily="18" charset="0"/>
              </a:rPr>
              <a:t>baik</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konfigurasi</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gabungan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piksel</a:t>
            </a:r>
            <a:r>
              <a:rPr lang="en-US" sz="1400" dirty="0">
                <a:solidFill>
                  <a:schemeClr val="bg1"/>
                </a:solidFill>
                <a:latin typeface="Cambria" panose="02040503050406030204" pitchFamily="18" charset="0"/>
                <a:ea typeface="Cambria" panose="02040503050406030204" pitchFamily="18" charset="0"/>
              </a:rPr>
              <a:t> dan </a:t>
            </a:r>
            <a:r>
              <a:rPr lang="en-US" sz="1400" dirty="0" err="1">
                <a:solidFill>
                  <a:schemeClr val="bg1"/>
                </a:solidFill>
                <a:latin typeface="Cambria" panose="02040503050406030204" pitchFamily="18" charset="0"/>
                <a:ea typeface="Cambria" panose="02040503050406030204" pitchFamily="18" charset="0"/>
              </a:rPr>
              <a:t>kesalahan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segmentasi</a:t>
            </a:r>
            <a:endParaRPr lang="en-US" sz="1400" dirty="0">
              <a:solidFill>
                <a:schemeClr val="bg1"/>
              </a:solidFill>
              <a:latin typeface="Cambria" panose="02040503050406030204" pitchFamily="18" charset="0"/>
              <a:ea typeface="Cambria" panose="02040503050406030204" pitchFamily="18" charset="0"/>
            </a:endParaRPr>
          </a:p>
        </p:txBody>
      </p:sp>
      <p:cxnSp>
        <p:nvCxnSpPr>
          <p:cNvPr id="54" name="Straight Arrow Connector 53">
            <a:extLst>
              <a:ext uri="{FF2B5EF4-FFF2-40B4-BE49-F238E27FC236}">
                <a16:creationId xmlns:a16="http://schemas.microsoft.com/office/drawing/2014/main" id="{505680BF-93C4-4D34-4090-452F0EA5E606}"/>
              </a:ext>
            </a:extLst>
          </p:cNvPr>
          <p:cNvCxnSpPr>
            <a:cxnSpLocks/>
            <a:stCxn id="28" idx="3"/>
            <a:endCxn id="55" idx="1"/>
          </p:cNvCxnSpPr>
          <p:nvPr/>
        </p:nvCxnSpPr>
        <p:spPr>
          <a:xfrm>
            <a:off x="5143489" y="2058424"/>
            <a:ext cx="1271751" cy="344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55" name="Rectangle: Rounded Corners 54">
                <a:extLst>
                  <a:ext uri="{FF2B5EF4-FFF2-40B4-BE49-F238E27FC236}">
                    <a16:creationId xmlns:a16="http://schemas.microsoft.com/office/drawing/2014/main" id="{84EE6512-A49C-6C71-32F1-6CAE499D5E93}"/>
                  </a:ext>
                </a:extLst>
              </p:cNvPr>
              <p:cNvSpPr/>
              <p:nvPr/>
            </p:nvSpPr>
            <p:spPr>
              <a:xfrm>
                <a:off x="6415240" y="1816300"/>
                <a:ext cx="2373139" cy="55322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solidFill>
                      <a:schemeClr val="tx1"/>
                    </a:solidFill>
                  </a:rPr>
                  <a:t>Minimize loss of mapping </a:t>
                </a:r>
                <a14:m>
                  <m:oMath xmlns:m="http://schemas.openxmlformats.org/officeDocument/2006/math">
                    <m:r>
                      <a:rPr lang="en-US" sz="1200" b="0" i="1" smtClean="0">
                        <a:solidFill>
                          <a:schemeClr val="tx1"/>
                        </a:solidFill>
                        <a:latin typeface="Cambria Math" panose="02040503050406030204" pitchFamily="18" charset="0"/>
                      </a:rPr>
                      <m:t>𝑆</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𝑁</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𝑀</m:t>
                    </m:r>
                  </m:oMath>
                </a14:m>
                <a:endParaRPr lang="en-US" sz="1200">
                  <a:solidFill>
                    <a:schemeClr val="tx1"/>
                  </a:solidFill>
                </a:endParaRPr>
              </a:p>
            </p:txBody>
          </p:sp>
        </mc:Choice>
        <mc:Fallback>
          <p:sp>
            <p:nvSpPr>
              <p:cNvPr id="55" name="Rectangle: Rounded Corners 54">
                <a:extLst>
                  <a:ext uri="{FF2B5EF4-FFF2-40B4-BE49-F238E27FC236}">
                    <a16:creationId xmlns:a16="http://schemas.microsoft.com/office/drawing/2014/main" id="{84EE6512-A49C-6C71-32F1-6CAE499D5E93}"/>
                  </a:ext>
                </a:extLst>
              </p:cNvPr>
              <p:cNvSpPr>
                <a:spLocks noRot="1" noChangeAspect="1" noMove="1" noResize="1" noEditPoints="1" noAdjustHandles="1" noChangeArrowheads="1" noChangeShapeType="1" noTextEdit="1"/>
              </p:cNvSpPr>
              <p:nvPr/>
            </p:nvSpPr>
            <p:spPr>
              <a:xfrm>
                <a:off x="6415240" y="1816300"/>
                <a:ext cx="2373139" cy="553221"/>
              </a:xfrm>
              <a:prstGeom prst="roundRect">
                <a:avLst/>
              </a:prstGeom>
              <a:blipFill>
                <a:blip r:embed="rId4"/>
                <a:stretch>
                  <a:fillRect/>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56" name="Rectangle: Rounded Corners 55">
                <a:extLst>
                  <a:ext uri="{FF2B5EF4-FFF2-40B4-BE49-F238E27FC236}">
                    <a16:creationId xmlns:a16="http://schemas.microsoft.com/office/drawing/2014/main" id="{5F6606FB-1FC5-E9F6-4EF0-6F720C8D0E29}"/>
                  </a:ext>
                </a:extLst>
              </p:cNvPr>
              <p:cNvSpPr/>
              <p:nvPr/>
            </p:nvSpPr>
            <p:spPr>
              <a:xfrm>
                <a:off x="6415242" y="2491701"/>
                <a:ext cx="2373138" cy="55322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solidFill>
                      <a:schemeClr val="tx1"/>
                    </a:solidFill>
                  </a:rPr>
                  <a:t>Maximize loss of discriminator </a:t>
                </a:r>
                <a14:m>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𝐷</m:t>
                        </m:r>
                      </m:e>
                      <m:sub>
                        <m:r>
                          <a:rPr lang="en-US" sz="1200" b="0" i="1" smtClean="0">
                            <a:solidFill>
                              <a:schemeClr val="tx1"/>
                            </a:solidFill>
                            <a:latin typeface="Cambria Math" panose="02040503050406030204" pitchFamily="18" charset="0"/>
                          </a:rPr>
                          <m:t>𝑀</m:t>
                        </m:r>
                      </m:sub>
                    </m:sSub>
                  </m:oMath>
                </a14:m>
                <a:endParaRPr lang="en-US" sz="1200">
                  <a:solidFill>
                    <a:schemeClr val="tx1"/>
                  </a:solidFill>
                </a:endParaRPr>
              </a:p>
            </p:txBody>
          </p:sp>
        </mc:Choice>
        <mc:Fallback>
          <p:sp>
            <p:nvSpPr>
              <p:cNvPr id="56" name="Rectangle: Rounded Corners 55">
                <a:extLst>
                  <a:ext uri="{FF2B5EF4-FFF2-40B4-BE49-F238E27FC236}">
                    <a16:creationId xmlns:a16="http://schemas.microsoft.com/office/drawing/2014/main" id="{5F6606FB-1FC5-E9F6-4EF0-6F720C8D0E29}"/>
                  </a:ext>
                </a:extLst>
              </p:cNvPr>
              <p:cNvSpPr>
                <a:spLocks noRot="1" noChangeAspect="1" noMove="1" noResize="1" noEditPoints="1" noAdjustHandles="1" noChangeArrowheads="1" noChangeShapeType="1" noTextEdit="1"/>
              </p:cNvSpPr>
              <p:nvPr/>
            </p:nvSpPr>
            <p:spPr>
              <a:xfrm>
                <a:off x="6415242" y="2491701"/>
                <a:ext cx="2373138" cy="553221"/>
              </a:xfrm>
              <a:prstGeom prst="roundRect">
                <a:avLst/>
              </a:prstGeom>
              <a:blipFill>
                <a:blip r:embed="rId5"/>
                <a:stretch>
                  <a:fillRect/>
                </a:stretch>
              </a:blipFill>
            </p:spPr>
            <p:txBody>
              <a:bodyPr/>
              <a:lstStyle/>
              <a:p>
                <a:r>
                  <a:rPr lang="en-ID">
                    <a:noFill/>
                  </a:rPr>
                  <a:t> </a:t>
                </a:r>
              </a:p>
            </p:txBody>
          </p:sp>
        </mc:Fallback>
      </mc:AlternateContent>
      <p:cxnSp>
        <p:nvCxnSpPr>
          <p:cNvPr id="57" name="Straight Arrow Connector 56">
            <a:extLst>
              <a:ext uri="{FF2B5EF4-FFF2-40B4-BE49-F238E27FC236}">
                <a16:creationId xmlns:a16="http://schemas.microsoft.com/office/drawing/2014/main" id="{4AAE80AF-0DDF-B829-70C4-D9BF8465B789}"/>
              </a:ext>
            </a:extLst>
          </p:cNvPr>
          <p:cNvCxnSpPr>
            <a:cxnSpLocks/>
            <a:stCxn id="28" idx="3"/>
            <a:endCxn id="56" idx="1"/>
          </p:cNvCxnSpPr>
          <p:nvPr/>
        </p:nvCxnSpPr>
        <p:spPr>
          <a:xfrm>
            <a:off x="5143489" y="2058424"/>
            <a:ext cx="1271753" cy="7098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8" name="Right Brace 57">
            <a:extLst>
              <a:ext uri="{FF2B5EF4-FFF2-40B4-BE49-F238E27FC236}">
                <a16:creationId xmlns:a16="http://schemas.microsoft.com/office/drawing/2014/main" id="{6A6CFDC1-B0CE-7638-6FE5-DF7054B14ACC}"/>
              </a:ext>
            </a:extLst>
          </p:cNvPr>
          <p:cNvSpPr/>
          <p:nvPr/>
        </p:nvSpPr>
        <p:spPr>
          <a:xfrm>
            <a:off x="8561429" y="1918295"/>
            <a:ext cx="193229" cy="1111091"/>
          </a:xfrm>
          <a:prstGeom prst="rightBrace">
            <a:avLst>
              <a:gd name="adj1" fmla="val 46734"/>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5B64FFEB-0594-37AC-3C74-9CF68B2A3959}"/>
              </a:ext>
            </a:extLst>
          </p:cNvPr>
          <p:cNvSpPr txBox="1"/>
          <p:nvPr/>
        </p:nvSpPr>
        <p:spPr>
          <a:xfrm>
            <a:off x="9004429" y="2058423"/>
            <a:ext cx="2563704" cy="954107"/>
          </a:xfrm>
          <a:prstGeom prst="rect">
            <a:avLst/>
          </a:prstGeom>
          <a:noFill/>
        </p:spPr>
        <p:txBody>
          <a:bodyPr wrap="square">
            <a:spAutoFit/>
          </a:bodyPr>
          <a:lstStyle/>
          <a:p>
            <a:r>
              <a:rPr lang="en-US" sz="1400" dirty="0">
                <a:solidFill>
                  <a:schemeClr val="bg1"/>
                </a:solidFill>
                <a:latin typeface="Cambria" panose="02040503050406030204" pitchFamily="18" charset="0"/>
                <a:ea typeface="Cambria" panose="02040503050406030204" pitchFamily="18" charset="0"/>
              </a:rPr>
              <a:t>Binary Cross Entropy (BCE) loss of discriminator </a:t>
            </a:r>
            <a:r>
              <a:rPr lang="en-US" sz="1400" dirty="0" err="1">
                <a:solidFill>
                  <a:schemeClr val="bg1"/>
                </a:solidFill>
                <a:latin typeface="Cambria" panose="02040503050406030204" pitchFamily="18" charset="0"/>
                <a:ea typeface="Cambria" panose="02040503050406030204" pitchFamily="18" charset="0"/>
              </a:rPr>
              <a:t>dalam</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mengklasifikasikan</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asli</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atau</a:t>
            </a:r>
            <a:r>
              <a:rPr lang="en-US" sz="1400" dirty="0">
                <a:solidFill>
                  <a:schemeClr val="bg1"/>
                </a:solidFill>
                <a:latin typeface="Cambria" panose="02040503050406030204" pitchFamily="18" charset="0"/>
                <a:ea typeface="Cambria" panose="02040503050406030204" pitchFamily="18" charset="0"/>
              </a:rPr>
              <a:t> </a:t>
            </a:r>
            <a:r>
              <a:rPr lang="en-US" sz="1400" dirty="0" err="1">
                <a:solidFill>
                  <a:schemeClr val="bg1"/>
                </a:solidFill>
                <a:latin typeface="Cambria" panose="02040503050406030204" pitchFamily="18" charset="0"/>
                <a:ea typeface="Cambria" panose="02040503050406030204" pitchFamily="18" charset="0"/>
              </a:rPr>
              <a:t>palsu</a:t>
            </a:r>
            <a:endParaRPr lang="en-US" sz="14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08598155"/>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2752</TotalTime>
  <Words>804</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Calibri</vt:lpstr>
      <vt:lpstr>Cambria</vt:lpstr>
      <vt:lpstr>Cambria Math</vt:lpstr>
      <vt:lpstr>Source Sans Pro</vt:lpstr>
      <vt:lpstr>zeitung</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Klinik Pendidikan MIPA KPM</cp:lastModifiedBy>
  <cp:revision>122</cp:revision>
  <dcterms:created xsi:type="dcterms:W3CDTF">2019-01-14T06:35:35Z</dcterms:created>
  <dcterms:modified xsi:type="dcterms:W3CDTF">2022-06-21T04:23:16Z</dcterms:modified>
</cp:coreProperties>
</file>