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8" r:id="rId4"/>
    <p:sldId id="265" r:id="rId5"/>
    <p:sldId id="269" r:id="rId6"/>
    <p:sldId id="266" r:id="rId7"/>
    <p:sldId id="270" r:id="rId8"/>
    <p:sldId id="267" r:id="rId9"/>
    <p:sldId id="260" r:id="rId10"/>
    <p:sldId id="261" r:id="rId11"/>
    <p:sldId id="262" r:id="rId12"/>
    <p:sldId id="259" r:id="rId13"/>
    <p:sldId id="263"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4/9/2019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DF9FFFF-3106-4DDB-AA62-0C80862170D6}" type="datetimeFigureOut">
              <a:rPr lang="en-US" dirty="0"/>
              <a:t>4/9/2019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DA38B7-AE95-4DC8-9A51-7A71F545B098}"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6F1EC2B-8188-4AC2-9F0D-8D09C51D505A}"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212B75E-944F-430B-BE5F-C69FA8823C04}"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4/9/2019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4/9/2019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4507B7-F2DC-4B2C-B14D-58A9766807A2}" type="datetimeFigureOut">
              <a:rPr lang="en-US" dirty="0"/>
              <a:t>4/9/2019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4/9/2019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4/9/2019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4/9/2019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4/9/2019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8CF2683-E6E7-4CC3-9EEE-7854DD4F3545}" type="datetimeFigureOut">
              <a:rPr lang="en-US" dirty="0"/>
              <a:t>4/9/2019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120F81-B39D-4CBB-8BF3-5D6E395D0F72}" type="datetimeFigureOut">
              <a:rPr lang="en-US" dirty="0"/>
              <a:t>4/9/2019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4/9/2019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hyecust.github.io/" TargetMode="External"/><Relationship Id="rId2" Type="http://schemas.openxmlformats.org/officeDocument/2006/relationships/hyperlink" Target="https://www.nytimes.com/2019/04/07/us/trash-pickers-san-francisco-zuckerber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8C5EE-A9D0-442B-99F8-C0B11C91E671}"/>
              </a:ext>
            </a:extLst>
          </p:cNvPr>
          <p:cNvSpPr>
            <a:spLocks noGrp="1"/>
          </p:cNvSpPr>
          <p:nvPr>
            <p:ph type="ctrTitle"/>
          </p:nvPr>
        </p:nvSpPr>
        <p:spPr>
          <a:xfrm>
            <a:off x="1154955" y="2099733"/>
            <a:ext cx="8968100" cy="2677648"/>
          </a:xfrm>
        </p:spPr>
        <p:txBody>
          <a:bodyPr/>
          <a:lstStyle/>
          <a:p>
            <a:r>
              <a:rPr lang="en-US" altLang="zh-CN" dirty="0"/>
              <a:t>In San Francisco, Making a living From Your Billionaire Neighbor’s Trash</a:t>
            </a:r>
            <a:endParaRPr lang="zh-CN" altLang="en-US" dirty="0"/>
          </a:p>
        </p:txBody>
      </p:sp>
      <p:sp>
        <p:nvSpPr>
          <p:cNvPr id="3" name="副标题 2">
            <a:extLst>
              <a:ext uri="{FF2B5EF4-FFF2-40B4-BE49-F238E27FC236}">
                <a16:creationId xmlns:a16="http://schemas.microsoft.com/office/drawing/2014/main" id="{316F53E2-A248-4FBE-A00A-3D0F535AC4EF}"/>
              </a:ext>
            </a:extLst>
          </p:cNvPr>
          <p:cNvSpPr>
            <a:spLocks noGrp="1"/>
          </p:cNvSpPr>
          <p:nvPr>
            <p:ph type="subTitle" idx="1"/>
          </p:nvPr>
        </p:nvSpPr>
        <p:spPr>
          <a:xfrm>
            <a:off x="1154955" y="4777379"/>
            <a:ext cx="8968100" cy="1503347"/>
          </a:xfrm>
        </p:spPr>
        <p:txBody>
          <a:bodyPr>
            <a:normAutofit/>
          </a:bodyPr>
          <a:lstStyle/>
          <a:p>
            <a:r>
              <a:rPr lang="en-US" altLang="zh-CN" i="1" dirty="0"/>
              <a:t>--The new York times</a:t>
            </a:r>
          </a:p>
          <a:p>
            <a:r>
              <a:rPr lang="en-US" altLang="zh-CN" i="1" dirty="0"/>
              <a:t>April 7, 2019</a:t>
            </a:r>
          </a:p>
          <a:p>
            <a:r>
              <a:rPr lang="en-US" altLang="zh-CN" i="1" dirty="0"/>
              <a:t>Presented by </a:t>
            </a:r>
            <a:r>
              <a:rPr lang="zh-CN" altLang="en-US" dirty="0">
                <a:latin typeface="华文中宋" panose="02010600040101010101" pitchFamily="2" charset="-122"/>
                <a:ea typeface="华文中宋" panose="02010600040101010101" pitchFamily="2" charset="-122"/>
              </a:rPr>
              <a:t>田昊宇 </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社院</a:t>
            </a:r>
            <a:r>
              <a:rPr lang="en-US" altLang="zh-CN" dirty="0">
                <a:latin typeface="华文中宋" panose="02010600040101010101" pitchFamily="2" charset="-122"/>
                <a:ea typeface="华文中宋" panose="02010600040101010101" pitchFamily="2" charset="-122"/>
              </a:rPr>
              <a:t>1802</a:t>
            </a:r>
            <a:r>
              <a:rPr lang="en-US" altLang="zh-CN" dirty="0">
                <a:ea typeface="华文中宋" panose="02010600040101010101" pitchFamily="2" charset="-122"/>
              </a:rPr>
              <a:t> </a:t>
            </a:r>
            <a:r>
              <a:rPr lang="zh-CN" altLang="en-US" dirty="0">
                <a:ea typeface="华文中宋" panose="02010600040101010101" pitchFamily="2" charset="-122"/>
              </a:rPr>
              <a:t>（</a:t>
            </a:r>
            <a:r>
              <a:rPr lang="en-US" altLang="zh-CN" dirty="0">
                <a:ea typeface="华文中宋" panose="02010600040101010101" pitchFamily="2" charset="-122"/>
              </a:rPr>
              <a:t>sociology 1802</a:t>
            </a:r>
            <a:r>
              <a:rPr lang="zh-CN" altLang="en-US" dirty="0">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endParaRPr lang="zh-CN" altLang="en-US" i="1" dirty="0"/>
          </a:p>
        </p:txBody>
      </p:sp>
    </p:spTree>
    <p:extLst>
      <p:ext uri="{BB962C8B-B14F-4D97-AF65-F5344CB8AC3E}">
        <p14:creationId xmlns:p14="http://schemas.microsoft.com/office/powerpoint/2010/main" val="253158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1367" y="2603500"/>
            <a:ext cx="6690305" cy="3416301"/>
          </a:xfrm>
        </p:spPr>
        <p:txBody>
          <a:bodyPr/>
          <a:lstStyle/>
          <a:p>
            <a:r>
              <a:rPr lang="en-US" altLang="zh-CN" dirty="0"/>
              <a:t>NYK Picks #2 – Beth A</a:t>
            </a:r>
          </a:p>
          <a:p>
            <a:r>
              <a:rPr lang="en-US" altLang="zh-CN" dirty="0"/>
              <a:t>Dumpster Diving</a:t>
            </a:r>
          </a:p>
          <a:p>
            <a:pPr lvl="1"/>
            <a:r>
              <a:rPr lang="en-US" altLang="zh-CN" dirty="0"/>
              <a:t>80’s, the tail of Reagan’s “trickle down economics”</a:t>
            </a:r>
          </a:p>
          <a:p>
            <a:pPr lvl="1"/>
            <a:r>
              <a:rPr lang="en-US" altLang="zh-CN" dirty="0"/>
              <a:t>Students moving out of dormitory</a:t>
            </a:r>
          </a:p>
          <a:p>
            <a:pPr lvl="1"/>
            <a:r>
              <a:rPr lang="en-US" altLang="zh-CN" dirty="0"/>
              <a:t>Chuck their possessions in the dumpster</a:t>
            </a:r>
          </a:p>
          <a:p>
            <a:r>
              <a:rPr lang="en-US" altLang="zh-CN" dirty="0"/>
              <a:t>Sorting – cleaning – yard sale for locals</a:t>
            </a:r>
          </a:p>
          <a:p>
            <a:pPr lvl="1"/>
            <a:r>
              <a:rPr lang="en-US" altLang="zh-CN" dirty="0"/>
              <a:t>Rent and food money till next semester</a:t>
            </a:r>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9212119" y="1398116"/>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159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1367" y="2603499"/>
            <a:ext cx="6690305" cy="4511963"/>
          </a:xfrm>
        </p:spPr>
        <p:txBody>
          <a:bodyPr>
            <a:normAutofit/>
          </a:bodyPr>
          <a:lstStyle/>
          <a:p>
            <a:r>
              <a:rPr lang="en-US" altLang="zh-CN" dirty="0"/>
              <a:t>NYK Picks #2 – </a:t>
            </a:r>
            <a:r>
              <a:rPr lang="en-US" altLang="zh-CN" dirty="0" err="1"/>
              <a:t>dutchiris</a:t>
            </a:r>
            <a:endParaRPr lang="en-US" altLang="zh-CN" dirty="0"/>
          </a:p>
          <a:p>
            <a:r>
              <a:rPr lang="en-US" altLang="zh-CN" dirty="0"/>
              <a:t>Depression Era parents</a:t>
            </a:r>
          </a:p>
          <a:p>
            <a:pPr lvl="1"/>
            <a:r>
              <a:rPr lang="en-US" altLang="zh-CN" dirty="0"/>
              <a:t>Never spending money when don’t have to</a:t>
            </a:r>
          </a:p>
          <a:p>
            <a:pPr lvl="1"/>
            <a:r>
              <a:rPr lang="en-US" altLang="zh-CN" dirty="0"/>
              <a:t>Appreciation of fine things</a:t>
            </a:r>
          </a:p>
          <a:p>
            <a:r>
              <a:rPr lang="en-US" altLang="zh-CN" dirty="0"/>
              <a:t>Buy “not new” things</a:t>
            </a:r>
          </a:p>
          <a:p>
            <a:pPr lvl="1"/>
            <a:r>
              <a:rPr lang="en-US" altLang="zh-CN" dirty="0"/>
              <a:t>Thrift stores, yard sales, consignment shops</a:t>
            </a:r>
          </a:p>
          <a:p>
            <a:pPr lvl="1"/>
            <a:r>
              <a:rPr lang="en-US" altLang="zh-CN" dirty="0"/>
              <a:t>Appeared to be new, even had tags</a:t>
            </a:r>
          </a:p>
          <a:p>
            <a:r>
              <a:rPr lang="en-US" altLang="zh-CN" dirty="0"/>
              <a:t>Couldn’t afford that</a:t>
            </a:r>
          </a:p>
          <a:p>
            <a:pPr lvl="1"/>
            <a:r>
              <a:rPr lang="en-US" altLang="zh-CN" dirty="0"/>
              <a:t>Having the wherewithal for necessities and good food, travel and </a:t>
            </a:r>
            <a:r>
              <a:rPr lang="en-US" altLang="zh-CN" dirty="0" err="1"/>
              <a:t>evertainment</a:t>
            </a:r>
            <a:endParaRPr lang="en-US" altLang="zh-CN" dirty="0"/>
          </a:p>
          <a:p>
            <a:pPr lvl="1"/>
            <a:r>
              <a:rPr lang="en-US" altLang="zh-CN" dirty="0"/>
              <a:t>Never going into debt</a:t>
            </a:r>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9212119" y="1398116"/>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57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4954" y="2187863"/>
            <a:ext cx="5397215" cy="4511963"/>
          </a:xfrm>
        </p:spPr>
        <p:txBody>
          <a:bodyPr>
            <a:normAutofit/>
          </a:bodyPr>
          <a:lstStyle/>
          <a:p>
            <a:r>
              <a:rPr lang="en-US" altLang="zh-CN" dirty="0"/>
              <a:t>Reader Picks #1 – Scott F</a:t>
            </a:r>
          </a:p>
          <a:p>
            <a:r>
              <a:rPr lang="en-US" altLang="zh-CN" dirty="0"/>
              <a:t>Self-employed lawyer</a:t>
            </a:r>
          </a:p>
          <a:p>
            <a:r>
              <a:rPr lang="en-US" altLang="zh-CN" dirty="0"/>
              <a:t>We need reform - our tax code should not permit anyone to amass a billion dollars</a:t>
            </a:r>
          </a:p>
          <a:p>
            <a:r>
              <a:rPr lang="en-US" altLang="zh-CN" dirty="0"/>
              <a:t>We have a so-called billionaire in the White House who never served in the military, who has done, and continues to do, immeasurable harm to our nation, and he does so with impunity. We have billionaires who have done nothing for the betterment of our overall society. Meanwhile, Mr. </a:t>
            </a:r>
            <a:r>
              <a:rPr lang="en-US" altLang="zh-CN" dirty="0" err="1"/>
              <a:t>Orta</a:t>
            </a:r>
            <a:r>
              <a:rPr lang="en-US" altLang="zh-CN" dirty="0"/>
              <a:t>, a formerly homeless military veteran, spends a few months in jail for burglarizing a garage to steal a wrench, for God’s sake. </a:t>
            </a:r>
          </a:p>
          <a:p>
            <a:endParaRPr lang="en-US" altLang="zh-CN" dirty="0"/>
          </a:p>
          <a:p>
            <a:endParaRPr lang="zh-CN" altLang="en-US" dirty="0"/>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6832599" y="1676400"/>
            <a:ext cx="2255982" cy="4511964"/>
          </a:xfrm>
          <a:prstGeom prst="rect">
            <a:avLst/>
          </a:prstGeom>
          <a:ln>
            <a:noFill/>
          </a:ln>
          <a:effectLst>
            <a:outerShdw blurRad="292100" dist="139700" dir="2700000" algn="tl" rotWithShape="0">
              <a:srgbClr val="333333">
                <a:alpha val="65000"/>
              </a:srgbClr>
            </a:outerShdw>
          </a:effectLst>
        </p:spPr>
      </p:pic>
      <p:pic>
        <p:nvPicPr>
          <p:cNvPr id="9" name="图片 8">
            <a:extLst>
              <a:ext uri="{FF2B5EF4-FFF2-40B4-BE49-F238E27FC236}">
                <a16:creationId xmlns:a16="http://schemas.microsoft.com/office/drawing/2014/main" id="{EFE59AFE-6BE5-4ECE-882C-012715138FED}"/>
              </a:ext>
            </a:extLst>
          </p:cNvPr>
          <p:cNvPicPr>
            <a:picLocks noChangeAspect="1"/>
          </p:cNvPicPr>
          <p:nvPr/>
        </p:nvPicPr>
        <p:blipFill>
          <a:blip r:embed="rId3"/>
          <a:stretch>
            <a:fillRect/>
          </a:stretch>
        </p:blipFill>
        <p:spPr>
          <a:xfrm>
            <a:off x="9452240" y="1676400"/>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3436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1367" y="2603500"/>
            <a:ext cx="6690305" cy="3416301"/>
          </a:xfrm>
        </p:spPr>
        <p:txBody>
          <a:bodyPr/>
          <a:lstStyle/>
          <a:p>
            <a:r>
              <a:rPr lang="en-US" altLang="zh-CN" dirty="0"/>
              <a:t>Reader Picks #2 – James</a:t>
            </a:r>
          </a:p>
          <a:p>
            <a:r>
              <a:rPr lang="en-US" altLang="zh-CN" dirty="0"/>
              <a:t>“...he spent a few months in jail for breaking into someone’s garage in Sacramento and trying to steal a wrench for his bicycle.”</a:t>
            </a:r>
          </a:p>
          <a:p>
            <a:r>
              <a:rPr lang="en-US" altLang="zh-CN" dirty="0"/>
              <a:t>If he had been an executive bilking millions or billions he might have suffered a scolding or been elected to political office.  But since he was guilty of the sin of poverty, he served jail time.</a:t>
            </a:r>
          </a:p>
          <a:p>
            <a:r>
              <a:rPr lang="en-US" altLang="zh-CN" dirty="0"/>
              <a:t>Justice for the poor and mercy for the rich, over and over again.</a:t>
            </a:r>
          </a:p>
          <a:p>
            <a:endParaRPr lang="en-US" altLang="zh-CN" dirty="0"/>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9212119" y="1398116"/>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714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1367" y="2603500"/>
            <a:ext cx="6690305" cy="3825009"/>
          </a:xfrm>
        </p:spPr>
        <p:txBody>
          <a:bodyPr>
            <a:normAutofit/>
          </a:bodyPr>
          <a:lstStyle/>
          <a:p>
            <a:r>
              <a:rPr lang="en-US" altLang="zh-CN" dirty="0"/>
              <a:t>Reader Picks #3 – June</a:t>
            </a:r>
          </a:p>
          <a:p>
            <a:r>
              <a:rPr lang="en-US" altLang="zh-CN" dirty="0"/>
              <a:t>applaud the </a:t>
            </a:r>
            <a:r>
              <a:rPr lang="en-US" altLang="zh-CN" dirty="0" err="1"/>
              <a:t>trashpickers</a:t>
            </a:r>
            <a:r>
              <a:rPr lang="en-US" altLang="zh-CN" dirty="0"/>
              <a:t> who recycle these useful items instead of letting them go to the landfill</a:t>
            </a:r>
          </a:p>
          <a:p>
            <a:r>
              <a:rPr lang="en-US" altLang="zh-CN" dirty="0"/>
              <a:t>how connected the lives of those with excessive wealth are with the lives of those with none. </a:t>
            </a:r>
          </a:p>
          <a:p>
            <a:r>
              <a:rPr lang="en-US" altLang="zh-CN" dirty="0"/>
              <a:t>the fact that Mr. </a:t>
            </a:r>
            <a:r>
              <a:rPr lang="en-US" altLang="zh-CN" dirty="0" err="1"/>
              <a:t>Orta</a:t>
            </a:r>
            <a:r>
              <a:rPr lang="en-US" altLang="zh-CN" dirty="0"/>
              <a:t> spent months in jail for breaking &amp; entering is another symptom of our rapacious capitalism. He went to jail while wealthy corporate CEO's &amp; CFO's who destroy millions of human lives laugh all the way to the bank. Yes, this is capitalism &amp; this is why we need to change it.</a:t>
            </a:r>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9212119" y="1398116"/>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595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6999-16C5-4484-8A97-56BFACB442C6}"/>
              </a:ext>
            </a:extLst>
          </p:cNvPr>
          <p:cNvSpPr>
            <a:spLocks noGrp="1"/>
          </p:cNvSpPr>
          <p:nvPr>
            <p:ph type="title"/>
          </p:nvPr>
        </p:nvSpPr>
        <p:spPr/>
        <p:txBody>
          <a:bodyPr/>
          <a:lstStyle/>
          <a:p>
            <a:r>
              <a:rPr lang="en-US" altLang="zh-CN" dirty="0"/>
              <a:t>References and Thanks</a:t>
            </a:r>
            <a:endParaRPr lang="zh-CN" altLang="en-US" dirty="0"/>
          </a:p>
        </p:txBody>
      </p:sp>
      <p:sp>
        <p:nvSpPr>
          <p:cNvPr id="3" name="内容占位符 2">
            <a:extLst>
              <a:ext uri="{FF2B5EF4-FFF2-40B4-BE49-F238E27FC236}">
                <a16:creationId xmlns:a16="http://schemas.microsoft.com/office/drawing/2014/main" id="{D0BBADE9-10E4-4920-9083-3FC21906F69B}"/>
              </a:ext>
            </a:extLst>
          </p:cNvPr>
          <p:cNvSpPr>
            <a:spLocks noGrp="1"/>
          </p:cNvSpPr>
          <p:nvPr>
            <p:ph idx="1"/>
          </p:nvPr>
        </p:nvSpPr>
        <p:spPr/>
        <p:txBody>
          <a:bodyPr/>
          <a:lstStyle/>
          <a:p>
            <a:r>
              <a:rPr lang="en-US" altLang="zh-CN" dirty="0"/>
              <a:t>April 7, 2019, on Page A1of the New York edition with the headline: The Trickle-Down Economics of Trash Picking.</a:t>
            </a:r>
          </a:p>
          <a:p>
            <a:r>
              <a:rPr lang="en-US" altLang="zh-CN" dirty="0">
                <a:hlinkClick r:id="rId2"/>
              </a:rPr>
              <a:t>https://www.nytimes.com/2019/04/07/us/trash-pickers-san-francisco-zuckerberg.html</a:t>
            </a:r>
            <a:endParaRPr lang="en-US" altLang="zh-CN" dirty="0"/>
          </a:p>
          <a:p>
            <a:r>
              <a:rPr lang="en-US" altLang="zh-CN" dirty="0"/>
              <a:t>Thank you for listening.</a:t>
            </a:r>
          </a:p>
          <a:p>
            <a:r>
              <a:rPr lang="en-US" altLang="zh-CN" dirty="0"/>
              <a:t>PPT is available at </a:t>
            </a:r>
            <a:r>
              <a:rPr lang="en-US" altLang="zh-CN" dirty="0">
                <a:hlinkClick r:id="rId3"/>
              </a:rPr>
              <a:t>https://thyecust.github.io/</a:t>
            </a:r>
            <a:endParaRPr lang="zh-CN" altLang="en-US" dirty="0"/>
          </a:p>
        </p:txBody>
      </p:sp>
    </p:spTree>
    <p:extLst>
      <p:ext uri="{BB962C8B-B14F-4D97-AF65-F5344CB8AC3E}">
        <p14:creationId xmlns:p14="http://schemas.microsoft.com/office/powerpoint/2010/main" val="15024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E65C7-57E0-4796-A70E-AD47BA3A1F43}"/>
              </a:ext>
            </a:extLst>
          </p:cNvPr>
          <p:cNvSpPr>
            <a:spLocks noGrp="1"/>
          </p:cNvSpPr>
          <p:nvPr>
            <p:ph type="title"/>
          </p:nvPr>
        </p:nvSpPr>
        <p:spPr>
          <a:xfrm>
            <a:off x="1154956" y="5298454"/>
            <a:ext cx="8825657" cy="566738"/>
          </a:xfrm>
        </p:spPr>
        <p:txBody>
          <a:bodyPr>
            <a:normAutofit fontScale="90000"/>
          </a:bodyPr>
          <a:lstStyle/>
          <a:p>
            <a:r>
              <a:rPr lang="en-US" altLang="zh-CN" dirty="0"/>
              <a:t>Jake </a:t>
            </a:r>
            <a:r>
              <a:rPr lang="en-US" altLang="zh-CN" dirty="0" err="1"/>
              <a:t>Orta</a:t>
            </a:r>
            <a:r>
              <a:rPr lang="en-US" altLang="zh-CN" dirty="0"/>
              <a:t> searched through a trash bin outside Mark Zuckerberg’s home in San Francisco</a:t>
            </a:r>
            <a:endParaRPr lang="zh-CN" altLang="en-US" dirty="0"/>
          </a:p>
        </p:txBody>
      </p:sp>
      <p:pic>
        <p:nvPicPr>
          <p:cNvPr id="6" name="图片占位符 5">
            <a:extLst>
              <a:ext uri="{FF2B5EF4-FFF2-40B4-BE49-F238E27FC236}">
                <a16:creationId xmlns:a16="http://schemas.microsoft.com/office/drawing/2014/main" id="{804BAE8D-28A4-4A23-948D-53BAED6743A9}"/>
              </a:ext>
            </a:extLst>
          </p:cNvPr>
          <p:cNvPicPr>
            <a:picLocks noGrp="1" noChangeAspect="1"/>
          </p:cNvPicPr>
          <p:nvPr>
            <p:ph type="pic" idx="1"/>
          </p:nvPr>
        </p:nvPicPr>
        <p:blipFill>
          <a:blip r:embed="rId2"/>
          <a:srcRect t="20901" b="20901"/>
          <a:stretch>
            <a:fillRect/>
          </a:stretch>
        </p:blipFill>
        <p:spPr>
          <a:xfrm>
            <a:off x="1154955" y="685799"/>
            <a:ext cx="8825658" cy="3786433"/>
          </a:xfrm>
        </p:spPr>
      </p:pic>
    </p:spTree>
    <p:extLst>
      <p:ext uri="{BB962C8B-B14F-4D97-AF65-F5344CB8AC3E}">
        <p14:creationId xmlns:p14="http://schemas.microsoft.com/office/powerpoint/2010/main" val="245098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0FA33-023A-4144-833E-A92FE35D0414}"/>
              </a:ext>
            </a:extLst>
          </p:cNvPr>
          <p:cNvSpPr>
            <a:spLocks noGrp="1"/>
          </p:cNvSpPr>
          <p:nvPr>
            <p:ph type="title"/>
          </p:nvPr>
        </p:nvSpPr>
        <p:spPr/>
        <p:txBody>
          <a:bodyPr/>
          <a:lstStyle/>
          <a:p>
            <a:r>
              <a:rPr lang="en-US" altLang="zh-CN" sz="2400" dirty="0"/>
              <a:t>There’s a child’s pink bicycle helmet that Mr. </a:t>
            </a:r>
            <a:r>
              <a:rPr lang="en-US" altLang="zh-CN" sz="2400" dirty="0" err="1"/>
              <a:t>Orta</a:t>
            </a:r>
            <a:r>
              <a:rPr lang="en-US" altLang="zh-CN" sz="2400" dirty="0"/>
              <a:t> dug out from the garbage bin across the street from Mr. Zuckerberg’s house. And a vacuum cleaner, a hair dryer, a coffee machine — all in working condition — and a pile of clothes that he carried home in a Whole Foods paper bag retrieved from Mr. Zuckerberg’s bin.</a:t>
            </a:r>
            <a:endParaRPr lang="zh-CN" altLang="en-US" sz="2400" dirty="0"/>
          </a:p>
        </p:txBody>
      </p:sp>
      <p:sp>
        <p:nvSpPr>
          <p:cNvPr id="3" name="文本占位符 2">
            <a:extLst>
              <a:ext uri="{FF2B5EF4-FFF2-40B4-BE49-F238E27FC236}">
                <a16:creationId xmlns:a16="http://schemas.microsoft.com/office/drawing/2014/main" id="{071E8222-96C2-430D-BA24-9D1C9ECA607F}"/>
              </a:ext>
            </a:extLst>
          </p:cNvPr>
          <p:cNvSpPr>
            <a:spLocks noGrp="1"/>
          </p:cNvSpPr>
          <p:nvPr>
            <p:ph type="body" sz="half" idx="13"/>
          </p:nvPr>
        </p:nvSpPr>
        <p:spPr>
          <a:xfrm>
            <a:off x="1945945" y="3686514"/>
            <a:ext cx="7725772" cy="691521"/>
          </a:xfrm>
        </p:spPr>
        <p:txBody>
          <a:bodyPr>
            <a:normAutofit/>
          </a:bodyPr>
          <a:lstStyle/>
          <a:p>
            <a:r>
              <a:rPr lang="en-US" altLang="zh-CN" sz="3200" dirty="0"/>
              <a:t>--</a:t>
            </a:r>
            <a:r>
              <a:rPr lang="en-US" altLang="zh-CN" sz="3200" dirty="0" err="1"/>
              <a:t>ny</a:t>
            </a:r>
            <a:r>
              <a:rPr lang="en-US" altLang="zh-CN" sz="3200" dirty="0"/>
              <a:t> times</a:t>
            </a:r>
            <a:endParaRPr lang="zh-CN" altLang="en-US" sz="3200" dirty="0"/>
          </a:p>
        </p:txBody>
      </p:sp>
      <p:sp>
        <p:nvSpPr>
          <p:cNvPr id="4" name="文本占位符 3">
            <a:extLst>
              <a:ext uri="{FF2B5EF4-FFF2-40B4-BE49-F238E27FC236}">
                <a16:creationId xmlns:a16="http://schemas.microsoft.com/office/drawing/2014/main" id="{67697291-6AB9-4841-8B5F-1D29F7021E20}"/>
              </a:ext>
            </a:extLst>
          </p:cNvPr>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39994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E65C7-57E0-4796-A70E-AD47BA3A1F43}"/>
              </a:ext>
            </a:extLst>
          </p:cNvPr>
          <p:cNvSpPr>
            <a:spLocks noGrp="1"/>
          </p:cNvSpPr>
          <p:nvPr>
            <p:ph type="title"/>
          </p:nvPr>
        </p:nvSpPr>
        <p:spPr>
          <a:xfrm>
            <a:off x="1154956" y="5298454"/>
            <a:ext cx="8825657" cy="566738"/>
          </a:xfrm>
        </p:spPr>
        <p:txBody>
          <a:bodyPr>
            <a:normAutofit fontScale="90000"/>
          </a:bodyPr>
          <a:lstStyle/>
          <a:p>
            <a:r>
              <a:rPr lang="en-US" altLang="zh-CN" dirty="0"/>
              <a:t>Mr. </a:t>
            </a:r>
            <a:r>
              <a:rPr lang="en-US" altLang="zh-CN" dirty="0" err="1"/>
              <a:t>Orta</a:t>
            </a:r>
            <a:r>
              <a:rPr lang="en-US" altLang="zh-CN" dirty="0"/>
              <a:t> is part of an underground economy of people who work the sidewalks in front of multimillion-dollar homes, rummaging for things they can sell.</a:t>
            </a:r>
            <a:endParaRPr lang="zh-CN" altLang="en-US" dirty="0"/>
          </a:p>
        </p:txBody>
      </p:sp>
      <p:pic>
        <p:nvPicPr>
          <p:cNvPr id="6" name="图片占位符 5">
            <a:extLst>
              <a:ext uri="{FF2B5EF4-FFF2-40B4-BE49-F238E27FC236}">
                <a16:creationId xmlns:a16="http://schemas.microsoft.com/office/drawing/2014/main" id="{804BAE8D-28A4-4A23-948D-53BAED6743A9}"/>
              </a:ext>
            </a:extLst>
          </p:cNvPr>
          <p:cNvPicPr>
            <a:picLocks noGrp="1" noChangeAspect="1"/>
          </p:cNvPicPr>
          <p:nvPr>
            <p:ph type="pic" idx="1"/>
          </p:nvPr>
        </p:nvPicPr>
        <p:blipFill>
          <a:blip r:embed="rId2"/>
          <a:stretch>
            <a:fillRect/>
          </a:stretch>
        </p:blipFill>
        <p:spPr>
          <a:xfrm>
            <a:off x="2732111" y="685799"/>
            <a:ext cx="5671345" cy="3786433"/>
          </a:xfrm>
        </p:spPr>
      </p:pic>
    </p:spTree>
    <p:extLst>
      <p:ext uri="{BB962C8B-B14F-4D97-AF65-F5344CB8AC3E}">
        <p14:creationId xmlns:p14="http://schemas.microsoft.com/office/powerpoint/2010/main" val="259854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692B3-9CF7-4481-8175-A7E7B412E812}"/>
              </a:ext>
            </a:extLst>
          </p:cNvPr>
          <p:cNvSpPr>
            <a:spLocks noGrp="1"/>
          </p:cNvSpPr>
          <p:nvPr>
            <p:ph type="title"/>
          </p:nvPr>
        </p:nvSpPr>
        <p:spPr/>
        <p:txBody>
          <a:bodyPr/>
          <a:lstStyle/>
          <a:p>
            <a:r>
              <a:rPr lang="en-US" altLang="zh-CN" dirty="0"/>
              <a:t>One man’s trash is another man’s treasure.</a:t>
            </a:r>
            <a:endParaRPr lang="zh-CN" altLang="en-US" dirty="0"/>
          </a:p>
        </p:txBody>
      </p:sp>
      <p:sp>
        <p:nvSpPr>
          <p:cNvPr id="3" name="文本占位符 2">
            <a:extLst>
              <a:ext uri="{FF2B5EF4-FFF2-40B4-BE49-F238E27FC236}">
                <a16:creationId xmlns:a16="http://schemas.microsoft.com/office/drawing/2014/main" id="{B7881946-4D14-4F4D-B7E2-5EADB04743E9}"/>
              </a:ext>
            </a:extLst>
          </p:cNvPr>
          <p:cNvSpPr>
            <a:spLocks noGrp="1"/>
          </p:cNvSpPr>
          <p:nvPr>
            <p:ph type="body" sz="half" idx="13"/>
          </p:nvPr>
        </p:nvSpPr>
        <p:spPr>
          <a:xfrm>
            <a:off x="1945945" y="3686514"/>
            <a:ext cx="7725772" cy="1236467"/>
          </a:xfrm>
        </p:spPr>
        <p:txBody>
          <a:bodyPr>
            <a:normAutofit/>
          </a:bodyPr>
          <a:lstStyle/>
          <a:p>
            <a:r>
              <a:rPr lang="en-US" altLang="zh-CN" sz="2400" dirty="0"/>
              <a:t>--one of Mr. Orta’s trash-picking colleagues</a:t>
            </a:r>
            <a:endParaRPr lang="zh-CN" altLang="en-US" sz="2400" dirty="0"/>
          </a:p>
        </p:txBody>
      </p:sp>
      <p:sp>
        <p:nvSpPr>
          <p:cNvPr id="4" name="文本占位符 3">
            <a:extLst>
              <a:ext uri="{FF2B5EF4-FFF2-40B4-BE49-F238E27FC236}">
                <a16:creationId xmlns:a16="http://schemas.microsoft.com/office/drawing/2014/main" id="{5BDD03F1-8A2A-467C-AD5E-9FEDC4D1021D}"/>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72468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E65C7-57E0-4796-A70E-AD47BA3A1F43}"/>
              </a:ext>
            </a:extLst>
          </p:cNvPr>
          <p:cNvSpPr>
            <a:spLocks noGrp="1"/>
          </p:cNvSpPr>
          <p:nvPr>
            <p:ph type="title"/>
          </p:nvPr>
        </p:nvSpPr>
        <p:spPr>
          <a:xfrm>
            <a:off x="1154956" y="5298454"/>
            <a:ext cx="8825657" cy="566738"/>
          </a:xfrm>
        </p:spPr>
        <p:txBody>
          <a:bodyPr>
            <a:normAutofit fontScale="90000"/>
          </a:bodyPr>
          <a:lstStyle/>
          <a:p>
            <a:r>
              <a:rPr lang="en-US" altLang="zh-CN" dirty="0"/>
              <a:t>Mr. </a:t>
            </a:r>
            <a:r>
              <a:rPr lang="en-US" altLang="zh-CN" dirty="0" err="1"/>
              <a:t>Orta</a:t>
            </a:r>
            <a:r>
              <a:rPr lang="en-US" altLang="zh-CN" dirty="0"/>
              <a:t>, right, selling some of the items he found. His goal is to earn around $30 to $40 a day from his discoveries</a:t>
            </a:r>
            <a:endParaRPr lang="zh-CN" altLang="en-US" dirty="0"/>
          </a:p>
        </p:txBody>
      </p:sp>
      <p:pic>
        <p:nvPicPr>
          <p:cNvPr id="6" name="图片占位符 5">
            <a:extLst>
              <a:ext uri="{FF2B5EF4-FFF2-40B4-BE49-F238E27FC236}">
                <a16:creationId xmlns:a16="http://schemas.microsoft.com/office/drawing/2014/main" id="{804BAE8D-28A4-4A23-948D-53BAED6743A9}"/>
              </a:ext>
            </a:extLst>
          </p:cNvPr>
          <p:cNvPicPr>
            <a:picLocks noGrp="1" noChangeAspect="1"/>
          </p:cNvPicPr>
          <p:nvPr>
            <p:ph type="pic" idx="1"/>
          </p:nvPr>
        </p:nvPicPr>
        <p:blipFill>
          <a:blip r:embed="rId2"/>
          <a:stretch>
            <a:fillRect/>
          </a:stretch>
        </p:blipFill>
        <p:spPr>
          <a:xfrm>
            <a:off x="2732111" y="685799"/>
            <a:ext cx="5671345" cy="3786433"/>
          </a:xfrm>
        </p:spPr>
      </p:pic>
    </p:spTree>
    <p:extLst>
      <p:ext uri="{BB962C8B-B14F-4D97-AF65-F5344CB8AC3E}">
        <p14:creationId xmlns:p14="http://schemas.microsoft.com/office/powerpoint/2010/main" val="122528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692B3-9CF7-4481-8175-A7E7B412E812}"/>
              </a:ext>
            </a:extLst>
          </p:cNvPr>
          <p:cNvSpPr>
            <a:spLocks noGrp="1"/>
          </p:cNvSpPr>
          <p:nvPr>
            <p:ph type="title"/>
          </p:nvPr>
        </p:nvSpPr>
        <p:spPr/>
        <p:txBody>
          <a:bodyPr/>
          <a:lstStyle/>
          <a:p>
            <a:r>
              <a:rPr lang="en-US" altLang="zh-CN" sz="2800" dirty="0"/>
              <a:t>We have a lot of trash of convenience, You’ve got more and more tech people here and this city is moving faster and faster. These people have short attention spans. Some discard items that ought to be repurposed through a thrift shop</a:t>
            </a:r>
            <a:endParaRPr lang="zh-CN" altLang="en-US" sz="2800" dirty="0"/>
          </a:p>
        </p:txBody>
      </p:sp>
      <p:sp>
        <p:nvSpPr>
          <p:cNvPr id="3" name="文本占位符 2">
            <a:extLst>
              <a:ext uri="{FF2B5EF4-FFF2-40B4-BE49-F238E27FC236}">
                <a16:creationId xmlns:a16="http://schemas.microsoft.com/office/drawing/2014/main" id="{B7881946-4D14-4F4D-B7E2-5EADB04743E9}"/>
              </a:ext>
            </a:extLst>
          </p:cNvPr>
          <p:cNvSpPr>
            <a:spLocks noGrp="1"/>
          </p:cNvSpPr>
          <p:nvPr>
            <p:ph type="body" sz="half" idx="13"/>
          </p:nvPr>
        </p:nvSpPr>
        <p:spPr>
          <a:xfrm>
            <a:off x="1704897" y="3908186"/>
            <a:ext cx="7725772" cy="1236467"/>
          </a:xfrm>
        </p:spPr>
        <p:txBody>
          <a:bodyPr>
            <a:normAutofit/>
          </a:bodyPr>
          <a:lstStyle/>
          <a:p>
            <a:r>
              <a:rPr lang="en-US" altLang="zh-CN" sz="2400" dirty="0"/>
              <a:t>--Mr. Reed, the spokesman for </a:t>
            </a:r>
            <a:r>
              <a:rPr lang="en-US" altLang="zh-CN" sz="2400" dirty="0" err="1"/>
              <a:t>Recology</a:t>
            </a:r>
            <a:r>
              <a:rPr lang="en-US" altLang="zh-CN" sz="2400" dirty="0"/>
              <a:t>. </a:t>
            </a:r>
            <a:endParaRPr lang="zh-CN" altLang="en-US" sz="2400" dirty="0"/>
          </a:p>
        </p:txBody>
      </p:sp>
      <p:sp>
        <p:nvSpPr>
          <p:cNvPr id="4" name="文本占位符 3">
            <a:extLst>
              <a:ext uri="{FF2B5EF4-FFF2-40B4-BE49-F238E27FC236}">
                <a16:creationId xmlns:a16="http://schemas.microsoft.com/office/drawing/2014/main" id="{5BDD03F1-8A2A-467C-AD5E-9FEDC4D1021D}"/>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58647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E65C7-57E0-4796-A70E-AD47BA3A1F43}"/>
              </a:ext>
            </a:extLst>
          </p:cNvPr>
          <p:cNvSpPr>
            <a:spLocks noGrp="1"/>
          </p:cNvSpPr>
          <p:nvPr>
            <p:ph type="title"/>
          </p:nvPr>
        </p:nvSpPr>
        <p:spPr>
          <a:xfrm>
            <a:off x="1154956" y="5298454"/>
            <a:ext cx="8825657" cy="566738"/>
          </a:xfrm>
        </p:spPr>
        <p:txBody>
          <a:bodyPr>
            <a:normAutofit fontScale="90000"/>
          </a:bodyPr>
          <a:lstStyle/>
          <a:p>
            <a:r>
              <a:rPr lang="en-US" altLang="zh-CN" dirty="0"/>
              <a:t>“It just amazes me what people throw away,” Mr. </a:t>
            </a:r>
            <a:r>
              <a:rPr lang="en-US" altLang="zh-CN" dirty="0" err="1"/>
              <a:t>Orta</a:t>
            </a:r>
            <a:r>
              <a:rPr lang="en-US" altLang="zh-CN" dirty="0"/>
              <a:t> said.</a:t>
            </a:r>
            <a:endParaRPr lang="zh-CN" altLang="en-US" dirty="0"/>
          </a:p>
        </p:txBody>
      </p:sp>
      <p:pic>
        <p:nvPicPr>
          <p:cNvPr id="6" name="图片占位符 5">
            <a:extLst>
              <a:ext uri="{FF2B5EF4-FFF2-40B4-BE49-F238E27FC236}">
                <a16:creationId xmlns:a16="http://schemas.microsoft.com/office/drawing/2014/main" id="{804BAE8D-28A4-4A23-948D-53BAED6743A9}"/>
              </a:ext>
            </a:extLst>
          </p:cNvPr>
          <p:cNvPicPr>
            <a:picLocks noGrp="1" noChangeAspect="1"/>
          </p:cNvPicPr>
          <p:nvPr>
            <p:ph type="pic" idx="1"/>
          </p:nvPr>
        </p:nvPicPr>
        <p:blipFill>
          <a:blip r:embed="rId2"/>
          <a:stretch>
            <a:fillRect/>
          </a:stretch>
        </p:blipFill>
        <p:spPr>
          <a:xfrm>
            <a:off x="2732111" y="685799"/>
            <a:ext cx="5671345" cy="3786433"/>
          </a:xfrm>
        </p:spPr>
      </p:pic>
    </p:spTree>
    <p:extLst>
      <p:ext uri="{BB962C8B-B14F-4D97-AF65-F5344CB8AC3E}">
        <p14:creationId xmlns:p14="http://schemas.microsoft.com/office/powerpoint/2010/main" val="343590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CB516-200F-4553-9AEA-43D72C4848A5}"/>
              </a:ext>
            </a:extLst>
          </p:cNvPr>
          <p:cNvSpPr>
            <a:spLocks noGrp="1"/>
          </p:cNvSpPr>
          <p:nvPr>
            <p:ph type="title"/>
          </p:nvPr>
        </p:nvSpPr>
        <p:spPr/>
        <p:txBody>
          <a:bodyPr/>
          <a:lstStyle/>
          <a:p>
            <a:r>
              <a:rPr lang="en-US" altLang="zh-CN" dirty="0"/>
              <a:t>Comments from </a:t>
            </a:r>
            <a:r>
              <a:rPr lang="en-US" altLang="zh-CN" i="1" dirty="0"/>
              <a:t>www.nytimes.com</a:t>
            </a:r>
            <a:endParaRPr lang="zh-CN" altLang="en-US" dirty="0"/>
          </a:p>
        </p:txBody>
      </p:sp>
      <p:sp>
        <p:nvSpPr>
          <p:cNvPr id="3" name="内容占位符 2">
            <a:extLst>
              <a:ext uri="{FF2B5EF4-FFF2-40B4-BE49-F238E27FC236}">
                <a16:creationId xmlns:a16="http://schemas.microsoft.com/office/drawing/2014/main" id="{42E17D7F-52AB-42E9-8764-FC8ECA273BDB}"/>
              </a:ext>
            </a:extLst>
          </p:cNvPr>
          <p:cNvSpPr>
            <a:spLocks noGrp="1"/>
          </p:cNvSpPr>
          <p:nvPr>
            <p:ph sz="half" idx="1"/>
          </p:nvPr>
        </p:nvSpPr>
        <p:spPr>
          <a:xfrm>
            <a:off x="1151367" y="2603500"/>
            <a:ext cx="6690305" cy="3416301"/>
          </a:xfrm>
        </p:spPr>
        <p:txBody>
          <a:bodyPr/>
          <a:lstStyle/>
          <a:p>
            <a:r>
              <a:rPr lang="en-US" altLang="zh-CN" dirty="0"/>
              <a:t>NYK Picks #1 - Carolyn White</a:t>
            </a:r>
          </a:p>
          <a:p>
            <a:r>
              <a:rPr lang="en-US" altLang="zh-CN" dirty="0"/>
              <a:t>Curbside Giveaway event</a:t>
            </a:r>
          </a:p>
          <a:p>
            <a:pPr lvl="1"/>
            <a:r>
              <a:rPr lang="en-US" altLang="zh-CN" dirty="0"/>
              <a:t>cull your possessions and place them out at the curb </a:t>
            </a:r>
          </a:p>
          <a:p>
            <a:pPr lvl="1"/>
            <a:r>
              <a:rPr lang="en-US" altLang="zh-CN" dirty="0"/>
              <a:t>Facebook post for potential pickers</a:t>
            </a:r>
          </a:p>
          <a:p>
            <a:pPr lvl="1"/>
            <a:r>
              <a:rPr lang="en-US" altLang="zh-CN" dirty="0"/>
              <a:t>City encouragement – city wide social event</a:t>
            </a:r>
          </a:p>
          <a:p>
            <a:r>
              <a:rPr lang="en-US" altLang="zh-CN" dirty="0"/>
              <a:t>Other communities across the country</a:t>
            </a:r>
          </a:p>
          <a:p>
            <a:endParaRPr lang="zh-CN" altLang="en-US" dirty="0"/>
          </a:p>
        </p:txBody>
      </p:sp>
      <p:pic>
        <p:nvPicPr>
          <p:cNvPr id="5" name="图片 4">
            <a:extLst>
              <a:ext uri="{FF2B5EF4-FFF2-40B4-BE49-F238E27FC236}">
                <a16:creationId xmlns:a16="http://schemas.microsoft.com/office/drawing/2014/main" id="{BDB57F1D-0EC9-4DD9-AFE2-E3DCA2F2B6BD}"/>
              </a:ext>
            </a:extLst>
          </p:cNvPr>
          <p:cNvPicPr>
            <a:picLocks noChangeAspect="1"/>
          </p:cNvPicPr>
          <p:nvPr/>
        </p:nvPicPr>
        <p:blipFill>
          <a:blip r:embed="rId2"/>
          <a:stretch>
            <a:fillRect/>
          </a:stretch>
        </p:blipFill>
        <p:spPr>
          <a:xfrm>
            <a:off x="9212119" y="1398116"/>
            <a:ext cx="2255982" cy="45119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9896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748</Words>
  <Application>Microsoft Office PowerPoint</Application>
  <PresentationFormat>宽屏</PresentationFormat>
  <Paragraphs>60</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华文中宋</vt:lpstr>
      <vt:lpstr>Arial</vt:lpstr>
      <vt:lpstr>Century Gothic</vt:lpstr>
      <vt:lpstr>Wingdings 3</vt:lpstr>
      <vt:lpstr>离子会议室</vt:lpstr>
      <vt:lpstr>In San Francisco, Making a living From Your Billionaire Neighbor’s Trash</vt:lpstr>
      <vt:lpstr>Jake Orta searched through a trash bin outside Mark Zuckerberg’s home in San Francisco</vt:lpstr>
      <vt:lpstr>There’s a child’s pink bicycle helmet that Mr. Orta dug out from the garbage bin across the street from Mr. Zuckerberg’s house. And a vacuum cleaner, a hair dryer, a coffee machine — all in working condition — and a pile of clothes that he carried home in a Whole Foods paper bag retrieved from Mr. Zuckerberg’s bin.</vt:lpstr>
      <vt:lpstr>Mr. Orta is part of an underground economy of people who work the sidewalks in front of multimillion-dollar homes, rummaging for things they can sell.</vt:lpstr>
      <vt:lpstr>One man’s trash is another man’s treasure.</vt:lpstr>
      <vt:lpstr>Mr. Orta, right, selling some of the items he found. His goal is to earn around $30 to $40 a day from his discoveries</vt:lpstr>
      <vt:lpstr>We have a lot of trash of convenience, You’ve got more and more tech people here and this city is moving faster and faster. These people have short attention spans. Some discard items that ought to be repurposed through a thrift shop</vt:lpstr>
      <vt:lpstr>“It just amazes me what people throw away,” Mr. Orta said.</vt:lpstr>
      <vt:lpstr>Comments from www.nytimes.com</vt:lpstr>
      <vt:lpstr>Comments from www.nytimes.com</vt:lpstr>
      <vt:lpstr>Comments from www.nytimes.com</vt:lpstr>
      <vt:lpstr>Comments from www.nytimes.com</vt:lpstr>
      <vt:lpstr>Comments from www.nytimes.com</vt:lpstr>
      <vt:lpstr>Comments from www.nytimes.com</vt:lpstr>
      <vt:lpstr>References and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San Francisco, Making a living From Your Billionaire Neighbor’s Trash</dc:title>
  <dc:creator>haoyu tian</dc:creator>
  <cp:lastModifiedBy>haoyu tian</cp:lastModifiedBy>
  <cp:revision>13</cp:revision>
  <dcterms:created xsi:type="dcterms:W3CDTF">2019-04-08T23:07:22Z</dcterms:created>
  <dcterms:modified xsi:type="dcterms:W3CDTF">2019-04-09T01:14:46Z</dcterms:modified>
</cp:coreProperties>
</file>