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59" r:id="rId3"/>
    <p:sldId id="266" r:id="rId4"/>
    <p:sldId id="269" r:id="rId5"/>
    <p:sldId id="270" r:id="rId6"/>
    <p:sldId id="272" r:id="rId7"/>
  </p:sldIdLst>
  <p:sldSz cx="12192000" cy="6858000"/>
  <p:notesSz cx="6858000" cy="9144000"/>
  <p:embeddedFontLst>
    <p:embeddedFont>
      <p:font typeface="나눔스퀘어" panose="020B0600000101010101" pitchFamily="50" charset="-127"/>
      <p:regular r:id="rId10"/>
    </p:embeddedFont>
    <p:embeddedFont>
      <p:font typeface="나눔스퀘어 ExtraBold" panose="020B0600000101010101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A2AD"/>
    <a:srgbClr val="FFCCCC"/>
    <a:srgbClr val="D2B4A9"/>
    <a:srgbClr val="1B3C35"/>
    <a:srgbClr val="F4E5D4"/>
    <a:srgbClr val="FF0000"/>
    <a:srgbClr val="0000FF"/>
    <a:srgbClr val="1B3C33"/>
    <a:srgbClr val="F3DDC7"/>
    <a:srgbClr val="2A59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5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0649" y="3634251"/>
            <a:ext cx="3370802" cy="458350"/>
          </a:xfrm>
          <a:prstGeom prst="plaque">
            <a:avLst>
              <a:gd name="adj" fmla="val 6969"/>
            </a:avLst>
          </a:prstGeom>
          <a:gradFill>
            <a:gsLst>
              <a:gs pos="100000">
                <a:srgbClr val="F4E5D4"/>
              </a:gs>
              <a:gs pos="0">
                <a:srgbClr val="F3D5BB"/>
              </a:gs>
            </a:gsLst>
            <a:path path="circle">
              <a:fillToRect l="100000" t="10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2A596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897" y="5800887"/>
            <a:ext cx="2302305" cy="480588"/>
          </a:xfrm>
        </p:spPr>
        <p:txBody>
          <a:bodyPr/>
          <a:lstStyle>
            <a:lvl1pPr algn="dist">
              <a:lnSpc>
                <a:spcPct val="150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ADSTOREPOST.COM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337487"/>
            <a:ext cx="6548704" cy="146685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gradFill>
                  <a:gsLst>
                    <a:gs pos="100000">
                      <a:srgbClr val="F3D5BB"/>
                    </a:gs>
                    <a:gs pos="0">
                      <a:srgbClr val="F4E5D4"/>
                    </a:gs>
                  </a:gsLst>
                  <a:path path="circle">
                    <a:fillToRect l="100000" t="100000"/>
                  </a:path>
                </a:gra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  <a:endCxn id="2" idx="0"/>
          </p:cNvCxnSpPr>
          <p:nvPr userDrawn="1"/>
        </p:nvCxnSpPr>
        <p:spPr>
          <a:xfrm>
            <a:off x="6095999" y="0"/>
            <a:ext cx="0" cy="2337487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C34D570-4898-441A-BBCC-A12778A194F0}"/>
              </a:ext>
            </a:extLst>
          </p:cNvPr>
          <p:cNvCxnSpPr>
            <a:cxnSpLocks/>
          </p:cNvCxnSpPr>
          <p:nvPr userDrawn="1"/>
        </p:nvCxnSpPr>
        <p:spPr>
          <a:xfrm>
            <a:off x="6095999" y="4303435"/>
            <a:ext cx="0" cy="1314050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gradFill flip="none" rotWithShape="1">
          <a:gsLst>
            <a:gs pos="100000">
              <a:srgbClr val="F4E5D4"/>
            </a:gs>
            <a:gs pos="0">
              <a:srgbClr val="F4E5D4">
                <a:lumMod val="91000"/>
                <a:lumOff val="9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47259-443F-4405-BEF2-8A389053E366}"/>
              </a:ext>
            </a:extLst>
          </p:cNvPr>
          <p:cNvSpPr/>
          <p:nvPr userDrawn="1"/>
        </p:nvSpPr>
        <p:spPr>
          <a:xfrm>
            <a:off x="5945215" y="288978"/>
            <a:ext cx="339672" cy="6264274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E1C1E9-D575-403C-B22E-768C6E633C1E}"/>
              </a:ext>
            </a:extLst>
          </p:cNvPr>
          <p:cNvSpPr/>
          <p:nvPr userDrawn="1"/>
        </p:nvSpPr>
        <p:spPr>
          <a:xfrm>
            <a:off x="6096001" y="0"/>
            <a:ext cx="6096000" cy="6857999"/>
          </a:xfrm>
          <a:prstGeom prst="rect">
            <a:avLst/>
          </a:prstGeom>
          <a:gradFill>
            <a:gsLst>
              <a:gs pos="100000">
                <a:srgbClr val="1B3C33"/>
              </a:gs>
              <a:gs pos="0">
                <a:srgbClr val="1B3C3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EE00006A-9C5B-4034-80C3-4DCD9B407E74}"/>
              </a:ext>
            </a:extLst>
          </p:cNvPr>
          <p:cNvSpPr/>
          <p:nvPr userDrawn="1"/>
        </p:nvSpPr>
        <p:spPr>
          <a:xfrm>
            <a:off x="1626267" y="2061297"/>
            <a:ext cx="2485772" cy="2485772"/>
          </a:xfrm>
          <a:prstGeom prst="frame">
            <a:avLst>
              <a:gd name="adj1" fmla="val 9044"/>
            </a:avLst>
          </a:prstGeom>
          <a:gradFill>
            <a:gsLst>
              <a:gs pos="100000">
                <a:srgbClr val="1B3C35"/>
              </a:gs>
              <a:gs pos="0">
                <a:srgbClr val="1B3C33">
                  <a:lumMod val="93000"/>
                  <a:lumOff val="7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30316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4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0349" y="3459480"/>
            <a:ext cx="2500088" cy="315084"/>
          </a:xfrm>
        </p:spPr>
        <p:txBody>
          <a:bodyPr/>
          <a:lstStyle>
            <a:lvl1pPr algn="ctr">
              <a:defRPr sz="14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CE84A082-49E2-47D8-8EC6-E0E8F3B16F8C}"/>
              </a:ext>
            </a:extLst>
          </p:cNvPr>
          <p:cNvSpPr/>
          <p:nvPr userDrawn="1"/>
        </p:nvSpPr>
        <p:spPr>
          <a:xfrm>
            <a:off x="3571793" y="3999146"/>
            <a:ext cx="824314" cy="824314"/>
          </a:xfrm>
          <a:prstGeom prst="donut">
            <a:avLst>
              <a:gd name="adj" fmla="val 21287"/>
            </a:avLst>
          </a:prstGeom>
          <a:gradFill>
            <a:gsLst>
              <a:gs pos="100000">
                <a:srgbClr val="E7C49D">
                  <a:lumMod val="80000"/>
                </a:srgbClr>
              </a:gs>
              <a:gs pos="0">
                <a:srgbClr val="F3D5BB">
                  <a:lumMod val="9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F4E5D4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400449" y="6052561"/>
            <a:ext cx="60133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1B3C3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400449" y="6052561"/>
            <a:ext cx="60133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noFill/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F4E5D4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F4E5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6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액자 24">
            <a:extLst>
              <a:ext uri="{FF2B5EF4-FFF2-40B4-BE49-F238E27FC236}">
                <a16:creationId xmlns:a16="http://schemas.microsoft.com/office/drawing/2014/main" id="{F6C757FD-4DF0-4623-8513-F3D78F79C799}"/>
              </a:ext>
            </a:extLst>
          </p:cNvPr>
          <p:cNvSpPr/>
          <p:nvPr userDrawn="1"/>
        </p:nvSpPr>
        <p:spPr>
          <a:xfrm flipV="1">
            <a:off x="0" y="-2"/>
            <a:ext cx="12192000" cy="601325"/>
          </a:xfrm>
          <a:prstGeom prst="frame">
            <a:avLst>
              <a:gd name="adj1" fmla="val 50000"/>
            </a:avLst>
          </a:prstGeom>
          <a:gradFill flip="none" rotWithShape="1">
            <a:gsLst>
              <a:gs pos="0">
                <a:srgbClr val="E7C49D">
                  <a:alpha val="31000"/>
                </a:srgbClr>
              </a:gs>
              <a:gs pos="100000">
                <a:srgbClr val="F3D5BB">
                  <a:alpha val="50000"/>
                </a:srgbClr>
              </a:gs>
            </a:gsLst>
            <a:lin ang="10800000" scaled="1"/>
            <a:tileRect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  <a:stCxn id="21" idx="3"/>
            <a:endCxn id="9" idx="1"/>
          </p:cNvCxnSpPr>
          <p:nvPr userDrawn="1"/>
        </p:nvCxnSpPr>
        <p:spPr>
          <a:xfrm>
            <a:off x="3665764" y="300645"/>
            <a:ext cx="2430230" cy="4382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512232" y="6153506"/>
            <a:ext cx="601332" cy="601332"/>
          </a:xfrm>
          <a:prstGeom prst="frame">
            <a:avLst>
              <a:gd name="adj1" fmla="val 26516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787823"/>
            <a:ext cx="4748213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lnSpc>
                <a:spcPct val="100000"/>
              </a:lnSpc>
              <a:defRPr sz="36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412706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5899" y="6355470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00037" y="199666"/>
            <a:ext cx="3365727" cy="201957"/>
          </a:xfrm>
          <a:prstGeom prst="plaque">
            <a:avLst>
              <a:gd name="adj" fmla="val 0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1548FD7-C517-4292-82A6-F957F97FC2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4" y="204048"/>
            <a:ext cx="5795969" cy="201957"/>
          </a:xfrm>
          <a:effectLst/>
        </p:spPr>
        <p:txBody>
          <a:bodyPr/>
          <a:lstStyle>
            <a:lvl1pPr algn="l">
              <a:defRPr sz="1100" b="1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35620AF-F882-439A-813F-BD88DCD6D139}"/>
              </a:ext>
            </a:extLst>
          </p:cNvPr>
          <p:cNvCxnSpPr>
            <a:cxnSpLocks/>
          </p:cNvCxnSpPr>
          <p:nvPr userDrawn="1"/>
        </p:nvCxnSpPr>
        <p:spPr>
          <a:xfrm>
            <a:off x="2661557" y="6569303"/>
            <a:ext cx="8205107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7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rgbClr val="1D403A"/>
            </a:gs>
            <a:gs pos="33000">
              <a:srgbClr val="1B3C33"/>
            </a:gs>
            <a:gs pos="100000">
              <a:srgbClr val="2A5963"/>
            </a:gs>
            <a:gs pos="0">
              <a:srgbClr val="2A5963">
                <a:lumMod val="7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6EB54D-3D9A-4FE3-B3C0-529A9B526D02}"/>
              </a:ext>
            </a:extLst>
          </p:cNvPr>
          <p:cNvSpPr/>
          <p:nvPr userDrawn="1"/>
        </p:nvSpPr>
        <p:spPr>
          <a:xfrm>
            <a:off x="9696450" y="-809625"/>
            <a:ext cx="304800" cy="304800"/>
          </a:xfrm>
          <a:prstGeom prst="rect">
            <a:avLst/>
          </a:prstGeom>
          <a:solidFill>
            <a:srgbClr val="2F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91BE63-91C9-4CA6-AFB8-0A6FD982CA18}"/>
              </a:ext>
            </a:extLst>
          </p:cNvPr>
          <p:cNvSpPr/>
          <p:nvPr userDrawn="1"/>
        </p:nvSpPr>
        <p:spPr>
          <a:xfrm>
            <a:off x="9344025" y="-809625"/>
            <a:ext cx="304800" cy="304800"/>
          </a:xfrm>
          <a:prstGeom prst="rect">
            <a:avLst/>
          </a:prstGeom>
          <a:solidFill>
            <a:srgbClr val="34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DB8E0-0C4D-4CC7-94A0-661F585DD931}"/>
              </a:ext>
            </a:extLst>
          </p:cNvPr>
          <p:cNvSpPr/>
          <p:nvPr userDrawn="1"/>
        </p:nvSpPr>
        <p:spPr>
          <a:xfrm>
            <a:off x="8872538" y="-809625"/>
            <a:ext cx="304800" cy="304800"/>
          </a:xfrm>
          <a:prstGeom prst="rect">
            <a:avLst/>
          </a:prstGeom>
          <a:solidFill>
            <a:srgbClr val="1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3CFFB-5334-46FF-86C8-A0CC810EC612}"/>
              </a:ext>
            </a:extLst>
          </p:cNvPr>
          <p:cNvSpPr/>
          <p:nvPr userDrawn="1"/>
        </p:nvSpPr>
        <p:spPr>
          <a:xfrm>
            <a:off x="8506258" y="-809625"/>
            <a:ext cx="304800" cy="304800"/>
          </a:xfrm>
          <a:prstGeom prst="rect">
            <a:avLst/>
          </a:prstGeom>
          <a:solidFill>
            <a:srgbClr val="60A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112D83-770C-443F-82F5-97256A813FA8}"/>
              </a:ext>
            </a:extLst>
          </p:cNvPr>
          <p:cNvSpPr/>
          <p:nvPr userDrawn="1"/>
        </p:nvSpPr>
        <p:spPr>
          <a:xfrm>
            <a:off x="8506258" y="-452438"/>
            <a:ext cx="304800" cy="304800"/>
          </a:xfrm>
          <a:prstGeom prst="rect">
            <a:avLst/>
          </a:prstGeom>
          <a:solidFill>
            <a:srgbClr val="F4E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7EC213-9E6C-4859-B648-552AD03DF2FF}"/>
              </a:ext>
            </a:extLst>
          </p:cNvPr>
          <p:cNvSpPr/>
          <p:nvPr userDrawn="1"/>
        </p:nvSpPr>
        <p:spPr>
          <a:xfrm>
            <a:off x="8872538" y="-452438"/>
            <a:ext cx="304800" cy="304800"/>
          </a:xfrm>
          <a:prstGeom prst="rect">
            <a:avLst/>
          </a:prstGeom>
          <a:solidFill>
            <a:srgbClr val="F3D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12051B-93E1-493B-B35D-32B90D01DB13}"/>
              </a:ext>
            </a:extLst>
          </p:cNvPr>
          <p:cNvSpPr/>
          <p:nvPr userDrawn="1"/>
        </p:nvSpPr>
        <p:spPr>
          <a:xfrm>
            <a:off x="9348788" y="-452438"/>
            <a:ext cx="304800" cy="3048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588036-6677-436A-BFB5-AB723E558B05}"/>
              </a:ext>
            </a:extLst>
          </p:cNvPr>
          <p:cNvSpPr/>
          <p:nvPr userDrawn="1"/>
        </p:nvSpPr>
        <p:spPr>
          <a:xfrm>
            <a:off x="9696450" y="-452438"/>
            <a:ext cx="304800" cy="304800"/>
          </a:xfrm>
          <a:prstGeom prst="rect">
            <a:avLst/>
          </a:prstGeom>
          <a:solidFill>
            <a:srgbClr val="D2B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6" r:id="rId5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1F5913-C775-4BBD-ADE6-9B84A4B3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ko-KR" altLang="en-US" sz="1400" dirty="0">
                <a:solidFill>
                  <a:srgbClr val="F3D5BB"/>
                </a:solidFill>
              </a:rPr>
              <a:t>김현구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8980651" y="4752418"/>
            <a:ext cx="339672" cy="339672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4034" y="2337487"/>
            <a:ext cx="7923931" cy="1466852"/>
          </a:xfrm>
        </p:spPr>
        <p:txBody>
          <a:bodyPr/>
          <a:lstStyle/>
          <a:p>
            <a:r>
              <a:rPr lang="ko-KR" altLang="en-US" sz="4800" dirty="0"/>
              <a:t>컴퓨터 그래픽스</a:t>
            </a:r>
            <a:br>
              <a:rPr lang="en-US" altLang="ko-KR" sz="4800" dirty="0"/>
            </a:br>
            <a:r>
              <a:rPr lang="ko-KR" altLang="en-US" sz="4800" dirty="0"/>
              <a:t>포트폴리오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0649" y="3850580"/>
            <a:ext cx="3370802" cy="313059"/>
          </a:xfrm>
        </p:spPr>
        <p:txBody>
          <a:bodyPr/>
          <a:lstStyle/>
          <a:p>
            <a:r>
              <a:rPr lang="en-US" altLang="ko-KR" sz="1100" dirty="0"/>
              <a:t>Computer Graphics : OPENGL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746F2D-ADA4-462A-8EDC-4E7366616DAD}"/>
              </a:ext>
            </a:extLst>
          </p:cNvPr>
          <p:cNvGrpSpPr/>
          <p:nvPr/>
        </p:nvGrpSpPr>
        <p:grpSpPr>
          <a:xfrm>
            <a:off x="7741987" y="2031047"/>
            <a:ext cx="2802214" cy="622908"/>
            <a:chOff x="7166496" y="2072018"/>
            <a:chExt cx="2663304" cy="47815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1F05D5C-1EBA-4568-9C69-7841B9C603A4}"/>
                </a:ext>
              </a:extLst>
            </p:cNvPr>
            <p:cNvSpPr/>
            <p:nvPr/>
          </p:nvSpPr>
          <p:spPr>
            <a:xfrm>
              <a:off x="7556048" y="2072018"/>
              <a:ext cx="2273752" cy="478156"/>
            </a:xfrm>
            <a:prstGeom prst="rect">
              <a:avLst/>
            </a:prstGeom>
            <a:gradFill>
              <a:gsLst>
                <a:gs pos="0">
                  <a:srgbClr val="1B3C33"/>
                </a:gs>
                <a:gs pos="100000">
                  <a:srgbClr val="1B3C35"/>
                </a:gs>
              </a:gsLst>
              <a:lin ang="2700000" scaled="1"/>
            </a:gradFill>
            <a:ln w="254000">
              <a:noFill/>
            </a:ln>
            <a:effectLst>
              <a:outerShdw blurRad="381000" dist="330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3A15862-DFDE-42CD-A4EE-EDC44A6AB0F6}"/>
                </a:ext>
              </a:extLst>
            </p:cNvPr>
            <p:cNvSpPr/>
            <p:nvPr/>
          </p:nvSpPr>
          <p:spPr>
            <a:xfrm>
              <a:off x="7166496" y="2142021"/>
              <a:ext cx="75900" cy="270843"/>
            </a:xfrm>
            <a:prstGeom prst="rect">
              <a:avLst/>
            </a:prstGeom>
            <a:gradFill flip="none" rotWithShape="1">
              <a:gsLst>
                <a:gs pos="0">
                  <a:srgbClr val="F4E5D4"/>
                </a:gs>
                <a:gs pos="100000">
                  <a:srgbClr val="F3D5BB"/>
                </a:gs>
              </a:gsLst>
              <a:path path="circle">
                <a:fillToRect r="100000" b="100000"/>
              </a:path>
              <a:tileRect l="-100000" t="-100000"/>
            </a:gradFill>
            <a:ln w="2540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F1400-6562-4F5E-8779-79B45D4C7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Computer Graphics</a:t>
            </a:r>
            <a:endParaRPr lang="ko-KR" altLang="en-US" dirty="0"/>
          </a:p>
        </p:txBody>
      </p:sp>
      <p:sp>
        <p:nvSpPr>
          <p:cNvPr id="94" name="부제목 18">
            <a:extLst>
              <a:ext uri="{FF2B5EF4-FFF2-40B4-BE49-F238E27FC236}">
                <a16:creationId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7805393" y="296862"/>
            <a:ext cx="2941931" cy="6264275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  Drawing Torus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n w="3175">
                  <a:noFill/>
                </a:ln>
                <a:solidFill>
                  <a:srgbClr val="F4E5D4"/>
                </a:solidFill>
              </a:rPr>
              <a:t>1. </a:t>
            </a: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</a:rPr>
              <a:t>프레임</a:t>
            </a:r>
            <a:endParaRPr lang="en-US" altLang="ko-KR" sz="2400" b="1" dirty="0">
              <a:ln w="3175">
                <a:noFill/>
              </a:ln>
              <a:solidFill>
                <a:srgbClr val="F4E5D4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n w="3175">
                  <a:noFill/>
                </a:ln>
                <a:solidFill>
                  <a:srgbClr val="F4E5D4"/>
                </a:solidFill>
              </a:rPr>
              <a:t>2. </a:t>
            </a:r>
            <a:r>
              <a:rPr lang="ko-KR" altLang="en-US" sz="2400" b="1" dirty="0">
                <a:ln w="3175">
                  <a:noFill/>
                </a:ln>
                <a:solidFill>
                  <a:srgbClr val="F4E5D4"/>
                </a:solidFill>
              </a:rPr>
              <a:t>조명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n w="3175">
                  <a:noFill/>
                </a:ln>
                <a:solidFill>
                  <a:srgbClr val="F4E5D4"/>
                </a:solidFill>
              </a:rPr>
              <a:t>3. </a:t>
            </a:r>
            <a:r>
              <a:rPr lang="ko-KR" altLang="en-US" sz="2400" b="1" dirty="0" err="1">
                <a:ln w="3175">
                  <a:noFill/>
                </a:ln>
                <a:solidFill>
                  <a:srgbClr val="F4E5D4"/>
                </a:solidFill>
              </a:rPr>
              <a:t>텍스쳐</a:t>
            </a:r>
            <a:endParaRPr lang="en-US" sz="2400" b="1" dirty="0">
              <a:ln w="3175">
                <a:noFill/>
              </a:ln>
              <a:solidFill>
                <a:srgbClr val="F4E5D4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1518A4F-BFF5-4C6D-AAE3-27B272F22054}"/>
              </a:ext>
            </a:extLst>
          </p:cNvPr>
          <p:cNvSpPr/>
          <p:nvPr/>
        </p:nvSpPr>
        <p:spPr>
          <a:xfrm>
            <a:off x="11160357" y="296863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FBEFBE4-AAD8-4A5D-95AF-4B43F2E4142D}"/>
              </a:ext>
            </a:extLst>
          </p:cNvPr>
          <p:cNvGrpSpPr/>
          <p:nvPr/>
        </p:nvGrpSpPr>
        <p:grpSpPr>
          <a:xfrm>
            <a:off x="9143094" y="3175"/>
            <a:ext cx="0" cy="6854825"/>
            <a:chOff x="9032421" y="0"/>
            <a:chExt cx="0" cy="6854825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975F431-8271-4C97-8C8B-1B9F1BE301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0"/>
              <a:ext cx="0" cy="1734185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21EB369-08F2-436A-89E7-BBB744380B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5048885"/>
              <a:ext cx="0" cy="1805940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9DC354E-D5EE-4EB3-9C07-1AF4E89392DD}"/>
              </a:ext>
            </a:extLst>
          </p:cNvPr>
          <p:cNvCxnSpPr>
            <a:cxnSpLocks/>
          </p:cNvCxnSpPr>
          <p:nvPr/>
        </p:nvCxnSpPr>
        <p:spPr>
          <a:xfrm>
            <a:off x="2380398" y="3890937"/>
            <a:ext cx="999925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101600">
            <a:gradFill flip="none" rotWithShape="1">
              <a:gsLst>
                <a:gs pos="0">
                  <a:srgbClr val="F3D5BB"/>
                </a:gs>
                <a:gs pos="74000">
                  <a:srgbClr val="E4C2A9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텍스트 개체 틀 5">
            <a:extLst>
              <a:ext uri="{FF2B5EF4-FFF2-40B4-BE49-F238E27FC236}">
                <a16:creationId xmlns:a16="http://schemas.microsoft.com/office/drawing/2014/main" id="{BD400007-FAD4-40E7-87A9-D9E8D66B04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394" y="2693095"/>
            <a:ext cx="11676606" cy="3419605"/>
          </a:xfrm>
          <a:solidFill>
            <a:srgbClr val="D2B4A9"/>
          </a:solidFill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>
                <a:solidFill>
                  <a:srgbClr val="1B3C35"/>
                </a:solidFill>
              </a:rPr>
              <a:t>36</a:t>
            </a:r>
            <a:r>
              <a:rPr lang="ko-KR" altLang="en-US" sz="1800" b="1" dirty="0">
                <a:solidFill>
                  <a:srgbClr val="1B3C35"/>
                </a:solidFill>
              </a:rPr>
              <a:t> </a:t>
            </a:r>
            <a:r>
              <a:rPr lang="en-US" altLang="ko-KR" sz="1800" b="1" dirty="0">
                <a:solidFill>
                  <a:srgbClr val="1B3C35"/>
                </a:solidFill>
              </a:rPr>
              <a:t>x</a:t>
            </a:r>
            <a:r>
              <a:rPr lang="ko-KR" altLang="en-US" sz="1800" b="1" dirty="0">
                <a:solidFill>
                  <a:srgbClr val="1B3C35"/>
                </a:solidFill>
              </a:rPr>
              <a:t> </a:t>
            </a:r>
            <a:r>
              <a:rPr lang="en-US" altLang="ko-KR" sz="1800" b="1" dirty="0">
                <a:solidFill>
                  <a:srgbClr val="1B3C35"/>
                </a:solidFill>
              </a:rPr>
              <a:t>18</a:t>
            </a:r>
            <a:r>
              <a:rPr lang="ko-KR" altLang="en-US" sz="1800" b="1" dirty="0">
                <a:solidFill>
                  <a:srgbClr val="1B3C35"/>
                </a:solidFill>
              </a:rPr>
              <a:t>개의 점의 좌표를 정합니다</a:t>
            </a:r>
            <a:r>
              <a:rPr lang="en-US" altLang="ko-KR" sz="1800" b="1" dirty="0">
                <a:solidFill>
                  <a:srgbClr val="1B3C35"/>
                </a:solidFill>
              </a:rPr>
              <a:t>.</a:t>
            </a:r>
          </a:p>
          <a:p>
            <a:pPr marL="342900" indent="-342900" algn="l">
              <a:buAutoNum type="arabicPeriod"/>
            </a:pPr>
            <a:endParaRPr lang="en-US" altLang="ko-KR" sz="1800" b="1" dirty="0">
              <a:solidFill>
                <a:srgbClr val="1B3C35"/>
              </a:solidFill>
            </a:endParaRPr>
          </a:p>
          <a:p>
            <a:pPr marL="342900" indent="-342900" algn="l">
              <a:buAutoNum type="arabicPeriod"/>
            </a:pPr>
            <a:r>
              <a:rPr lang="ko-KR" altLang="en-US" sz="1800" b="1" dirty="0">
                <a:solidFill>
                  <a:srgbClr val="1B3C35"/>
                </a:solidFill>
              </a:rPr>
              <a:t>점을 선으로 이어 프레임을 구성합니다</a:t>
            </a:r>
            <a:r>
              <a:rPr lang="en-US" altLang="ko-KR" sz="1800" b="1" dirty="0">
                <a:solidFill>
                  <a:srgbClr val="1B3C35"/>
                </a:solidFill>
              </a:rPr>
              <a:t>.</a:t>
            </a:r>
          </a:p>
          <a:p>
            <a:pPr marL="342900" indent="-342900" algn="l">
              <a:buAutoNum type="arabicPeriod"/>
            </a:pPr>
            <a:endParaRPr lang="en-US" altLang="ko-KR" sz="1800" b="1" dirty="0">
              <a:solidFill>
                <a:srgbClr val="1B3C35"/>
              </a:solidFill>
            </a:endParaRPr>
          </a:p>
          <a:p>
            <a:pPr marL="342900" indent="-342900" algn="l">
              <a:buAutoNum type="arabicPeriod"/>
            </a:pPr>
            <a:r>
              <a:rPr lang="ko-KR" altLang="en-US" sz="1800" b="1" dirty="0">
                <a:solidFill>
                  <a:srgbClr val="1B3C35"/>
                </a:solidFill>
              </a:rPr>
              <a:t>프레임을 면으로 채우고 바깥에 </a:t>
            </a:r>
            <a:r>
              <a:rPr lang="ko-KR" altLang="en-US" sz="1800" b="1" dirty="0">
                <a:solidFill>
                  <a:srgbClr val="0000FF"/>
                </a:solidFill>
              </a:rPr>
              <a:t>파란색</a:t>
            </a:r>
            <a:r>
              <a:rPr lang="ko-KR" altLang="en-US" sz="1800" b="1" dirty="0">
                <a:solidFill>
                  <a:srgbClr val="1B3C35"/>
                </a:solidFill>
              </a:rPr>
              <a:t>을 칠합니다</a:t>
            </a:r>
            <a:r>
              <a:rPr lang="en-US" altLang="ko-KR" sz="1800" b="1" dirty="0">
                <a:solidFill>
                  <a:srgbClr val="1B3C35"/>
                </a:solidFill>
              </a:rPr>
              <a:t>.</a:t>
            </a:r>
          </a:p>
          <a:p>
            <a:pPr marL="342900" indent="-342900" algn="l">
              <a:buAutoNum type="arabicPeriod"/>
            </a:pPr>
            <a:endParaRPr lang="en-US" altLang="ko-KR" sz="1800" b="1" dirty="0">
              <a:solidFill>
                <a:srgbClr val="1B3C35"/>
              </a:solidFill>
            </a:endParaRPr>
          </a:p>
          <a:p>
            <a:pPr marL="342900" indent="-342900" algn="l">
              <a:buAutoNum type="arabicPeriod"/>
            </a:pPr>
            <a:r>
              <a:rPr lang="en-US" altLang="ko-KR" sz="1800" b="1" dirty="0">
                <a:solidFill>
                  <a:srgbClr val="1B3C35"/>
                </a:solidFill>
              </a:rPr>
              <a:t>Normal </a:t>
            </a:r>
            <a:r>
              <a:rPr lang="ko-KR" altLang="en-US" sz="1800" b="1" dirty="0">
                <a:solidFill>
                  <a:srgbClr val="1B3C35"/>
                </a:solidFill>
              </a:rPr>
              <a:t>벡터를 이용해서 도넛의 안 쪽은 </a:t>
            </a:r>
            <a:r>
              <a:rPr lang="ko-KR" altLang="en-US" sz="1800" b="1" dirty="0">
                <a:solidFill>
                  <a:srgbClr val="FF0000"/>
                </a:solidFill>
              </a:rPr>
              <a:t>빨간색</a:t>
            </a:r>
            <a:r>
              <a:rPr lang="ko-KR" altLang="en-US" sz="1800" b="1" dirty="0">
                <a:solidFill>
                  <a:srgbClr val="1B3C35"/>
                </a:solidFill>
              </a:rPr>
              <a:t>으로 칠합니다</a:t>
            </a:r>
            <a:r>
              <a:rPr lang="en-US" altLang="ko-KR" sz="1800" b="1" dirty="0">
                <a:solidFill>
                  <a:srgbClr val="1B3C35"/>
                </a:solidFill>
              </a:rPr>
              <a:t>.</a:t>
            </a:r>
          </a:p>
          <a:p>
            <a:pPr marL="342900" indent="-342900" algn="l">
              <a:buAutoNum type="arabicPeriod"/>
            </a:pP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7F3FD9-4589-411E-8A5F-1901D6D66FC7}"/>
              </a:ext>
            </a:extLst>
          </p:cNvPr>
          <p:cNvSpPr/>
          <p:nvPr/>
        </p:nvSpPr>
        <p:spPr>
          <a:xfrm>
            <a:off x="5968448" y="39723"/>
            <a:ext cx="1559694" cy="567808"/>
          </a:xfrm>
          <a:prstGeom prst="rect">
            <a:avLst/>
          </a:prstGeom>
          <a:solidFill>
            <a:srgbClr val="F4E5D4"/>
          </a:soli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1B3C3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793254-54EE-49D9-8420-2471581857DB}"/>
              </a:ext>
            </a:extLst>
          </p:cNvPr>
          <p:cNvSpPr/>
          <p:nvPr/>
        </p:nvSpPr>
        <p:spPr>
          <a:xfrm>
            <a:off x="225265" y="899317"/>
            <a:ext cx="74772" cy="460040"/>
          </a:xfrm>
          <a:prstGeom prst="rect">
            <a:avLst/>
          </a:prstGeom>
          <a:solidFill>
            <a:srgbClr val="1B3C35"/>
          </a:soli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1B3C35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87" y="845433"/>
            <a:ext cx="9129713" cy="5678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프레임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z="900" dirty="0"/>
              <a:t>김 현 구</a:t>
            </a:r>
            <a:endParaRPr lang="en-US" sz="900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30978"/>
            <a:ext cx="3365727" cy="348096"/>
          </a:xfrm>
        </p:spPr>
        <p:txBody>
          <a:bodyPr/>
          <a:lstStyle/>
          <a:p>
            <a:r>
              <a:rPr lang="en-US" altLang="ko-KR" sz="1400" dirty="0"/>
              <a:t>Drawing Torus</a:t>
            </a:r>
            <a:endParaRPr lang="ko-KR" altLang="en-US" sz="1400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4BC0F8D-7DE7-4EFF-A4D4-E3103B95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dist"/>
            <a:r>
              <a:rPr lang="en-US" altLang="ko-KR" sz="2400" dirty="0">
                <a:solidFill>
                  <a:srgbClr val="1B3C35"/>
                </a:solidFill>
              </a:rPr>
              <a:t>1. </a:t>
            </a:r>
            <a:r>
              <a:rPr lang="ko-KR" altLang="en-US" sz="2400" dirty="0">
                <a:solidFill>
                  <a:srgbClr val="1B3C35"/>
                </a:solidFill>
              </a:rPr>
              <a:t>프레임</a:t>
            </a:r>
            <a:r>
              <a:rPr lang="en-US" altLang="ko-KR" sz="2400" dirty="0">
                <a:solidFill>
                  <a:srgbClr val="1B3C35"/>
                </a:solidFill>
              </a:rPr>
              <a:t>           </a:t>
            </a:r>
            <a:r>
              <a:rPr lang="en-US" altLang="ko-KR" sz="2400" dirty="0"/>
              <a:t>2. </a:t>
            </a:r>
            <a:r>
              <a:rPr lang="ko-KR" altLang="en-US" sz="2400" dirty="0"/>
              <a:t>조명</a:t>
            </a:r>
            <a:r>
              <a:rPr lang="en-US" altLang="ko-KR" sz="2400" dirty="0"/>
              <a:t>           3. </a:t>
            </a:r>
            <a:r>
              <a:rPr lang="ko-KR" altLang="en-US" sz="2400" dirty="0" err="1"/>
              <a:t>텍스쳐</a:t>
            </a:r>
            <a:endParaRPr lang="ko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37D6A7-F03E-42CE-8E22-11798245E5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64678" y="2859872"/>
            <a:ext cx="2261895" cy="13178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42CD1F-EA72-4540-B680-C5A287DE36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753177" y="2859872"/>
            <a:ext cx="2138786" cy="13178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80A73A-A7F4-4A64-9C4F-887A216C811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64678" y="4518313"/>
            <a:ext cx="2261896" cy="12793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703AAE-7365-4DB4-AAE4-FA05F56A352E}"/>
              </a:ext>
            </a:extLst>
          </p:cNvPr>
          <p:cNvPicPr/>
          <p:nvPr/>
        </p:nvPicPr>
        <p:blipFill rotWithShape="1">
          <a:blip r:embed="rId5"/>
          <a:srcRect l="19982" t="5222" r="19500" b="32592"/>
          <a:stretch/>
        </p:blipFill>
        <p:spPr>
          <a:xfrm>
            <a:off x="9753177" y="4518313"/>
            <a:ext cx="2138786" cy="12793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F9D9EC8-69F0-4B6A-9513-FE5C8DFA3055}"/>
              </a:ext>
            </a:extLst>
          </p:cNvPr>
          <p:cNvSpPr txBox="1"/>
          <p:nvPr/>
        </p:nvSpPr>
        <p:spPr>
          <a:xfrm>
            <a:off x="7794792" y="4189265"/>
            <a:ext cx="80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 1 &gt;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1BFBA2-F353-45F3-A319-0FADFB8D2A60}"/>
              </a:ext>
            </a:extLst>
          </p:cNvPr>
          <p:cNvSpPr txBox="1"/>
          <p:nvPr/>
        </p:nvSpPr>
        <p:spPr>
          <a:xfrm>
            <a:off x="10421737" y="4189265"/>
            <a:ext cx="80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 2 &gt;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67DCB-D63E-4EFE-8245-99D205AD5BD9}"/>
              </a:ext>
            </a:extLst>
          </p:cNvPr>
          <p:cNvSpPr txBox="1"/>
          <p:nvPr/>
        </p:nvSpPr>
        <p:spPr>
          <a:xfrm>
            <a:off x="7794792" y="5835701"/>
            <a:ext cx="80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 3 &gt;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84239A-F95C-497B-BCCF-8530E321626E}"/>
              </a:ext>
            </a:extLst>
          </p:cNvPr>
          <p:cNvSpPr txBox="1"/>
          <p:nvPr/>
        </p:nvSpPr>
        <p:spPr>
          <a:xfrm>
            <a:off x="10421737" y="5829685"/>
            <a:ext cx="80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 4 &gt;</a:t>
            </a:r>
            <a:endParaRPr lang="ko-KR" altLang="en-US" sz="1200" dirty="0"/>
          </a:p>
        </p:txBody>
      </p:sp>
      <p:sp>
        <p:nvSpPr>
          <p:cNvPr id="39" name="제목 3">
            <a:extLst>
              <a:ext uri="{FF2B5EF4-FFF2-40B4-BE49-F238E27FC236}">
                <a16:creationId xmlns:a16="http://schemas.microsoft.com/office/drawing/2014/main" id="{44C1500D-C81D-44A5-9FA0-FABC3C31852E}"/>
              </a:ext>
            </a:extLst>
          </p:cNvPr>
          <p:cNvSpPr txBox="1">
            <a:spLocks/>
          </p:cNvSpPr>
          <p:nvPr/>
        </p:nvSpPr>
        <p:spPr>
          <a:xfrm>
            <a:off x="738450" y="1496582"/>
            <a:ext cx="9129713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OPENGL</a:t>
            </a:r>
            <a:r>
              <a:rPr lang="ko-KR" altLang="en-US" sz="1800" dirty="0"/>
              <a:t>을 이용해서 도넛의 틀을 만듭니다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305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텍스트 개체 틀 5">
            <a:extLst>
              <a:ext uri="{FF2B5EF4-FFF2-40B4-BE49-F238E27FC236}">
                <a16:creationId xmlns:a16="http://schemas.microsoft.com/office/drawing/2014/main" id="{BD400007-FAD4-40E7-87A9-D9E8D66B04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394" y="2693095"/>
            <a:ext cx="11676606" cy="3419605"/>
          </a:xfrm>
          <a:solidFill>
            <a:srgbClr val="D2B4A9"/>
          </a:solidFill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>
                <a:solidFill>
                  <a:srgbClr val="1B3C35"/>
                </a:solidFill>
              </a:rPr>
              <a:t>Normal</a:t>
            </a:r>
            <a:r>
              <a:rPr lang="ko-KR" altLang="en-US" sz="1800" b="1" dirty="0">
                <a:solidFill>
                  <a:srgbClr val="1B3C35"/>
                </a:solidFill>
              </a:rPr>
              <a:t> 벡터를 기준으로 조명을 결정하는 </a:t>
            </a:r>
            <a:r>
              <a:rPr lang="en-US" altLang="ko-KR" sz="1800" b="1" dirty="0" err="1">
                <a:solidFill>
                  <a:srgbClr val="60A2AD"/>
                </a:solidFill>
              </a:rPr>
              <a:t>Gouraud</a:t>
            </a:r>
            <a:r>
              <a:rPr lang="en-US" altLang="ko-KR" sz="1800" b="1" dirty="0">
                <a:solidFill>
                  <a:srgbClr val="60A2AD"/>
                </a:solidFill>
              </a:rPr>
              <a:t> Shading</a:t>
            </a:r>
            <a:r>
              <a:rPr lang="en-US" altLang="ko-KR" sz="1800" b="1" dirty="0">
                <a:solidFill>
                  <a:srgbClr val="FFCCCC"/>
                </a:solidFill>
              </a:rPr>
              <a:t> </a:t>
            </a:r>
            <a:r>
              <a:rPr lang="ko-KR" altLang="en-US" sz="1800" b="1" dirty="0">
                <a:solidFill>
                  <a:srgbClr val="1B3C35"/>
                </a:solidFill>
              </a:rPr>
              <a:t>방식을 사용합니다</a:t>
            </a:r>
            <a:r>
              <a:rPr lang="en-US" altLang="ko-KR" sz="1800" b="1" dirty="0">
                <a:solidFill>
                  <a:srgbClr val="1B3C35"/>
                </a:solidFill>
              </a:rPr>
              <a:t>.</a:t>
            </a:r>
          </a:p>
          <a:p>
            <a:pPr marL="342900" indent="-342900" algn="l">
              <a:buAutoNum type="arabicPeriod"/>
            </a:pPr>
            <a:endParaRPr lang="en-US" altLang="ko-KR" sz="1800" b="1" dirty="0">
              <a:solidFill>
                <a:srgbClr val="1B3C35"/>
              </a:solidFill>
            </a:endParaRPr>
          </a:p>
          <a:p>
            <a:pPr marL="342900" indent="-342900" algn="l">
              <a:buAutoNum type="arabicPeriod"/>
            </a:pPr>
            <a:r>
              <a:rPr lang="en-US" altLang="ko-KR" sz="1800" b="1" dirty="0">
                <a:solidFill>
                  <a:srgbClr val="1B3C35"/>
                </a:solidFill>
              </a:rPr>
              <a:t>Point Light</a:t>
            </a:r>
            <a:r>
              <a:rPr lang="ko-KR" altLang="en-US" sz="1800" b="1" dirty="0">
                <a:solidFill>
                  <a:srgbClr val="1B3C35"/>
                </a:solidFill>
              </a:rPr>
              <a:t>입니다</a:t>
            </a:r>
            <a:r>
              <a:rPr lang="en-US" altLang="ko-KR" sz="1800" b="1" dirty="0">
                <a:solidFill>
                  <a:srgbClr val="1B3C35"/>
                </a:solidFill>
              </a:rPr>
              <a:t>.</a:t>
            </a:r>
          </a:p>
          <a:p>
            <a:pPr marL="342900" indent="-342900" algn="l">
              <a:buAutoNum type="arabicPeriod"/>
            </a:pPr>
            <a:endParaRPr lang="en-US" altLang="ko-KR" sz="1800" b="1" dirty="0">
              <a:solidFill>
                <a:srgbClr val="1B3C35"/>
              </a:solidFill>
            </a:endParaRPr>
          </a:p>
          <a:p>
            <a:pPr marL="342900" indent="-342900" algn="l">
              <a:buAutoNum type="arabicPeriod"/>
            </a:pPr>
            <a:r>
              <a:rPr lang="en-US" altLang="ko-KR" sz="1800" b="1" dirty="0">
                <a:solidFill>
                  <a:srgbClr val="1B3C35"/>
                </a:solidFill>
              </a:rPr>
              <a:t>Directional Light</a:t>
            </a:r>
            <a:r>
              <a:rPr lang="ko-KR" altLang="en-US" sz="1800" b="1" dirty="0">
                <a:solidFill>
                  <a:srgbClr val="1B3C35"/>
                </a:solidFill>
              </a:rPr>
              <a:t>입니다</a:t>
            </a:r>
            <a:r>
              <a:rPr lang="en-US" altLang="ko-KR" sz="1800" b="1" dirty="0">
                <a:solidFill>
                  <a:srgbClr val="1B3C35"/>
                </a:solidFill>
              </a:rPr>
              <a:t>.</a:t>
            </a:r>
          </a:p>
          <a:p>
            <a:pPr marL="342900" indent="-342900" algn="l">
              <a:buAutoNum type="arabicPeriod"/>
            </a:pPr>
            <a:endParaRPr lang="en-US" altLang="ko-KR" sz="1800" b="1" dirty="0">
              <a:solidFill>
                <a:srgbClr val="1B3C35"/>
              </a:solidFill>
            </a:endParaRPr>
          </a:p>
          <a:p>
            <a:pPr marL="342900" indent="-342900" algn="l">
              <a:buAutoNum type="arabicPeriod"/>
            </a:pPr>
            <a:r>
              <a:rPr lang="en-US" altLang="ko-KR" sz="1800" b="1" dirty="0">
                <a:solidFill>
                  <a:srgbClr val="1B3C35"/>
                </a:solidFill>
              </a:rPr>
              <a:t>Spot Light</a:t>
            </a:r>
            <a:r>
              <a:rPr lang="ko-KR" altLang="en-US" sz="1800" b="1" dirty="0">
                <a:solidFill>
                  <a:srgbClr val="1B3C35"/>
                </a:solidFill>
              </a:rPr>
              <a:t>입니다</a:t>
            </a:r>
            <a:r>
              <a:rPr lang="en-US" altLang="ko-KR" sz="1800" b="1" dirty="0">
                <a:solidFill>
                  <a:srgbClr val="1B3C35"/>
                </a:solidFill>
              </a:rPr>
              <a:t>.</a:t>
            </a:r>
          </a:p>
          <a:p>
            <a:pPr marL="342900" indent="-342900" algn="l">
              <a:buAutoNum type="arabicPeriod"/>
            </a:pP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7F3FD9-4589-411E-8A5F-1901D6D66FC7}"/>
              </a:ext>
            </a:extLst>
          </p:cNvPr>
          <p:cNvSpPr/>
          <p:nvPr/>
        </p:nvSpPr>
        <p:spPr>
          <a:xfrm>
            <a:off x="8266974" y="57911"/>
            <a:ext cx="1559694" cy="567808"/>
          </a:xfrm>
          <a:prstGeom prst="rect">
            <a:avLst/>
          </a:prstGeom>
          <a:solidFill>
            <a:srgbClr val="F4E5D4"/>
          </a:soli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1B3C3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793254-54EE-49D9-8420-2471581857DB}"/>
              </a:ext>
            </a:extLst>
          </p:cNvPr>
          <p:cNvSpPr/>
          <p:nvPr/>
        </p:nvSpPr>
        <p:spPr>
          <a:xfrm>
            <a:off x="225265" y="899317"/>
            <a:ext cx="74772" cy="460040"/>
          </a:xfrm>
          <a:prstGeom prst="rect">
            <a:avLst/>
          </a:prstGeom>
          <a:solidFill>
            <a:srgbClr val="1B3C35"/>
          </a:soli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1B3C35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87" y="845433"/>
            <a:ext cx="9129713" cy="56780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조명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z="900" dirty="0"/>
              <a:t>김 현 구</a:t>
            </a:r>
            <a:endParaRPr lang="en-US" sz="900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30978"/>
            <a:ext cx="3365727" cy="348096"/>
          </a:xfrm>
        </p:spPr>
        <p:txBody>
          <a:bodyPr/>
          <a:lstStyle/>
          <a:p>
            <a:r>
              <a:rPr lang="en-US" altLang="ko-KR" sz="1400" dirty="0"/>
              <a:t>Drawing Torus</a:t>
            </a:r>
            <a:endParaRPr lang="ko-KR" altLang="en-US" sz="1400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4BC0F8D-7DE7-4EFF-A4D4-E3103B95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dist"/>
            <a:r>
              <a:rPr lang="en-US" altLang="ko-KR" sz="2400" dirty="0">
                <a:solidFill>
                  <a:srgbClr val="1B3C35"/>
                </a:solidFill>
              </a:rPr>
              <a:t>1. </a:t>
            </a:r>
            <a:r>
              <a:rPr lang="ko-KR" altLang="en-US" sz="2400" dirty="0">
                <a:solidFill>
                  <a:srgbClr val="1B3C35"/>
                </a:solidFill>
              </a:rPr>
              <a:t>프레임</a:t>
            </a:r>
            <a:r>
              <a:rPr lang="en-US" altLang="ko-KR" sz="2400" dirty="0">
                <a:solidFill>
                  <a:srgbClr val="1B3C35"/>
                </a:solidFill>
              </a:rPr>
              <a:t>           </a:t>
            </a:r>
            <a:r>
              <a:rPr lang="en-US" altLang="ko-KR" sz="2400" dirty="0"/>
              <a:t>2. </a:t>
            </a:r>
            <a:r>
              <a:rPr lang="ko-KR" altLang="en-US" sz="2400" dirty="0"/>
              <a:t>조명</a:t>
            </a:r>
            <a:r>
              <a:rPr lang="en-US" altLang="ko-KR" sz="2400" dirty="0"/>
              <a:t>           3. </a:t>
            </a:r>
            <a:r>
              <a:rPr lang="ko-KR" altLang="en-US" sz="2400" dirty="0" err="1"/>
              <a:t>텍스쳐</a:t>
            </a:r>
            <a:endParaRPr lang="ko-KR" alt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9D9EC8-69F0-4B6A-9513-FE5C8DFA3055}"/>
              </a:ext>
            </a:extLst>
          </p:cNvPr>
          <p:cNvSpPr txBox="1"/>
          <p:nvPr/>
        </p:nvSpPr>
        <p:spPr>
          <a:xfrm>
            <a:off x="10421737" y="4199200"/>
            <a:ext cx="80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 1 &gt;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1BFBA2-F353-45F3-A319-0FADFB8D2A60}"/>
              </a:ext>
            </a:extLst>
          </p:cNvPr>
          <p:cNvSpPr txBox="1"/>
          <p:nvPr/>
        </p:nvSpPr>
        <p:spPr>
          <a:xfrm>
            <a:off x="5167847" y="5829685"/>
            <a:ext cx="80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 2 &gt;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67DCB-D63E-4EFE-8245-99D205AD5BD9}"/>
              </a:ext>
            </a:extLst>
          </p:cNvPr>
          <p:cNvSpPr txBox="1"/>
          <p:nvPr/>
        </p:nvSpPr>
        <p:spPr>
          <a:xfrm>
            <a:off x="7794792" y="5835701"/>
            <a:ext cx="80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 3 &gt;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84239A-F95C-497B-BCCF-8530E321626E}"/>
              </a:ext>
            </a:extLst>
          </p:cNvPr>
          <p:cNvSpPr txBox="1"/>
          <p:nvPr/>
        </p:nvSpPr>
        <p:spPr>
          <a:xfrm>
            <a:off x="10421737" y="5829685"/>
            <a:ext cx="80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 4 &gt;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D375F2-D30F-47AA-97C4-AD203BE608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99291" y="4518313"/>
            <a:ext cx="2138786" cy="13178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5F52E8-1D06-4404-BAB1-9F668D3BFD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64679" y="4518313"/>
            <a:ext cx="2261896" cy="12793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B5B8D89-E79E-4376-AE86-051F405509A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753177" y="4518313"/>
            <a:ext cx="2138786" cy="127939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9E24621-8163-4BB5-8B9B-59A292596D9F}"/>
              </a:ext>
            </a:extLst>
          </p:cNvPr>
          <p:cNvPicPr/>
          <p:nvPr/>
        </p:nvPicPr>
        <p:blipFill rotWithShape="1">
          <a:blip r:embed="rId5"/>
          <a:srcRect l="3250" r="2195" b="10956"/>
          <a:stretch/>
        </p:blipFill>
        <p:spPr>
          <a:xfrm>
            <a:off x="9753177" y="2849335"/>
            <a:ext cx="2138786" cy="1317890"/>
          </a:xfrm>
          <a:prstGeom prst="rect">
            <a:avLst/>
          </a:prstGeom>
        </p:spPr>
      </p:pic>
      <p:sp>
        <p:nvSpPr>
          <p:cNvPr id="33" name="제목 3">
            <a:extLst>
              <a:ext uri="{FF2B5EF4-FFF2-40B4-BE49-F238E27FC236}">
                <a16:creationId xmlns:a16="http://schemas.microsoft.com/office/drawing/2014/main" id="{99695D35-3F80-472B-A0E9-D33B21150467}"/>
              </a:ext>
            </a:extLst>
          </p:cNvPr>
          <p:cNvSpPr txBox="1">
            <a:spLocks/>
          </p:cNvSpPr>
          <p:nvPr/>
        </p:nvSpPr>
        <p:spPr>
          <a:xfrm>
            <a:off x="738450" y="1496582"/>
            <a:ext cx="9129713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조명 효과를 더합니다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44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텍스트 개체 틀 5">
            <a:extLst>
              <a:ext uri="{FF2B5EF4-FFF2-40B4-BE49-F238E27FC236}">
                <a16:creationId xmlns:a16="http://schemas.microsoft.com/office/drawing/2014/main" id="{BD400007-FAD4-40E7-87A9-D9E8D66B04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394" y="2693095"/>
            <a:ext cx="11676606" cy="3419605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endParaRPr lang="en-US" altLang="ko-KR" sz="1800" b="1" dirty="0">
              <a:solidFill>
                <a:srgbClr val="1B3C35"/>
              </a:solidFill>
            </a:endParaRPr>
          </a:p>
          <a:p>
            <a:pPr marL="342900" indent="-342900" algn="l">
              <a:buAutoNum type="arabicPeriod" startAt="5"/>
            </a:pPr>
            <a:r>
              <a:rPr lang="en-US" altLang="ko-KR" sz="1800" b="1" dirty="0">
                <a:solidFill>
                  <a:srgbClr val="1B3C35"/>
                </a:solidFill>
              </a:rPr>
              <a:t>Shininess Coefficient </a:t>
            </a:r>
            <a:r>
              <a:rPr lang="ko-KR" altLang="en-US" sz="1800" b="1" dirty="0">
                <a:solidFill>
                  <a:srgbClr val="1B3C35"/>
                </a:solidFill>
              </a:rPr>
              <a:t>를 </a:t>
            </a:r>
            <a:r>
              <a:rPr lang="en-US" altLang="ko-KR" sz="1800" b="1" dirty="0">
                <a:solidFill>
                  <a:srgbClr val="1B3C35"/>
                </a:solidFill>
              </a:rPr>
              <a:t>0 ~ 128</a:t>
            </a:r>
            <a:r>
              <a:rPr lang="ko-KR" altLang="en-US" sz="1800" b="1" dirty="0">
                <a:solidFill>
                  <a:srgbClr val="1B3C35"/>
                </a:solidFill>
              </a:rPr>
              <a:t>까지 조절해 밝기를 조절할 수 있습니다</a:t>
            </a:r>
            <a:r>
              <a:rPr lang="en-US" altLang="ko-KR" sz="1800" b="1" dirty="0">
                <a:solidFill>
                  <a:srgbClr val="1B3C35"/>
                </a:solidFill>
              </a:rPr>
              <a:t>.</a:t>
            </a:r>
          </a:p>
          <a:p>
            <a:pPr marL="342900" indent="-342900" algn="l">
              <a:buAutoNum type="arabicPeriod" startAt="5"/>
            </a:pPr>
            <a:endParaRPr lang="en-US" altLang="ko-KR" sz="1800" b="1" dirty="0">
              <a:solidFill>
                <a:srgbClr val="1B3C35"/>
              </a:solidFill>
            </a:endParaRPr>
          </a:p>
          <a:p>
            <a:pPr marL="342900" indent="-342900" algn="l">
              <a:buAutoNum type="arabicPeriod" startAt="5"/>
            </a:pPr>
            <a:r>
              <a:rPr lang="en-US" altLang="ko-KR" sz="1800" b="1" dirty="0">
                <a:solidFill>
                  <a:srgbClr val="1B3C35"/>
                </a:solidFill>
              </a:rPr>
              <a:t>&lt; 1 &gt; Shininess Coefficient : 0 </a:t>
            </a:r>
            <a:br>
              <a:rPr lang="en-US" altLang="ko-KR" sz="1800" b="1" dirty="0">
                <a:solidFill>
                  <a:srgbClr val="1B3C35"/>
                </a:solidFill>
              </a:rPr>
            </a:br>
            <a:r>
              <a:rPr lang="en-US" altLang="ko-KR" sz="1800" b="1" dirty="0">
                <a:solidFill>
                  <a:srgbClr val="1B3C35"/>
                </a:solidFill>
              </a:rPr>
              <a:t>&lt; 2 &gt; Shininess Coefficient : 128</a:t>
            </a:r>
          </a:p>
          <a:p>
            <a:pPr marL="342900" indent="-342900" algn="l">
              <a:buAutoNum type="arabicPeriod"/>
            </a:pP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7F3FD9-4589-411E-8A5F-1901D6D66FC7}"/>
              </a:ext>
            </a:extLst>
          </p:cNvPr>
          <p:cNvSpPr/>
          <p:nvPr/>
        </p:nvSpPr>
        <p:spPr>
          <a:xfrm>
            <a:off x="8266974" y="57911"/>
            <a:ext cx="1559694" cy="567808"/>
          </a:xfrm>
          <a:prstGeom prst="rect">
            <a:avLst/>
          </a:prstGeom>
          <a:solidFill>
            <a:srgbClr val="F4E5D4"/>
          </a:soli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1B3C3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793254-54EE-49D9-8420-2471581857DB}"/>
              </a:ext>
            </a:extLst>
          </p:cNvPr>
          <p:cNvSpPr/>
          <p:nvPr/>
        </p:nvSpPr>
        <p:spPr>
          <a:xfrm>
            <a:off x="225265" y="899317"/>
            <a:ext cx="74772" cy="460040"/>
          </a:xfrm>
          <a:prstGeom prst="rect">
            <a:avLst/>
          </a:prstGeom>
          <a:solidFill>
            <a:srgbClr val="1B3C35"/>
          </a:soli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1B3C35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87" y="845433"/>
            <a:ext cx="9129713" cy="56780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조명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z="900" dirty="0"/>
              <a:t>김 현 구</a:t>
            </a:r>
            <a:endParaRPr lang="en-US" sz="900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30978"/>
            <a:ext cx="3365727" cy="348096"/>
          </a:xfrm>
        </p:spPr>
        <p:txBody>
          <a:bodyPr/>
          <a:lstStyle/>
          <a:p>
            <a:r>
              <a:rPr lang="en-US" altLang="ko-KR" sz="1400" dirty="0"/>
              <a:t>Drawing Torus</a:t>
            </a:r>
            <a:endParaRPr lang="ko-KR" altLang="en-US" sz="1400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4BC0F8D-7DE7-4EFF-A4D4-E3103B95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dist"/>
            <a:r>
              <a:rPr lang="en-US" altLang="ko-KR" sz="2400" dirty="0">
                <a:solidFill>
                  <a:srgbClr val="1B3C35"/>
                </a:solidFill>
              </a:rPr>
              <a:t>1. </a:t>
            </a:r>
            <a:r>
              <a:rPr lang="ko-KR" altLang="en-US" sz="2400" dirty="0">
                <a:solidFill>
                  <a:srgbClr val="1B3C35"/>
                </a:solidFill>
              </a:rPr>
              <a:t>프레임</a:t>
            </a:r>
            <a:r>
              <a:rPr lang="en-US" altLang="ko-KR" sz="2400" dirty="0">
                <a:solidFill>
                  <a:srgbClr val="1B3C35"/>
                </a:solidFill>
              </a:rPr>
              <a:t>           </a:t>
            </a:r>
            <a:r>
              <a:rPr lang="en-US" altLang="ko-KR" sz="2400" dirty="0"/>
              <a:t>2. </a:t>
            </a:r>
            <a:r>
              <a:rPr lang="ko-KR" altLang="en-US" sz="2400" dirty="0"/>
              <a:t>조명</a:t>
            </a:r>
            <a:r>
              <a:rPr lang="en-US" altLang="ko-KR" sz="2400" dirty="0"/>
              <a:t>           3. </a:t>
            </a:r>
            <a:r>
              <a:rPr lang="ko-KR" altLang="en-US" sz="2400" dirty="0" err="1"/>
              <a:t>텍스쳐</a:t>
            </a:r>
            <a:endParaRPr lang="ko-KR" alt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9D9EC8-69F0-4B6A-9513-FE5C8DFA3055}"/>
              </a:ext>
            </a:extLst>
          </p:cNvPr>
          <p:cNvSpPr txBox="1"/>
          <p:nvPr/>
        </p:nvSpPr>
        <p:spPr>
          <a:xfrm>
            <a:off x="10421558" y="4237177"/>
            <a:ext cx="80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 1 &gt;</a:t>
            </a:r>
            <a:endParaRPr lang="ko-KR" altLang="en-US" sz="1200" dirty="0"/>
          </a:p>
        </p:txBody>
      </p:sp>
      <p:sp>
        <p:nvSpPr>
          <p:cNvPr id="33" name="제목 3">
            <a:extLst>
              <a:ext uri="{FF2B5EF4-FFF2-40B4-BE49-F238E27FC236}">
                <a16:creationId xmlns:a16="http://schemas.microsoft.com/office/drawing/2014/main" id="{99695D35-3F80-472B-A0E9-D33B21150467}"/>
              </a:ext>
            </a:extLst>
          </p:cNvPr>
          <p:cNvSpPr txBox="1">
            <a:spLocks/>
          </p:cNvSpPr>
          <p:nvPr/>
        </p:nvSpPr>
        <p:spPr>
          <a:xfrm>
            <a:off x="738450" y="1496582"/>
            <a:ext cx="9129713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조명 효과를 더합니다</a:t>
            </a:r>
            <a:r>
              <a:rPr lang="en-US" altLang="ko-KR" sz="18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B0F4DD-7ED7-4D09-BFAC-2ACF71F8EA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98" t="15427" r="29818" b="42113"/>
          <a:stretch/>
        </p:blipFill>
        <p:spPr>
          <a:xfrm>
            <a:off x="9752820" y="2878886"/>
            <a:ext cx="2139143" cy="13315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EFB3D5-634C-45AA-A799-D5EE074630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0" t="8037" r="56460" b="70616"/>
          <a:stretch/>
        </p:blipFill>
        <p:spPr>
          <a:xfrm>
            <a:off x="9752820" y="4593024"/>
            <a:ext cx="2139143" cy="1205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242E6-45D0-4221-BA03-B8896B8ED479}"/>
              </a:ext>
            </a:extLst>
          </p:cNvPr>
          <p:cNvSpPr txBox="1"/>
          <p:nvPr/>
        </p:nvSpPr>
        <p:spPr>
          <a:xfrm>
            <a:off x="10421737" y="5829685"/>
            <a:ext cx="80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 2 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830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텍스트 개체 틀 5">
            <a:extLst>
              <a:ext uri="{FF2B5EF4-FFF2-40B4-BE49-F238E27FC236}">
                <a16:creationId xmlns:a16="http://schemas.microsoft.com/office/drawing/2014/main" id="{BD400007-FAD4-40E7-87A9-D9E8D66B04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394" y="2693095"/>
            <a:ext cx="11676606" cy="3419605"/>
          </a:xfrm>
          <a:solidFill>
            <a:srgbClr val="D2B4A9"/>
          </a:solidFill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>
                <a:solidFill>
                  <a:srgbClr val="1B3C35"/>
                </a:solidFill>
              </a:rPr>
              <a:t>Raw</a:t>
            </a:r>
            <a:r>
              <a:rPr lang="ko-KR" altLang="en-US" sz="1800" b="1" dirty="0">
                <a:solidFill>
                  <a:srgbClr val="1B3C35"/>
                </a:solidFill>
              </a:rPr>
              <a:t>파일을 받아서 </a:t>
            </a:r>
            <a:r>
              <a:rPr lang="en-US" altLang="ko-KR" sz="1800" b="1" dirty="0">
                <a:solidFill>
                  <a:srgbClr val="1B3C35"/>
                </a:solidFill>
              </a:rPr>
              <a:t>2D </a:t>
            </a:r>
            <a:r>
              <a:rPr lang="ko-KR" altLang="en-US" sz="1800" b="1" dirty="0" err="1">
                <a:solidFill>
                  <a:srgbClr val="1B3C35"/>
                </a:solidFill>
              </a:rPr>
              <a:t>텍스쳐로</a:t>
            </a:r>
            <a:r>
              <a:rPr lang="ko-KR" altLang="en-US" sz="1800" b="1" dirty="0">
                <a:solidFill>
                  <a:srgbClr val="1B3C35"/>
                </a:solidFill>
              </a:rPr>
              <a:t> 바인딩해줍니다</a:t>
            </a:r>
            <a:r>
              <a:rPr lang="en-US" altLang="ko-KR" sz="1800" b="1" dirty="0">
                <a:solidFill>
                  <a:srgbClr val="1B3C35"/>
                </a:solidFill>
              </a:rPr>
              <a:t>.</a:t>
            </a:r>
          </a:p>
          <a:p>
            <a:pPr marL="342900" indent="-342900" algn="l">
              <a:buAutoNum type="arabicPeriod"/>
            </a:pPr>
            <a:endParaRPr lang="en-US" altLang="ko-KR" sz="1800" b="1" dirty="0">
              <a:solidFill>
                <a:srgbClr val="1B3C35"/>
              </a:solidFill>
            </a:endParaRPr>
          </a:p>
          <a:p>
            <a:pPr marL="342900" indent="-342900" algn="l">
              <a:buAutoNum type="arabicPeriod"/>
            </a:pPr>
            <a:r>
              <a:rPr lang="ko-KR" altLang="en-US" sz="1800" b="1" dirty="0">
                <a:solidFill>
                  <a:srgbClr val="1B3C35"/>
                </a:solidFill>
              </a:rPr>
              <a:t>도넛의 좌표계 </a:t>
            </a:r>
            <a:r>
              <a:rPr lang="en-US" altLang="ko-KR" sz="1800" b="1" dirty="0">
                <a:solidFill>
                  <a:srgbClr val="1B3C35"/>
                </a:solidFill>
              </a:rPr>
              <a:t>(36 x 18)</a:t>
            </a:r>
            <a:r>
              <a:rPr lang="ko-KR" altLang="en-US" sz="1800" b="1" dirty="0">
                <a:solidFill>
                  <a:srgbClr val="1B3C35"/>
                </a:solidFill>
              </a:rPr>
              <a:t>에 </a:t>
            </a:r>
            <a:r>
              <a:rPr lang="en-US" altLang="ko-KR" sz="1800" b="1" dirty="0">
                <a:solidFill>
                  <a:srgbClr val="1B3C35"/>
                </a:solidFill>
              </a:rPr>
              <a:t>512 x 512</a:t>
            </a:r>
            <a:r>
              <a:rPr lang="ko-KR" altLang="en-US" sz="1800" b="1" dirty="0">
                <a:solidFill>
                  <a:srgbClr val="1B3C35"/>
                </a:solidFill>
              </a:rPr>
              <a:t>크기의 </a:t>
            </a:r>
            <a:r>
              <a:rPr lang="ko-KR" altLang="en-US" sz="1800" b="1" dirty="0" err="1">
                <a:solidFill>
                  <a:srgbClr val="1B3C35"/>
                </a:solidFill>
              </a:rPr>
              <a:t>텍스쳐를</a:t>
            </a:r>
            <a:r>
              <a:rPr lang="ko-KR" altLang="en-US" sz="1800" b="1" dirty="0">
                <a:solidFill>
                  <a:srgbClr val="1B3C35"/>
                </a:solidFill>
              </a:rPr>
              <a:t> 대응시킵니다</a:t>
            </a:r>
            <a:r>
              <a:rPr lang="en-US" altLang="ko-KR" sz="1800" b="1" dirty="0">
                <a:solidFill>
                  <a:srgbClr val="1B3C35"/>
                </a:solidFill>
              </a:rPr>
              <a:t>.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7F3FD9-4589-411E-8A5F-1901D6D66FC7}"/>
              </a:ext>
            </a:extLst>
          </p:cNvPr>
          <p:cNvSpPr/>
          <p:nvPr/>
        </p:nvSpPr>
        <p:spPr>
          <a:xfrm>
            <a:off x="10542211" y="76700"/>
            <a:ext cx="1559694" cy="567808"/>
          </a:xfrm>
          <a:prstGeom prst="rect">
            <a:avLst/>
          </a:prstGeom>
          <a:solidFill>
            <a:srgbClr val="F4E5D4"/>
          </a:soli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1B3C3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793254-54EE-49D9-8420-2471581857DB}"/>
              </a:ext>
            </a:extLst>
          </p:cNvPr>
          <p:cNvSpPr/>
          <p:nvPr/>
        </p:nvSpPr>
        <p:spPr>
          <a:xfrm>
            <a:off x="225265" y="899317"/>
            <a:ext cx="74772" cy="460040"/>
          </a:xfrm>
          <a:prstGeom prst="rect">
            <a:avLst/>
          </a:prstGeom>
          <a:solidFill>
            <a:srgbClr val="1B3C35"/>
          </a:soli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1B3C35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87" y="845433"/>
            <a:ext cx="9129713" cy="56780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텍스쳐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z="900" dirty="0"/>
              <a:t>김 현 구</a:t>
            </a:r>
            <a:endParaRPr lang="en-US" sz="900" dirty="0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00037" y="130978"/>
            <a:ext cx="3365727" cy="348096"/>
          </a:xfrm>
        </p:spPr>
        <p:txBody>
          <a:bodyPr/>
          <a:lstStyle/>
          <a:p>
            <a:r>
              <a:rPr lang="en-US" altLang="ko-KR" sz="1400" dirty="0"/>
              <a:t>Drawing Torus</a:t>
            </a:r>
            <a:endParaRPr lang="ko-KR" altLang="en-US" sz="1400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4BC0F8D-7DE7-4EFF-A4D4-E3103B95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dist"/>
            <a:r>
              <a:rPr lang="en-US" altLang="ko-KR" sz="2400" dirty="0">
                <a:solidFill>
                  <a:srgbClr val="1B3C35"/>
                </a:solidFill>
              </a:rPr>
              <a:t>1. </a:t>
            </a:r>
            <a:r>
              <a:rPr lang="ko-KR" altLang="en-US" sz="2400" dirty="0">
                <a:solidFill>
                  <a:srgbClr val="1B3C35"/>
                </a:solidFill>
              </a:rPr>
              <a:t>프레임</a:t>
            </a:r>
            <a:r>
              <a:rPr lang="en-US" altLang="ko-KR" sz="2400" dirty="0">
                <a:solidFill>
                  <a:srgbClr val="1B3C35"/>
                </a:solidFill>
              </a:rPr>
              <a:t>           </a:t>
            </a:r>
            <a:r>
              <a:rPr lang="en-US" altLang="ko-KR" sz="2400" dirty="0"/>
              <a:t>2. </a:t>
            </a:r>
            <a:r>
              <a:rPr lang="ko-KR" altLang="en-US" sz="2400" dirty="0"/>
              <a:t>조명</a:t>
            </a:r>
            <a:r>
              <a:rPr lang="en-US" altLang="ko-KR" sz="2400" dirty="0"/>
              <a:t>           3. </a:t>
            </a:r>
            <a:r>
              <a:rPr lang="ko-KR" altLang="en-US" sz="2400" dirty="0" err="1"/>
              <a:t>텍스쳐</a:t>
            </a:r>
            <a:endParaRPr lang="ko-KR" alt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1BFBA2-F353-45F3-A319-0FADFB8D2A60}"/>
              </a:ext>
            </a:extLst>
          </p:cNvPr>
          <p:cNvSpPr txBox="1"/>
          <p:nvPr/>
        </p:nvSpPr>
        <p:spPr>
          <a:xfrm>
            <a:off x="10475896" y="4158224"/>
            <a:ext cx="80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 1 &gt;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67DCB-D63E-4EFE-8245-99D205AD5BD9}"/>
              </a:ext>
            </a:extLst>
          </p:cNvPr>
          <p:cNvSpPr txBox="1"/>
          <p:nvPr/>
        </p:nvSpPr>
        <p:spPr>
          <a:xfrm>
            <a:off x="7995264" y="5818587"/>
            <a:ext cx="80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 2 &gt;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84239A-F95C-497B-BCCF-8530E321626E}"/>
              </a:ext>
            </a:extLst>
          </p:cNvPr>
          <p:cNvSpPr txBox="1"/>
          <p:nvPr/>
        </p:nvSpPr>
        <p:spPr>
          <a:xfrm>
            <a:off x="10421737" y="5829685"/>
            <a:ext cx="80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&lt; 3 &gt;</a:t>
            </a:r>
            <a:endParaRPr lang="ko-KR" altLang="en-US" sz="1200" dirty="0"/>
          </a:p>
        </p:txBody>
      </p:sp>
      <p:sp>
        <p:nvSpPr>
          <p:cNvPr id="33" name="제목 3">
            <a:extLst>
              <a:ext uri="{FF2B5EF4-FFF2-40B4-BE49-F238E27FC236}">
                <a16:creationId xmlns:a16="http://schemas.microsoft.com/office/drawing/2014/main" id="{99695D35-3F80-472B-A0E9-D33B21150467}"/>
              </a:ext>
            </a:extLst>
          </p:cNvPr>
          <p:cNvSpPr txBox="1">
            <a:spLocks/>
          </p:cNvSpPr>
          <p:nvPr/>
        </p:nvSpPr>
        <p:spPr>
          <a:xfrm>
            <a:off x="738450" y="1496582"/>
            <a:ext cx="9129713" cy="567808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B3C3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도넛에 </a:t>
            </a:r>
            <a:r>
              <a:rPr lang="ko-KR" altLang="en-US" sz="1800" dirty="0" err="1"/>
              <a:t>텍스쳐를</a:t>
            </a:r>
            <a:r>
              <a:rPr lang="ko-KR" altLang="en-US" sz="1800" dirty="0"/>
              <a:t> 입힙니다</a:t>
            </a:r>
            <a:r>
              <a:rPr lang="en-US" altLang="ko-KR" sz="18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71869F-4EA4-4A7C-9920-8BCC74EC235D}"/>
              </a:ext>
            </a:extLst>
          </p:cNvPr>
          <p:cNvPicPr/>
          <p:nvPr/>
        </p:nvPicPr>
        <p:blipFill rotWithShape="1">
          <a:blip r:embed="rId2"/>
          <a:srcRect b="10973"/>
          <a:stretch/>
        </p:blipFill>
        <p:spPr>
          <a:xfrm>
            <a:off x="9826667" y="2795737"/>
            <a:ext cx="2065295" cy="13305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3008A9-BE99-4356-9AC5-7E0E556138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65565" y="4461873"/>
            <a:ext cx="2261064" cy="13305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0AAFB3-A3EE-4157-A5E7-DB62E2B0262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826667" y="4467198"/>
            <a:ext cx="2065295" cy="13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1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256</Words>
  <Application>Microsoft Office PowerPoint</Application>
  <PresentationFormat>와이드스크린</PresentationFormat>
  <Paragraphs>70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나눔스퀘어</vt:lpstr>
      <vt:lpstr>나눔스퀘어 ExtraBold</vt:lpstr>
      <vt:lpstr>Arial</vt:lpstr>
      <vt:lpstr>Wingdings</vt:lpstr>
      <vt:lpstr>Office 테마</vt:lpstr>
      <vt:lpstr>컴퓨터 그래픽스 포트폴리오</vt:lpstr>
      <vt:lpstr>PowerPoint 프레젠테이션</vt:lpstr>
      <vt:lpstr>1. 프레임</vt:lpstr>
      <vt:lpstr>2. 조명</vt:lpstr>
      <vt:lpstr>2. 조명</vt:lpstr>
      <vt:lpstr>3. 텍스쳐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thygu21@office.kw.ac.kr</cp:lastModifiedBy>
  <cp:revision>252</cp:revision>
  <dcterms:created xsi:type="dcterms:W3CDTF">2017-12-10T15:04:34Z</dcterms:created>
  <dcterms:modified xsi:type="dcterms:W3CDTF">2020-09-06T15:58:51Z</dcterms:modified>
</cp:coreProperties>
</file>