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3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2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5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0780-4824-4EE0-A8F9-61AD83D23151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BB36-3B75-4913-9B89-214E79AF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Differential expression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July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,2017</a:t>
            </a:r>
          </a:p>
          <a:p>
            <a:r>
              <a:rPr lang="en-US" altLang="zh-CN" dirty="0" smtClean="0"/>
              <a:t>Yulong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Starting log2 data([6,8]VS[10,4,5])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59613"/>
              </p:ext>
            </p:extLst>
          </p:nvPr>
        </p:nvGraphicFramePr>
        <p:xfrm>
          <a:off x="373387" y="1554480"/>
          <a:ext cx="8374380" cy="3794761"/>
        </p:xfrm>
        <a:graphic>
          <a:graphicData uri="http://schemas.openxmlformats.org/drawingml/2006/table">
            <a:tbl>
              <a:tblPr/>
              <a:tblGrid>
                <a:gridCol w="403853">
                  <a:extLst>
                    <a:ext uri="{9D8B030D-6E8A-4147-A177-3AD203B41FA5}">
                      <a16:colId xmlns:a16="http://schemas.microsoft.com/office/drawing/2014/main" val="3131631167"/>
                    </a:ext>
                  </a:extLst>
                </a:gridCol>
                <a:gridCol w="393707">
                  <a:extLst>
                    <a:ext uri="{9D8B030D-6E8A-4147-A177-3AD203B41FA5}">
                      <a16:colId xmlns:a16="http://schemas.microsoft.com/office/drawing/2014/main" val="305066712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85537718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708996349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144802648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4218811357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03121872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765964937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62018404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682738269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99196163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61561139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60900943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823491089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900773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180396608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45458697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76874214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74331862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4192129733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632497549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ProbeName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[ESCC-1](normalized)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[ESCC-2](normalized)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[ESCC-3](normalized)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[ESCC-4](normalized)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[ESCC-5](normalized)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[ESCC-6](normalized)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[ESCC-7](normalized)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[ESCC-8](normalized)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[ESCC-9](normalized)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[ESCC-10](normalized)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ESCC-10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65835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ASHGV40014820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7.218976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4.615666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4.897312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6.660559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6.29878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6.421718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4.757763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6.43397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6.058734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5.591959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5596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ASHGV40009737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11.12363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11.03689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9.491639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10.88006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11.08742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11.38872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10.54311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10.67556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10.78327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10.22059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0753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ASHGV40021163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11.05372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10.46049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11.28169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10.04441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10.7257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10.35948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10.14851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11.26608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10.41499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11.26785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08416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ASHGV40015652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7.801934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6.682509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8.612273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8.469833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8.925277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8.217594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7.360525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7.778667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8.018102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8.958987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54439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ASHGV40020595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3.67145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5.625205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5.348752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4.707802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2.806892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3.567373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4.308878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2.362095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4.258205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5.124921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76646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ASHGV40006284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12.68796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13.54097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16.34193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13.99314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13.76454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13.28207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13.36937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14.2887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14.43438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14.52688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81228"/>
                  </a:ext>
                </a:extLst>
              </a:tr>
              <a:tr h="46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ASHGV40043175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8.952357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9.888378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7.98767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9.51695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8.740396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9.091001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8.138377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9.248814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8.902634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9.355901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446" marR="2446" marT="2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Identifying differentially expressed genes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Calculate fold change</a:t>
            </a:r>
          </a:p>
          <a:p>
            <a:pPr marL="0" indent="0">
              <a:buNone/>
            </a:pPr>
            <a:r>
              <a:rPr lang="en-US" altLang="zh-CN" sz="2000" b="1" dirty="0"/>
              <a:t>log(A / B) = log(A) - log(B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dirty="0" smtClean="0"/>
              <a:t>Calculate p-value</a:t>
            </a:r>
          </a:p>
          <a:p>
            <a:pPr marL="0" indent="0">
              <a:buNone/>
            </a:pPr>
            <a:r>
              <a:rPr lang="en-US" altLang="zh-CN" sz="2000" dirty="0" smtClean="0"/>
              <a:t>Student’s t-test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Filter out questionable expression levels</a:t>
            </a:r>
          </a:p>
          <a:p>
            <a:pPr marL="0" indent="0">
              <a:buNone/>
            </a:pPr>
            <a:r>
              <a:rPr lang="en-US" altLang="zh-CN" sz="2000" dirty="0" smtClean="0"/>
              <a:t>At least one sample is ‘Present’</a:t>
            </a:r>
          </a:p>
          <a:p>
            <a:r>
              <a:rPr lang="en-US" altLang="zh-CN" dirty="0" smtClean="0"/>
              <a:t>Calculating FDR corrected p-value</a:t>
            </a:r>
          </a:p>
          <a:p>
            <a:pPr marL="0" indent="0">
              <a:buNone/>
            </a:pPr>
            <a:r>
              <a:rPr lang="en-US" altLang="zh-CN" sz="2000" dirty="0" err="1" smtClean="0"/>
              <a:t>p.adjust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pvaluelist,method</a:t>
            </a:r>
            <a:r>
              <a:rPr lang="en-US" altLang="zh-CN" sz="2000" dirty="0" smtClean="0"/>
              <a:t>=‘</a:t>
            </a:r>
            <a:r>
              <a:rPr lang="en-US" altLang="zh-CN" sz="2000" dirty="0" err="1" smtClean="0"/>
              <a:t>fdr</a:t>
            </a:r>
            <a:r>
              <a:rPr lang="en-US" altLang="zh-CN" sz="2000" dirty="0" smtClean="0"/>
              <a:t>’)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" y="3735165"/>
            <a:ext cx="2727027" cy="15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Boxplot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401" y="1825625"/>
            <a:ext cx="5069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scatter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535" y="1825625"/>
            <a:ext cx="6072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Vocano</a:t>
            </a:r>
            <a:r>
              <a:rPr lang="en-US" altLang="zh-CN" dirty="0" smtClean="0"/>
              <a:t> plot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346" y="1825625"/>
            <a:ext cx="61893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Heatmap</a:t>
            </a:r>
            <a:r>
              <a:rPr lang="en-US" altLang="zh-CN" sz="3600" dirty="0" smtClean="0"/>
              <a:t> for differential expressed genes</a:t>
            </a:r>
            <a:endParaRPr lang="zh-CN" alt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29" y="1825625"/>
            <a:ext cx="6173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Concerns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They use student’s t-test to calculate the p-value,</a:t>
            </a:r>
          </a:p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dirty="0" smtClean="0"/>
              <a:t>alternative option is to use Welch’s t-test. The difference is that the student’s t-test assumes similar variance in both samples.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Apart from hypothesis testing, there are other ways to identify the differential expressed genes.</a:t>
            </a:r>
          </a:p>
          <a:p>
            <a:pPr marL="0" indent="0">
              <a:buNone/>
            </a:pPr>
            <a:r>
              <a:rPr lang="en-US" altLang="zh-CN" dirty="0"/>
              <a:t>SAM, </a:t>
            </a:r>
            <a:r>
              <a:rPr lang="en-US" altLang="zh-CN" dirty="0" smtClean="0"/>
              <a:t>LIMMA</a:t>
            </a:r>
            <a:r>
              <a:rPr lang="en-US" altLang="zh-CN" dirty="0"/>
              <a:t>, characteristic </a:t>
            </a:r>
            <a:r>
              <a:rPr lang="en-US" altLang="zh-CN" dirty="0" smtClean="0"/>
              <a:t>direction…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direction: a </a:t>
            </a:r>
            <a:r>
              <a:rPr lang="en-US" altLang="zh-CN" sz="17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geometrical approach </a:t>
            </a:r>
            <a:r>
              <a:rPr lang="en-US" altLang="zh-C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differentially expressed genes. </a:t>
            </a:r>
            <a:r>
              <a:rPr lang="en-US" altLang="zh-CN" sz="1700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BMC </a:t>
            </a:r>
            <a:r>
              <a:rPr lang="en-US" altLang="zh-CN" sz="1700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</a:t>
            </a:r>
            <a:r>
              <a:rPr lang="en-US" altLang="zh-CN" sz="17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:79.</a:t>
            </a:r>
            <a:endParaRPr lang="en-US" altLang="zh-CN" sz="17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345</Words>
  <Application>Microsoft Office PowerPoint</Application>
  <PresentationFormat>On-screen Show (4:3)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Differential expression</vt:lpstr>
      <vt:lpstr>Starting log2 data([6,8]VS[10,4,5])</vt:lpstr>
      <vt:lpstr>Identifying differentially expressed genes</vt:lpstr>
      <vt:lpstr>Boxplot</vt:lpstr>
      <vt:lpstr>scatter </vt:lpstr>
      <vt:lpstr>Vocano plot</vt:lpstr>
      <vt:lpstr>Heatmap for differential expressed genes</vt:lpstr>
      <vt:lpstr>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expression</dc:title>
  <dc:creator>yulong li</dc:creator>
  <cp:lastModifiedBy>yulong li</cp:lastModifiedBy>
  <cp:revision>8</cp:revision>
  <dcterms:created xsi:type="dcterms:W3CDTF">2017-07-01T05:02:19Z</dcterms:created>
  <dcterms:modified xsi:type="dcterms:W3CDTF">2017-07-01T08:20:57Z</dcterms:modified>
</cp:coreProperties>
</file>