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75"/>
    <p:restoredTop sz="94674"/>
  </p:normalViewPr>
  <p:slideViewPr>
    <p:cSldViewPr snapToGrid="0">
      <p:cViewPr varScale="1">
        <p:scale>
          <a:sx n="171" d="100"/>
          <a:sy n="171" d="100"/>
        </p:scale>
        <p:origin x="17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D908D6-41E2-C041-BC2D-AE82991ADE11}" type="datetimeFigureOut">
              <a:rPr lang="en-US" smtClean="0"/>
              <a:t>12/10/24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D05997-8749-0C4D-A002-91AB8AF171CE}" type="slidenum">
              <a:rPr lang="en-US" smtClean="0"/>
              <a:t>‹#›</a:t>
            </a:fld>
            <a:endParaRPr lang="en-US"/>
          </a:p>
        </p:txBody>
      </p:sp>
    </p:spTree>
    <p:extLst>
      <p:ext uri="{BB962C8B-B14F-4D97-AF65-F5344CB8AC3E}">
        <p14:creationId xmlns:p14="http://schemas.microsoft.com/office/powerpoint/2010/main" val="700081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D05997-8749-0C4D-A002-91AB8AF171CE}" type="slidenum">
              <a:rPr lang="en-US" smtClean="0"/>
              <a:t>2</a:t>
            </a:fld>
            <a:endParaRPr lang="en-US"/>
          </a:p>
        </p:txBody>
      </p:sp>
    </p:spTree>
    <p:extLst>
      <p:ext uri="{BB962C8B-B14F-4D97-AF65-F5344CB8AC3E}">
        <p14:creationId xmlns:p14="http://schemas.microsoft.com/office/powerpoint/2010/main" val="302139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BD05997-8749-0C4D-A002-91AB8AF171CE}" type="slidenum">
              <a:rPr lang="en-US" smtClean="0"/>
              <a:t>3</a:t>
            </a:fld>
            <a:endParaRPr lang="en-US"/>
          </a:p>
        </p:txBody>
      </p:sp>
    </p:spTree>
    <p:extLst>
      <p:ext uri="{BB962C8B-B14F-4D97-AF65-F5344CB8AC3E}">
        <p14:creationId xmlns:p14="http://schemas.microsoft.com/office/powerpoint/2010/main" val="5382954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12/10/24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12/10/24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12/10/24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9B8D-3743-88BF-C00F-68BA3CB0489C}"/>
              </a:ext>
            </a:extLst>
          </p:cNvPr>
          <p:cNvSpPr>
            <a:spLocks noGrp="1"/>
          </p:cNvSpPr>
          <p:nvPr>
            <p:ph type="ctrTitle"/>
          </p:nvPr>
        </p:nvSpPr>
        <p:spPr>
          <a:xfrm>
            <a:off x="2688165" y="1786758"/>
            <a:ext cx="6815669" cy="1757561"/>
          </a:xfrm>
        </p:spPr>
        <p:txBody>
          <a:bodyPr/>
          <a:lstStyle/>
          <a:p>
            <a:br>
              <a:rPr lang="en-US" sz="2400" dirty="0">
                <a:effectLst/>
                <a:latin typeface="TimesNewRomanPSMT"/>
              </a:rPr>
            </a:br>
            <a:r>
              <a:rPr lang="en-US" sz="2300" b="1" dirty="0">
                <a:effectLst/>
              </a:rPr>
              <a:t>EDUCATION IN DANGER INCIDENTS: ANALYZING SCHOOLS AND UNIVERSITIES ATTACKS IN WAR AND CONFLICTED AREAS AND THE EFFECTS ON STUDENTS, CHILDREN AND EDUCATORS </a:t>
            </a:r>
            <a:endParaRPr lang="en-US" sz="2300" b="1" dirty="0"/>
          </a:p>
        </p:txBody>
      </p:sp>
      <p:sp>
        <p:nvSpPr>
          <p:cNvPr id="3" name="Subtitle 2">
            <a:extLst>
              <a:ext uri="{FF2B5EF4-FFF2-40B4-BE49-F238E27FC236}">
                <a16:creationId xmlns:a16="http://schemas.microsoft.com/office/drawing/2014/main" id="{D20BDAA9-64EB-242B-20C3-533DE368CDC9}"/>
              </a:ext>
            </a:extLst>
          </p:cNvPr>
          <p:cNvSpPr>
            <a:spLocks noGrp="1"/>
          </p:cNvSpPr>
          <p:nvPr>
            <p:ph type="subTitle" idx="1"/>
          </p:nvPr>
        </p:nvSpPr>
        <p:spPr/>
        <p:txBody>
          <a:bodyPr/>
          <a:lstStyle/>
          <a:p>
            <a:r>
              <a:rPr lang="en-US" dirty="0"/>
              <a:t>THY PHAN FINAL PRESENTATION – AIT 580-004</a:t>
            </a:r>
          </a:p>
        </p:txBody>
      </p:sp>
    </p:spTree>
    <p:extLst>
      <p:ext uri="{BB962C8B-B14F-4D97-AF65-F5344CB8AC3E}">
        <p14:creationId xmlns:p14="http://schemas.microsoft.com/office/powerpoint/2010/main" val="1449103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780F-E3D0-4825-B7E4-C598AB9BEF68}"/>
              </a:ext>
            </a:extLst>
          </p:cNvPr>
          <p:cNvSpPr>
            <a:spLocks noGrp="1"/>
          </p:cNvSpPr>
          <p:nvPr>
            <p:ph type="title"/>
          </p:nvPr>
        </p:nvSpPr>
        <p:spPr/>
        <p:txBody>
          <a:bodyPr>
            <a:normAutofit fontScale="90000"/>
          </a:bodyPr>
          <a:lstStyle/>
          <a:p>
            <a:br>
              <a:rPr lang="en-US" dirty="0"/>
            </a:br>
            <a:r>
              <a:rPr lang="en-US" sz="4900" b="1" dirty="0"/>
              <a:t>Dataset</a:t>
            </a:r>
          </a:p>
        </p:txBody>
      </p:sp>
      <p:sp>
        <p:nvSpPr>
          <p:cNvPr id="3" name="Content Placeholder 2">
            <a:extLst>
              <a:ext uri="{FF2B5EF4-FFF2-40B4-BE49-F238E27FC236}">
                <a16:creationId xmlns:a16="http://schemas.microsoft.com/office/drawing/2014/main" id="{DECBE15D-F375-7A6C-E4C7-B61E88739F44}"/>
              </a:ext>
            </a:extLst>
          </p:cNvPr>
          <p:cNvSpPr>
            <a:spLocks noGrp="1"/>
          </p:cNvSpPr>
          <p:nvPr>
            <p:ph idx="1"/>
          </p:nvPr>
        </p:nvSpPr>
        <p:spPr/>
        <p:txBody>
          <a:bodyPr>
            <a:normAutofit fontScale="70000" lnSpcReduction="20000"/>
          </a:bodyPr>
          <a:lstStyle/>
          <a:p>
            <a:r>
              <a:rPr lang="en-US" sz="2900" dirty="0">
                <a:effectLst/>
              </a:rPr>
              <a:t>The dataset, named </a:t>
            </a:r>
            <a:r>
              <a:rPr lang="en-US" sz="2900" b="1" dirty="0">
                <a:effectLst/>
              </a:rPr>
              <a:t>2020-2024 Education-in- danger-incident-data</a:t>
            </a:r>
            <a:r>
              <a:rPr lang="en-US" sz="2900" dirty="0">
                <a:effectLst/>
              </a:rPr>
              <a:t>, was taken from the </a:t>
            </a:r>
            <a:r>
              <a:rPr lang="en-US" sz="2900" b="1" dirty="0">
                <a:effectLst/>
              </a:rPr>
              <a:t>Humanitarian Data Exchange </a:t>
            </a:r>
            <a:r>
              <a:rPr lang="en-US" sz="2900" dirty="0">
                <a:effectLst/>
              </a:rPr>
              <a:t>website and contributed by </a:t>
            </a:r>
            <a:r>
              <a:rPr lang="en-US" sz="2900" b="1" dirty="0">
                <a:effectLst/>
              </a:rPr>
              <a:t>Insecurity Insight. </a:t>
            </a:r>
          </a:p>
          <a:p>
            <a:r>
              <a:rPr lang="en-US" sz="2900" dirty="0">
                <a:effectLst/>
              </a:rPr>
              <a:t>Contains detailed records on number of schools and universities attacks, number of students and educators have been injured, kidnapped and killed across different countries and different locations and event descriptions of these incidents.</a:t>
            </a:r>
          </a:p>
          <a:p>
            <a:r>
              <a:rPr lang="en-US" sz="2900" dirty="0"/>
              <a:t>Ranged </a:t>
            </a:r>
            <a:r>
              <a:rPr lang="en-US" sz="2900" dirty="0">
                <a:effectLst/>
              </a:rPr>
              <a:t>from </a:t>
            </a:r>
            <a:r>
              <a:rPr lang="en-US" sz="2900" b="1" dirty="0">
                <a:effectLst/>
              </a:rPr>
              <a:t>January 1, 2020</a:t>
            </a:r>
            <a:r>
              <a:rPr lang="en-US" sz="2900" dirty="0">
                <a:effectLst/>
              </a:rPr>
              <a:t>, to </a:t>
            </a:r>
            <a:r>
              <a:rPr lang="en-US" sz="2900" b="1" dirty="0">
                <a:effectLst/>
              </a:rPr>
              <a:t>September 15, 2024, </a:t>
            </a:r>
            <a:r>
              <a:rPr lang="en-US" sz="2900" dirty="0">
                <a:effectLst/>
              </a:rPr>
              <a:t>and has all four data types: </a:t>
            </a:r>
            <a:r>
              <a:rPr lang="en-US" sz="2900" b="1" dirty="0">
                <a:effectLst/>
              </a:rPr>
              <a:t>nominal, ordinal, interval and ratio</a:t>
            </a:r>
            <a:r>
              <a:rPr lang="en-US" sz="2900" dirty="0">
                <a:effectLst/>
              </a:rPr>
              <a:t>. </a:t>
            </a:r>
          </a:p>
          <a:p>
            <a:r>
              <a:rPr lang="en-US" sz="2900" dirty="0"/>
              <a:t>My interest in this topic comes from a deep desire to understand global crises and advocate for what is right. By analyzing this dataset, I aim to uncover the importance of education to humans and the challenges faced by vulnerable populations, particularly those affected by conflict and displacement.</a:t>
            </a:r>
          </a:p>
          <a:p>
            <a:endParaRPr lang="en-US" dirty="0"/>
          </a:p>
        </p:txBody>
      </p:sp>
    </p:spTree>
    <p:extLst>
      <p:ext uri="{BB962C8B-B14F-4D97-AF65-F5344CB8AC3E}">
        <p14:creationId xmlns:p14="http://schemas.microsoft.com/office/powerpoint/2010/main" val="174933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49C07-6670-BAE8-450C-03E5223D0805}"/>
              </a:ext>
            </a:extLst>
          </p:cNvPr>
          <p:cNvSpPr>
            <a:spLocks noGrp="1"/>
          </p:cNvSpPr>
          <p:nvPr>
            <p:ph type="title"/>
          </p:nvPr>
        </p:nvSpPr>
        <p:spPr/>
        <p:txBody>
          <a:bodyPr>
            <a:normAutofit/>
          </a:bodyPr>
          <a:lstStyle/>
          <a:p>
            <a:r>
              <a:rPr lang="en-US" b="1"/>
              <a:t>Methods</a:t>
            </a:r>
            <a:endParaRPr lang="en-US" b="1" dirty="0"/>
          </a:p>
        </p:txBody>
      </p:sp>
      <p:sp>
        <p:nvSpPr>
          <p:cNvPr id="3" name="Content Placeholder 2">
            <a:extLst>
              <a:ext uri="{FF2B5EF4-FFF2-40B4-BE49-F238E27FC236}">
                <a16:creationId xmlns:a16="http://schemas.microsoft.com/office/drawing/2014/main" id="{FED3EBE3-94F1-2D8E-B4F3-6C96BD8F2DBF}"/>
              </a:ext>
            </a:extLst>
          </p:cNvPr>
          <p:cNvSpPr>
            <a:spLocks noGrp="1"/>
          </p:cNvSpPr>
          <p:nvPr>
            <p:ph idx="1"/>
          </p:nvPr>
        </p:nvSpPr>
        <p:spPr/>
        <p:txBody>
          <a:bodyPr>
            <a:normAutofit fontScale="92500" lnSpcReduction="10000"/>
          </a:bodyPr>
          <a:lstStyle/>
          <a:p>
            <a:r>
              <a:rPr lang="en-US" dirty="0"/>
              <a:t>Using Python to clean data, analyze number of students got attacked over years, top five countries have highest incidents.</a:t>
            </a:r>
          </a:p>
          <a:p>
            <a:r>
              <a:rPr lang="en-US" dirty="0"/>
              <a:t>Using R to examine Geo Precisions Levels, Clustering of number of students injured, attacked, etc. with latitudes and longitudes and display visualizations.</a:t>
            </a:r>
          </a:p>
          <a:p>
            <a:r>
              <a:rPr lang="en-US" dirty="0"/>
              <a:t>Using SQL to display top five countries with highest students killed, injured, countries with high sexual violence events and analyze dates and months have the highest attacks over years.</a:t>
            </a:r>
          </a:p>
          <a:p>
            <a:r>
              <a:rPr lang="en-US" dirty="0"/>
              <a:t>Using Python to visualize months with highest incidents over years and perform Sentiment Analysis - NLP for events descriptions of every incidents of the dataset.</a:t>
            </a:r>
          </a:p>
        </p:txBody>
      </p:sp>
    </p:spTree>
    <p:extLst>
      <p:ext uri="{BB962C8B-B14F-4D97-AF65-F5344CB8AC3E}">
        <p14:creationId xmlns:p14="http://schemas.microsoft.com/office/powerpoint/2010/main" val="75074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50D42-1725-D547-8497-2115B3986ABB}"/>
              </a:ext>
            </a:extLst>
          </p:cNvPr>
          <p:cNvSpPr>
            <a:spLocks noGrp="1"/>
          </p:cNvSpPr>
          <p:nvPr>
            <p:ph type="title"/>
          </p:nvPr>
        </p:nvSpPr>
        <p:spPr/>
        <p:txBody>
          <a:bodyPr/>
          <a:lstStyle/>
          <a:p>
            <a:r>
              <a:rPr lang="en-US" b="1" dirty="0"/>
              <a:t>Results</a:t>
            </a:r>
          </a:p>
        </p:txBody>
      </p:sp>
      <p:sp>
        <p:nvSpPr>
          <p:cNvPr id="3" name="Content Placeholder 2">
            <a:extLst>
              <a:ext uri="{FF2B5EF4-FFF2-40B4-BE49-F238E27FC236}">
                <a16:creationId xmlns:a16="http://schemas.microsoft.com/office/drawing/2014/main" id="{952CC8D1-FC50-4F43-59E9-814A6A6E6454}"/>
              </a:ext>
            </a:extLst>
          </p:cNvPr>
          <p:cNvSpPr>
            <a:spLocks noGrp="1"/>
          </p:cNvSpPr>
          <p:nvPr>
            <p:ph sz="half" idx="1"/>
          </p:nvPr>
        </p:nvSpPr>
        <p:spPr/>
        <p:txBody>
          <a:bodyPr/>
          <a:lstStyle/>
          <a:p>
            <a:r>
              <a:rPr lang="en-US" sz="1800" dirty="0"/>
              <a:t>Number of students attacked have increased significantly over years.</a:t>
            </a:r>
          </a:p>
          <a:p>
            <a:pPr marL="0" indent="0">
              <a:buNone/>
            </a:pPr>
            <a:endParaRPr lang="en-US" sz="2000" dirty="0"/>
          </a:p>
          <a:p>
            <a:endParaRPr lang="en-US" dirty="0"/>
          </a:p>
          <a:p>
            <a:endParaRPr lang="en-US" dirty="0"/>
          </a:p>
        </p:txBody>
      </p:sp>
      <p:sp>
        <p:nvSpPr>
          <p:cNvPr id="5" name="Content Placeholder 4">
            <a:extLst>
              <a:ext uri="{FF2B5EF4-FFF2-40B4-BE49-F238E27FC236}">
                <a16:creationId xmlns:a16="http://schemas.microsoft.com/office/drawing/2014/main" id="{F9799390-5AB5-40F8-7CF0-8CD81C48C73E}"/>
              </a:ext>
            </a:extLst>
          </p:cNvPr>
          <p:cNvSpPr>
            <a:spLocks noGrp="1"/>
          </p:cNvSpPr>
          <p:nvPr>
            <p:ph sz="half" idx="2"/>
          </p:nvPr>
        </p:nvSpPr>
        <p:spPr/>
        <p:txBody>
          <a:bodyPr>
            <a:normAutofit/>
          </a:bodyPr>
          <a:lstStyle/>
          <a:p>
            <a:r>
              <a:rPr lang="en-US" sz="1800" dirty="0"/>
              <a:t>Geographical distribution of clusters 1,2,3,4 of number of students killed, injured, attacked and total sexual violence cases.</a:t>
            </a:r>
          </a:p>
          <a:p>
            <a:endParaRPr lang="en-US" sz="2000" dirty="0"/>
          </a:p>
        </p:txBody>
      </p:sp>
      <p:pic>
        <p:nvPicPr>
          <p:cNvPr id="4" name="Picture 3">
            <a:extLst>
              <a:ext uri="{FF2B5EF4-FFF2-40B4-BE49-F238E27FC236}">
                <a16:creationId xmlns:a16="http://schemas.microsoft.com/office/drawing/2014/main" id="{1B1A18DE-EA23-724F-CF7E-206651CFB545}"/>
              </a:ext>
            </a:extLst>
          </p:cNvPr>
          <p:cNvPicPr>
            <a:picLocks noChangeAspect="1"/>
          </p:cNvPicPr>
          <p:nvPr/>
        </p:nvPicPr>
        <p:blipFill>
          <a:blip r:embed="rId2"/>
          <a:stretch>
            <a:fillRect/>
          </a:stretch>
        </p:blipFill>
        <p:spPr>
          <a:xfrm>
            <a:off x="1577898" y="3295233"/>
            <a:ext cx="4369420" cy="2849535"/>
          </a:xfrm>
          <a:prstGeom prst="rect">
            <a:avLst/>
          </a:prstGeom>
        </p:spPr>
      </p:pic>
      <p:pic>
        <p:nvPicPr>
          <p:cNvPr id="6" name="Picture 5">
            <a:extLst>
              <a:ext uri="{FF2B5EF4-FFF2-40B4-BE49-F238E27FC236}">
                <a16:creationId xmlns:a16="http://schemas.microsoft.com/office/drawing/2014/main" id="{F9CD6598-8D49-513A-B36A-DE43EBFD2A56}"/>
              </a:ext>
            </a:extLst>
          </p:cNvPr>
          <p:cNvPicPr>
            <a:picLocks noChangeAspect="1"/>
          </p:cNvPicPr>
          <p:nvPr/>
        </p:nvPicPr>
        <p:blipFill>
          <a:blip r:embed="rId3"/>
          <a:stretch>
            <a:fillRect/>
          </a:stretch>
        </p:blipFill>
        <p:spPr>
          <a:xfrm>
            <a:off x="6480874" y="3453535"/>
            <a:ext cx="3978969" cy="2746543"/>
          </a:xfrm>
          <a:prstGeom prst="rect">
            <a:avLst/>
          </a:prstGeom>
        </p:spPr>
      </p:pic>
    </p:spTree>
    <p:extLst>
      <p:ext uri="{BB962C8B-B14F-4D97-AF65-F5344CB8AC3E}">
        <p14:creationId xmlns:p14="http://schemas.microsoft.com/office/powerpoint/2010/main" val="305192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8E91-9D66-B692-B4C2-539FA324AF97}"/>
              </a:ext>
            </a:extLst>
          </p:cNvPr>
          <p:cNvSpPr>
            <a:spLocks noGrp="1"/>
          </p:cNvSpPr>
          <p:nvPr>
            <p:ph type="title"/>
          </p:nvPr>
        </p:nvSpPr>
        <p:spPr/>
        <p:txBody>
          <a:bodyPr/>
          <a:lstStyle/>
          <a:p>
            <a:r>
              <a:rPr lang="en-US" b="1" dirty="0"/>
              <a:t>Results</a:t>
            </a:r>
          </a:p>
        </p:txBody>
      </p:sp>
      <p:sp>
        <p:nvSpPr>
          <p:cNvPr id="3" name="Content Placeholder 2">
            <a:extLst>
              <a:ext uri="{FF2B5EF4-FFF2-40B4-BE49-F238E27FC236}">
                <a16:creationId xmlns:a16="http://schemas.microsoft.com/office/drawing/2014/main" id="{126BCA45-C64B-712C-95BD-E93FD8FD2D44}"/>
              </a:ext>
            </a:extLst>
          </p:cNvPr>
          <p:cNvSpPr>
            <a:spLocks noGrp="1"/>
          </p:cNvSpPr>
          <p:nvPr>
            <p:ph sz="half" idx="1"/>
          </p:nvPr>
        </p:nvSpPr>
        <p:spPr/>
        <p:txBody>
          <a:bodyPr/>
          <a:lstStyle/>
          <a:p>
            <a:r>
              <a:rPr lang="en-US" sz="1800" dirty="0"/>
              <a:t>January was the month with the highest number of attacks, and July was the month with the smallest attacks over years.</a:t>
            </a:r>
          </a:p>
          <a:p>
            <a:endParaRPr lang="en-US" dirty="0"/>
          </a:p>
        </p:txBody>
      </p:sp>
      <p:sp>
        <p:nvSpPr>
          <p:cNvPr id="4" name="Content Placeholder 3">
            <a:extLst>
              <a:ext uri="{FF2B5EF4-FFF2-40B4-BE49-F238E27FC236}">
                <a16:creationId xmlns:a16="http://schemas.microsoft.com/office/drawing/2014/main" id="{BBF9B11D-E258-825F-70E0-E62388388FC2}"/>
              </a:ext>
            </a:extLst>
          </p:cNvPr>
          <p:cNvSpPr>
            <a:spLocks noGrp="1"/>
          </p:cNvSpPr>
          <p:nvPr>
            <p:ph sz="half" idx="2"/>
          </p:nvPr>
        </p:nvSpPr>
        <p:spPr/>
        <p:txBody>
          <a:bodyPr/>
          <a:lstStyle/>
          <a:p>
            <a:r>
              <a:rPr lang="en-US" sz="1800" dirty="0"/>
              <a:t>The sentiment analysis of Event Description resulted in the high frequency of negative responses.</a:t>
            </a:r>
          </a:p>
          <a:p>
            <a:endParaRPr lang="en-US" dirty="0"/>
          </a:p>
        </p:txBody>
      </p:sp>
      <p:pic>
        <p:nvPicPr>
          <p:cNvPr id="7" name="Picture 6">
            <a:extLst>
              <a:ext uri="{FF2B5EF4-FFF2-40B4-BE49-F238E27FC236}">
                <a16:creationId xmlns:a16="http://schemas.microsoft.com/office/drawing/2014/main" id="{2F57EDE5-A82A-3315-1DA6-4FCB4F935B78}"/>
              </a:ext>
            </a:extLst>
          </p:cNvPr>
          <p:cNvPicPr>
            <a:picLocks noChangeAspect="1"/>
          </p:cNvPicPr>
          <p:nvPr/>
        </p:nvPicPr>
        <p:blipFill>
          <a:blip r:embed="rId2"/>
          <a:stretch>
            <a:fillRect/>
          </a:stretch>
        </p:blipFill>
        <p:spPr>
          <a:xfrm>
            <a:off x="1551364" y="3481039"/>
            <a:ext cx="4239835" cy="2755145"/>
          </a:xfrm>
          <a:prstGeom prst="rect">
            <a:avLst/>
          </a:prstGeom>
        </p:spPr>
      </p:pic>
      <p:pic>
        <p:nvPicPr>
          <p:cNvPr id="10" name="Picture 9">
            <a:extLst>
              <a:ext uri="{FF2B5EF4-FFF2-40B4-BE49-F238E27FC236}">
                <a16:creationId xmlns:a16="http://schemas.microsoft.com/office/drawing/2014/main" id="{C148C569-C9C9-CEFF-5A86-7A84D94B91F0}"/>
              </a:ext>
            </a:extLst>
          </p:cNvPr>
          <p:cNvPicPr>
            <a:picLocks noChangeAspect="1"/>
          </p:cNvPicPr>
          <p:nvPr/>
        </p:nvPicPr>
        <p:blipFill>
          <a:blip r:embed="rId3"/>
          <a:stretch>
            <a:fillRect/>
          </a:stretch>
        </p:blipFill>
        <p:spPr>
          <a:xfrm>
            <a:off x="6519599" y="3447448"/>
            <a:ext cx="3717222" cy="2753845"/>
          </a:xfrm>
          <a:prstGeom prst="rect">
            <a:avLst/>
          </a:prstGeom>
        </p:spPr>
      </p:pic>
    </p:spTree>
    <p:extLst>
      <p:ext uri="{BB962C8B-B14F-4D97-AF65-F5344CB8AC3E}">
        <p14:creationId xmlns:p14="http://schemas.microsoft.com/office/powerpoint/2010/main" val="4093053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861551-7AF6-F086-620F-0878D9F13AD5}"/>
              </a:ext>
            </a:extLst>
          </p:cNvPr>
          <p:cNvSpPr>
            <a:spLocks noGrp="1"/>
          </p:cNvSpPr>
          <p:nvPr>
            <p:ph type="title"/>
          </p:nvPr>
        </p:nvSpPr>
        <p:spPr/>
        <p:txBody>
          <a:bodyPr/>
          <a:lstStyle/>
          <a:p>
            <a:r>
              <a:rPr lang="en-US" b="1" dirty="0"/>
              <a:t>Lessons</a:t>
            </a:r>
          </a:p>
        </p:txBody>
      </p:sp>
      <p:sp>
        <p:nvSpPr>
          <p:cNvPr id="6" name="Content Placeholder 5">
            <a:extLst>
              <a:ext uri="{FF2B5EF4-FFF2-40B4-BE49-F238E27FC236}">
                <a16:creationId xmlns:a16="http://schemas.microsoft.com/office/drawing/2014/main" id="{ACC87813-2242-0432-DBD7-6A74A8F9462C}"/>
              </a:ext>
            </a:extLst>
          </p:cNvPr>
          <p:cNvSpPr>
            <a:spLocks noGrp="1"/>
          </p:cNvSpPr>
          <p:nvPr>
            <p:ph idx="1"/>
          </p:nvPr>
        </p:nvSpPr>
        <p:spPr/>
        <p:txBody>
          <a:bodyPr/>
          <a:lstStyle/>
          <a:p>
            <a:r>
              <a:rPr lang="en-US" dirty="0"/>
              <a:t>I enhanced my knowledge in using R, Python and SQL to analyze dataset.</a:t>
            </a:r>
          </a:p>
          <a:p>
            <a:r>
              <a:rPr lang="en-US" dirty="0"/>
              <a:t>I increased my understanding in writing research paper in IEEE format.</a:t>
            </a:r>
          </a:p>
        </p:txBody>
      </p:sp>
    </p:spTree>
    <p:extLst>
      <p:ext uri="{BB962C8B-B14F-4D97-AF65-F5344CB8AC3E}">
        <p14:creationId xmlns:p14="http://schemas.microsoft.com/office/powerpoint/2010/main" val="10273286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234</TotalTime>
  <Words>380</Words>
  <Application>Microsoft Macintosh PowerPoint</Application>
  <PresentationFormat>Widescreen</PresentationFormat>
  <Paragraphs>24</Paragraphs>
  <Slides>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Arial</vt:lpstr>
      <vt:lpstr>Garamond</vt:lpstr>
      <vt:lpstr>TimesNewRomanPSMT</vt:lpstr>
      <vt:lpstr>Organic</vt:lpstr>
      <vt:lpstr> EDUCATION IN DANGER INCIDENTS: ANALYZING SCHOOLS AND UNIVERSITIES ATTACKS IN WAR AND CONFLICTED AREAS AND THE EFFECTS ON STUDENTS, CHILDREN AND EDUCATORS </vt:lpstr>
      <vt:lpstr> Dataset</vt:lpstr>
      <vt:lpstr>Methods</vt:lpstr>
      <vt:lpstr>Results</vt:lpstr>
      <vt:lpstr>Results</vt:lpstr>
      <vt:lpstr>Lessons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Thy Hoang Minh Phan</dc:creator>
  <cp:lastModifiedBy>Thy Hoang Minh Phan</cp:lastModifiedBy>
  <cp:revision>2</cp:revision>
  <dcterms:created xsi:type="dcterms:W3CDTF">2024-12-11T03:15:29Z</dcterms:created>
  <dcterms:modified xsi:type="dcterms:W3CDTF">2024-12-11T07:09:59Z</dcterms:modified>
</cp:coreProperties>
</file>