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9" r:id="rId15"/>
    <p:sldId id="269" r:id="rId16"/>
    <p:sldId id="270" r:id="rId17"/>
    <p:sldId id="271" r:id="rId18"/>
    <p:sldId id="272" r:id="rId19"/>
    <p:sldId id="282" r:id="rId20"/>
    <p:sldId id="273" r:id="rId21"/>
    <p:sldId id="278" r:id="rId22"/>
    <p:sldId id="274" r:id="rId23"/>
    <p:sldId id="275" r:id="rId24"/>
    <p:sldId id="280" r:id="rId25"/>
    <p:sldId id="281" r:id="rId26"/>
    <p:sldId id="2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>
        <p:scale>
          <a:sx n="89" d="100"/>
          <a:sy n="89" d="100"/>
        </p:scale>
        <p:origin x="896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6/21/17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6/21/17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6/21/17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products/compiler/mcr.html" TargetMode="External"/><Relationship Id="rId4" Type="http://schemas.openxmlformats.org/officeDocument/2006/relationships/image" Target="../media/image1.tiff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java.com/en/download/help/index_installing.x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dMOdels</a:t>
            </a:r>
            <a:r>
              <a:rPr lang="en-US" dirty="0" smtClean="0"/>
              <a:t> – graphical user interface (GUI)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Maurizio </a:t>
            </a:r>
            <a:r>
              <a:rPr lang="en-US" dirty="0" err="1" smtClean="0"/>
              <a:t>Battaglia</a:t>
            </a:r>
            <a:r>
              <a:rPr lang="en-US" dirty="0" smtClean="0"/>
              <a:t> &amp; Thy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2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KML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588" y="3126539"/>
            <a:ext cx="5256342" cy="3101983"/>
          </a:xfrm>
        </p:spPr>
        <p:txBody>
          <a:bodyPr/>
          <a:lstStyle/>
          <a:p>
            <a:r>
              <a:rPr lang="en-US" sz="2400" dirty="0" smtClean="0"/>
              <a:t>Click </a:t>
            </a:r>
            <a:r>
              <a:rPr lang="en-US" sz="2400" dirty="0"/>
              <a:t>Utilities -&gt; Create KML. Wait for the application to process.</a:t>
            </a:r>
          </a:p>
          <a:p>
            <a:r>
              <a:rPr lang="en-US" sz="2400" dirty="0" smtClean="0"/>
              <a:t>There are 2 types of </a:t>
            </a:r>
            <a:r>
              <a:rPr lang="en-US" sz="2400" dirty="0"/>
              <a:t>output files. You will </a:t>
            </a:r>
            <a:r>
              <a:rPr lang="en-US" sz="2400" dirty="0" smtClean="0"/>
              <a:t>be </a:t>
            </a:r>
            <a:r>
              <a:rPr lang="en-US" sz="2400" dirty="0"/>
              <a:t>prompted whether to save the </a:t>
            </a:r>
            <a:r>
              <a:rPr lang="en-US" sz="2400" dirty="0" smtClean="0"/>
              <a:t>result </a:t>
            </a:r>
            <a:r>
              <a:rPr lang="en-US" sz="2400" dirty="0"/>
              <a:t>files. Click Yes to </a:t>
            </a:r>
            <a:r>
              <a:rPr lang="en-US" sz="2400" dirty="0" smtClean="0"/>
              <a:t>Save </a:t>
            </a:r>
            <a:r>
              <a:rPr lang="en-US" sz="2400" dirty="0"/>
              <a:t>and No to proceed. </a:t>
            </a:r>
            <a:endParaRPr lang="en-US" sz="2400" dirty="0" smtClean="0"/>
          </a:p>
          <a:p>
            <a:r>
              <a:rPr lang="en-US" sz="2400" dirty="0" smtClean="0"/>
              <a:t>File name: [Volcano][Year].</a:t>
            </a:r>
            <a:r>
              <a:rPr lang="en-US" sz="2400" dirty="0" err="1" smtClean="0"/>
              <a:t>kml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987" y="2649289"/>
            <a:ext cx="4405796" cy="148538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987" y="4775986"/>
            <a:ext cx="4405796" cy="145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6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19130"/>
            <a:ext cx="5812934" cy="3750366"/>
          </a:xfrm>
        </p:spPr>
        <p:txBody>
          <a:bodyPr>
            <a:normAutofit/>
          </a:bodyPr>
          <a:lstStyle/>
          <a:p>
            <a:r>
              <a:rPr lang="en-US" sz="2400" dirty="0"/>
              <a:t>Prerequisite: </a:t>
            </a:r>
          </a:p>
          <a:p>
            <a:pPr>
              <a:buFontTx/>
              <a:buChar char="-"/>
            </a:pPr>
            <a:r>
              <a:rPr lang="en-US" sz="2400" dirty="0" smtClean="0"/>
              <a:t>Geodetic </a:t>
            </a:r>
            <a:r>
              <a:rPr lang="en-US" sz="2400" dirty="0"/>
              <a:t>data file</a:t>
            </a:r>
          </a:p>
          <a:p>
            <a:pPr>
              <a:buFontTx/>
              <a:buChar char="-"/>
            </a:pPr>
            <a:r>
              <a:rPr lang="en-US" sz="2400" dirty="0"/>
              <a:t>Note coordinates in </a:t>
            </a:r>
            <a:r>
              <a:rPr lang="en-US" sz="2400" dirty="0" smtClean="0"/>
              <a:t>X, Y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- Only file </a:t>
            </a:r>
            <a:r>
              <a:rPr lang="en-US" sz="2400" dirty="0" smtClean="0"/>
              <a:t>name, whether to plot contour map and scale factor are </a:t>
            </a:r>
            <a:r>
              <a:rPr lang="en-US" sz="2400" dirty="0"/>
              <a:t>important</a:t>
            </a:r>
          </a:p>
          <a:p>
            <a:r>
              <a:rPr lang="en-US" sz="2400" dirty="0" smtClean="0"/>
              <a:t>Click Utilities -&gt; Pre Processing to run the application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71" y="2319130"/>
            <a:ext cx="6440007" cy="423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6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807" y="2412125"/>
            <a:ext cx="7729728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Y/N choice: 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sz="2400" dirty="0"/>
              <a:t>Plot contour map</a:t>
            </a:r>
          </a:p>
          <a:p>
            <a:pPr marL="0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Best fit solution</a:t>
            </a:r>
          </a:p>
          <a:p>
            <a:pPr marL="0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Error </a:t>
            </a:r>
            <a:r>
              <a:rPr lang="en-US" sz="2400" dirty="0" smtClean="0"/>
              <a:t>computation</a:t>
            </a:r>
          </a:p>
          <a:p>
            <a:pPr marL="0" indent="0">
              <a:buNone/>
            </a:pPr>
            <a:r>
              <a:rPr lang="en-US" sz="2400" dirty="0"/>
              <a:t>-Model data </a:t>
            </a:r>
            <a:r>
              <a:rPr lang="en-US" sz="2400" dirty="0" smtClean="0"/>
              <a:t>with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vertical spheroid </a:t>
            </a:r>
          </a:p>
          <a:p>
            <a:pPr marL="0" indent="0">
              <a:buNone/>
            </a:pPr>
            <a:r>
              <a:rPr lang="en-US" sz="2400" dirty="0"/>
              <a:t>(only spheroid source)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662" y="2708948"/>
            <a:ext cx="9029701" cy="243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4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481" y="2622278"/>
            <a:ext cx="8426354" cy="3573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In </a:t>
            </a:r>
            <a:r>
              <a:rPr lang="en-US" sz="2400" dirty="0"/>
              <a:t>order to run the inversion code, you want to make sure these filled out: </a:t>
            </a:r>
          </a:p>
          <a:p>
            <a:r>
              <a:rPr lang="en-US" sz="2400" dirty="0" smtClean="0"/>
              <a:t>Your </a:t>
            </a:r>
            <a:r>
              <a:rPr lang="en-US" sz="2400" dirty="0"/>
              <a:t>geodetic data choice</a:t>
            </a:r>
          </a:p>
          <a:p>
            <a:r>
              <a:rPr lang="en-US" sz="2400" dirty="0" smtClean="0"/>
              <a:t>Your </a:t>
            </a:r>
            <a:r>
              <a:rPr lang="en-US" sz="2400" dirty="0"/>
              <a:t>source choice</a:t>
            </a:r>
          </a:p>
          <a:p>
            <a:r>
              <a:rPr lang="en-US" sz="2400" dirty="0" smtClean="0"/>
              <a:t>Your </a:t>
            </a:r>
            <a:r>
              <a:rPr lang="en-US" sz="2400" dirty="0"/>
              <a:t>Data tab </a:t>
            </a:r>
            <a:r>
              <a:rPr lang="en-US" sz="2400" dirty="0" smtClean="0"/>
              <a:t>with all parameters and data accordingly </a:t>
            </a:r>
            <a:r>
              <a:rPr lang="en-US" sz="2400" dirty="0"/>
              <a:t>to your chosen source and geodetic data</a:t>
            </a:r>
            <a:r>
              <a:rPr lang="en-US" sz="2400" dirty="0" smtClean="0"/>
              <a:t>. (N/A for all blank space)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After all data and parameters filled in, click Run Inversion to proceed and receive the results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inversion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473" y="2638420"/>
            <a:ext cx="5312665" cy="3101983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If “Plot contour map” field is the </a:t>
            </a:r>
            <a:r>
              <a:rPr lang="en-US" sz="2200" dirty="0" err="1" smtClean="0"/>
              <a:t>map.txt</a:t>
            </a:r>
            <a:r>
              <a:rPr lang="en-US" sz="2200" dirty="0" smtClean="0"/>
              <a:t> file to proceed the inversion.</a:t>
            </a:r>
            <a:r>
              <a:rPr lang="en-US" sz="2200" dirty="0"/>
              <a:t> indicated “Y”, you will need to </a:t>
            </a:r>
            <a:r>
              <a:rPr lang="en-US" sz="2200" dirty="0" smtClean="0"/>
              <a:t>import.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smtClean="0"/>
              <a:t>A logo will pop up indicating that the application is running, you should wait for a moment for the results to be displayed.</a:t>
            </a:r>
            <a:endParaRPr lang="en-US" sz="22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98" y="2366958"/>
            <a:ext cx="4529137" cy="1461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98" y="4041516"/>
            <a:ext cx="4000501" cy="262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4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III) I/O files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26" y="2285580"/>
            <a:ext cx="5218812" cy="4266410"/>
          </a:xfrm>
        </p:spPr>
        <p:txBody>
          <a:bodyPr>
            <a:normAutofit/>
          </a:bodyPr>
          <a:lstStyle/>
          <a:p>
            <a:pPr marL="342900" lvl="0" indent="-342900">
              <a:buAutoNum type="alphaUcPeriod"/>
            </a:pPr>
            <a:r>
              <a:rPr lang="en-US" sz="2000" u="sng" dirty="0" smtClean="0"/>
              <a:t>How </a:t>
            </a:r>
            <a:r>
              <a:rPr lang="en-US" sz="2000" u="sng" dirty="0"/>
              <a:t>to input parameters</a:t>
            </a:r>
            <a:r>
              <a:rPr lang="en-US" sz="2000" u="sng" dirty="0" smtClean="0"/>
              <a:t>?</a:t>
            </a:r>
          </a:p>
          <a:p>
            <a:pPr marL="0" indent="0">
              <a:buNone/>
            </a:pPr>
            <a:r>
              <a:rPr lang="en-US" sz="2000" dirty="0"/>
              <a:t>There are </a:t>
            </a:r>
            <a:r>
              <a:rPr lang="en-US" sz="2000" dirty="0" smtClean="0"/>
              <a:t>2 ways </a:t>
            </a:r>
            <a:r>
              <a:rPr lang="en-US" sz="2000" dirty="0"/>
              <a:t>to input your parameters. </a:t>
            </a:r>
          </a:p>
          <a:p>
            <a:pPr marL="0" lvl="0" indent="0">
              <a:buNone/>
            </a:pPr>
            <a:r>
              <a:rPr lang="en-US" sz="2000" dirty="0" smtClean="0"/>
              <a:t>1) Import file (.txt): </a:t>
            </a:r>
          </a:p>
          <a:p>
            <a:pPr marL="0" lvl="0" indent="0">
              <a:buNone/>
            </a:pPr>
            <a:r>
              <a:rPr lang="en-US" sz="2000" dirty="0" smtClean="0"/>
              <a:t>* a parameter file that is strictly named “</a:t>
            </a:r>
            <a:r>
              <a:rPr lang="en-US" sz="2000" dirty="0" err="1" smtClean="0"/>
              <a:t>InputDataFile</a:t>
            </a:r>
            <a:r>
              <a:rPr lang="en-US" sz="2000" dirty="0" smtClean="0"/>
              <a:t>”.</a:t>
            </a:r>
          </a:p>
          <a:p>
            <a:pPr marL="0" indent="0">
              <a:buNone/>
            </a:pPr>
            <a:r>
              <a:rPr lang="en-US" sz="2000" dirty="0" smtClean="0"/>
              <a:t>*File -&gt; Open -&gt; Folder of file -&gt; </a:t>
            </a:r>
            <a:r>
              <a:rPr lang="en-US" sz="2000" dirty="0" err="1" smtClean="0"/>
              <a:t>InputDataFile.txt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2) Manually import </a:t>
            </a:r>
          </a:p>
          <a:p>
            <a:pPr marL="0" indent="0">
              <a:buNone/>
            </a:pPr>
            <a:r>
              <a:rPr lang="en-US" sz="2000" dirty="0"/>
              <a:t>*</a:t>
            </a:r>
            <a:r>
              <a:rPr lang="en-US" sz="2000" dirty="0" smtClean="0"/>
              <a:t>Make sure to put N/A to all the fields that are not applicable to your chosen type of geodetic data and source.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938" y="4867951"/>
            <a:ext cx="6250375" cy="168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87" y="2153412"/>
            <a:ext cx="4566926" cy="264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Inputdatafile.txt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49" y="2336722"/>
            <a:ext cx="2229653" cy="52528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Sphere and Sill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" r="-847"/>
          <a:stretch/>
        </p:blipFill>
        <p:spPr>
          <a:xfrm>
            <a:off x="6637283" y="2784030"/>
            <a:ext cx="5311737" cy="39016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16566" y="2336722"/>
            <a:ext cx="1734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Dislocation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7" t="4687" r="-5887" b="-4687"/>
          <a:stretch/>
        </p:blipFill>
        <p:spPr>
          <a:xfrm>
            <a:off x="213133" y="2736832"/>
            <a:ext cx="6562370" cy="41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6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Inputdatafile.txt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5" t="4717" r="1998" b="4076"/>
          <a:stretch/>
        </p:blipFill>
        <p:spPr>
          <a:xfrm>
            <a:off x="2930361" y="2771021"/>
            <a:ext cx="5624829" cy="3566160"/>
          </a:xfrm>
        </p:spPr>
      </p:pic>
      <p:sp>
        <p:nvSpPr>
          <p:cNvPr id="5" name="TextBox 4"/>
          <p:cNvSpPr txBox="1"/>
          <p:nvPr/>
        </p:nvSpPr>
        <p:spPr>
          <a:xfrm>
            <a:off x="2930361" y="2370911"/>
            <a:ext cx="2222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Spheroid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07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371" y="286774"/>
            <a:ext cx="7729728" cy="1188720"/>
          </a:xfrm>
        </p:spPr>
        <p:txBody>
          <a:bodyPr/>
          <a:lstStyle/>
          <a:p>
            <a:r>
              <a:rPr lang="en-US" dirty="0"/>
              <a:t>III) I/O files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37" y="1755175"/>
            <a:ext cx="4421912" cy="495995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400" u="sng" dirty="0" smtClean="0"/>
              <a:t>B) How </a:t>
            </a:r>
            <a:r>
              <a:rPr lang="en-US" sz="2400" u="sng" dirty="0"/>
              <a:t>to </a:t>
            </a:r>
            <a:r>
              <a:rPr lang="en-US" sz="2400" u="sng" dirty="0" smtClean="0"/>
              <a:t>input data?</a:t>
            </a:r>
            <a:endParaRPr lang="en-US" sz="2400" u="sng" dirty="0"/>
          </a:p>
          <a:p>
            <a:pPr marL="0" indent="0">
              <a:buNone/>
            </a:pPr>
            <a:r>
              <a:rPr lang="en-US" sz="2200" dirty="0"/>
              <a:t>There are </a:t>
            </a:r>
            <a:r>
              <a:rPr lang="en-US" sz="2200" dirty="0" smtClean="0"/>
              <a:t>2 ways </a:t>
            </a:r>
            <a:r>
              <a:rPr lang="en-US" sz="2200" dirty="0"/>
              <a:t>to import your data to the table. </a:t>
            </a:r>
          </a:p>
          <a:p>
            <a:pPr marL="0" lvl="0" indent="0">
              <a:buNone/>
            </a:pPr>
            <a:r>
              <a:rPr lang="en-US" sz="2200" dirty="0" smtClean="0"/>
              <a:t>1) Import </a:t>
            </a:r>
            <a:r>
              <a:rPr lang="en-US" sz="2200" dirty="0"/>
              <a:t>the data file (.txt): a data file that is named with your project (ex: Augustine2006) </a:t>
            </a:r>
          </a:p>
          <a:p>
            <a:pPr marL="0" indent="0">
              <a:buNone/>
            </a:pPr>
            <a:r>
              <a:rPr lang="en-US" sz="2200" dirty="0"/>
              <a:t>File -&gt; Open </a:t>
            </a:r>
            <a:r>
              <a:rPr lang="en-US" sz="2200" dirty="0" smtClean="0"/>
              <a:t>-&gt; Folder of file -&gt;  </a:t>
            </a:r>
            <a:r>
              <a:rPr lang="en-US" sz="2200" dirty="0" err="1" smtClean="0"/>
              <a:t>ProjectName.txt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Suggested name: [Volcano][Year].txt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lvl="0" indent="0">
              <a:buNone/>
            </a:pPr>
            <a:r>
              <a:rPr lang="en-US" sz="2200" dirty="0" smtClean="0"/>
              <a:t>2) Manually </a:t>
            </a:r>
            <a:r>
              <a:rPr lang="en-US" sz="2200" dirty="0"/>
              <a:t>import the data from each site through the column on the right and click Add.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649" y="1887811"/>
            <a:ext cx="7266513" cy="16920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495" y="3579884"/>
            <a:ext cx="1615072" cy="327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9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[Volcano][year].txt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" r="-3551"/>
          <a:stretch/>
        </p:blipFill>
        <p:spPr>
          <a:xfrm>
            <a:off x="960437" y="2771774"/>
            <a:ext cx="11231563" cy="292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1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I.  Environment set up </a:t>
            </a:r>
          </a:p>
          <a:p>
            <a:r>
              <a:rPr lang="en-US" sz="4000" dirty="0" smtClean="0"/>
              <a:t>II.  Available functions </a:t>
            </a:r>
          </a:p>
          <a:p>
            <a:r>
              <a:rPr lang="en-US" sz="4000" dirty="0" smtClean="0"/>
              <a:t>III. I/O Files handling</a:t>
            </a:r>
          </a:p>
          <a:p>
            <a:r>
              <a:rPr lang="en-US" sz="4000" dirty="0" smtClean="0"/>
              <a:t>IV. Further assistance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3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711" y="222284"/>
            <a:ext cx="7729728" cy="1188720"/>
          </a:xfrm>
        </p:spPr>
        <p:txBody>
          <a:bodyPr/>
          <a:lstStyle/>
          <a:p>
            <a:r>
              <a:rPr lang="en-US" dirty="0"/>
              <a:t>III) I/O files handling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663" y="1495599"/>
            <a:ext cx="9301655" cy="5105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sz="2200" u="sng" dirty="0" smtClean="0"/>
              <a:t>C) How </a:t>
            </a:r>
            <a:r>
              <a:rPr lang="en-US" sz="2200" u="sng" dirty="0"/>
              <a:t>to modify the data in the table</a:t>
            </a:r>
            <a:r>
              <a:rPr lang="en-US" sz="2200" u="sng" dirty="0" smtClean="0"/>
              <a:t>?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b="1" dirty="0">
                <a:solidFill>
                  <a:schemeClr val="tx1"/>
                </a:solidFill>
              </a:rPr>
              <a:t>*Delete</a:t>
            </a:r>
            <a:r>
              <a:rPr lang="en-US" altLang="en-US" sz="2200" dirty="0">
                <a:solidFill>
                  <a:schemeClr val="tx1"/>
                </a:solidFill>
              </a:rPr>
              <a:t>: Choose the row where you want to delete, click Delete.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This will remove the whole data of the chosen site. </a:t>
            </a:r>
            <a:endParaRPr lang="en-US" altLang="en-US" sz="2200" dirty="0" smtClean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 smtClean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 smtClean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3100" u="sng" dirty="0" smtClean="0"/>
              <a:t> </a:t>
            </a:r>
            <a:endParaRPr lang="en-US" sz="31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75" y="3989639"/>
            <a:ext cx="9096143" cy="21968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9"/>
          <a:stretch/>
        </p:blipFill>
        <p:spPr>
          <a:xfrm>
            <a:off x="9492318" y="1747685"/>
            <a:ext cx="2103120" cy="448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807529"/>
            <a:ext cx="7729728" cy="1188720"/>
          </a:xfrm>
        </p:spPr>
        <p:txBody>
          <a:bodyPr/>
          <a:lstStyle/>
          <a:p>
            <a:r>
              <a:rPr lang="en-US" dirty="0"/>
              <a:t>III) I/O files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87" y="2384317"/>
            <a:ext cx="8639937" cy="3101983"/>
          </a:xfrm>
        </p:spPr>
        <p:txBody>
          <a:bodyPr/>
          <a:lstStyle/>
          <a:p>
            <a:pPr marL="0" lvl="0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b="1" dirty="0">
                <a:solidFill>
                  <a:schemeClr val="tx1"/>
                </a:solidFill>
              </a:rPr>
              <a:t>*Update</a:t>
            </a:r>
            <a:r>
              <a:rPr lang="en-US" altLang="en-US" sz="2200" dirty="0">
                <a:solidFill>
                  <a:schemeClr val="tx1"/>
                </a:solidFill>
              </a:rPr>
              <a:t>: Choose the row you want to update the data. </a:t>
            </a:r>
          </a:p>
          <a:p>
            <a:pPr marL="0" lvl="0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Fill in the new adjustment to the column on the right and click Update. </a:t>
            </a:r>
          </a:p>
          <a:p>
            <a:pPr marL="0" lvl="0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This will adjust your chosen row accordingly to the data filled in the column.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4" y="4789548"/>
            <a:ext cx="7848600" cy="1855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9"/>
          <a:stretch/>
        </p:blipFill>
        <p:spPr>
          <a:xfrm>
            <a:off x="8909304" y="2153412"/>
            <a:ext cx="2103120" cy="448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III) I/O files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006" y="2309648"/>
            <a:ext cx="10515598" cy="4020207"/>
          </a:xfrm>
        </p:spPr>
        <p:txBody>
          <a:bodyPr/>
          <a:lstStyle/>
          <a:p>
            <a:pPr marL="0" lvl="0" indent="0">
              <a:buNone/>
            </a:pPr>
            <a:r>
              <a:rPr lang="en-US" sz="2200" u="sng" dirty="0" smtClean="0"/>
              <a:t>D) </a:t>
            </a:r>
            <a:r>
              <a:rPr lang="en-US" sz="2200" u="sng" dirty="0"/>
              <a:t>How to </a:t>
            </a:r>
            <a:r>
              <a:rPr lang="en-US" sz="2200" u="sng" dirty="0" smtClean="0"/>
              <a:t>save output files?</a:t>
            </a:r>
            <a:endParaRPr lang="en-US" sz="2200" u="sng" dirty="0"/>
          </a:p>
          <a:p>
            <a:pPr marL="0" indent="0">
              <a:buNone/>
            </a:pPr>
            <a:r>
              <a:rPr lang="en-US" sz="2200" dirty="0"/>
              <a:t>There are 2 </a:t>
            </a:r>
            <a:r>
              <a:rPr lang="en-US" sz="2200" dirty="0" smtClean="0"/>
              <a:t>types of output files: </a:t>
            </a:r>
          </a:p>
          <a:p>
            <a:pPr marL="0" indent="0">
              <a:buNone/>
            </a:pPr>
            <a:r>
              <a:rPr lang="en-US" sz="2200" dirty="0"/>
              <a:t>1</a:t>
            </a:r>
            <a:r>
              <a:rPr lang="en-US" sz="2200" dirty="0" smtClean="0"/>
              <a:t>).jpeg (represented by separated windows)</a:t>
            </a:r>
          </a:p>
          <a:p>
            <a:pPr marL="0" indent="0">
              <a:buNone/>
            </a:pPr>
            <a:r>
              <a:rPr lang="en-US" sz="2200" dirty="0"/>
              <a:t>To save the image </a:t>
            </a:r>
            <a:r>
              <a:rPr lang="en-US" sz="2200" dirty="0" smtClean="0"/>
              <a:t>file as .jpeg, </a:t>
            </a:r>
            <a:r>
              <a:rPr lang="en-US" sz="2200" dirty="0"/>
              <a:t>click File -&gt; Save in each image window.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9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III) I/O files handling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12" y="2495550"/>
            <a:ext cx="5297946" cy="3606122"/>
          </a:xfrm>
        </p:spPr>
      </p:pic>
      <p:pic>
        <p:nvPicPr>
          <p:cNvPr id="4" name="Picture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04" b="5304"/>
          <a:stretch/>
        </p:blipFill>
        <p:spPr>
          <a:xfrm>
            <a:off x="800101" y="2277152"/>
            <a:ext cx="4800600" cy="382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1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III) I/O files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5" y="2295144"/>
            <a:ext cx="11420475" cy="3101983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2).</a:t>
            </a:r>
            <a:r>
              <a:rPr lang="en-US" sz="2200" dirty="0"/>
              <a:t>txt (represented by tabs)</a:t>
            </a:r>
          </a:p>
          <a:p>
            <a:pPr marL="0" indent="0">
              <a:buNone/>
            </a:pPr>
            <a:r>
              <a:rPr lang="en-US" sz="2200" dirty="0"/>
              <a:t>To save file as .txt, click on the tab you want to save, click File -&gt; Save Current Tab -&gt; Yes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7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07660"/>
            <a:ext cx="7729728" cy="1188720"/>
          </a:xfrm>
        </p:spPr>
        <p:txBody>
          <a:bodyPr/>
          <a:lstStyle/>
          <a:p>
            <a:r>
              <a:rPr lang="en-US" dirty="0"/>
              <a:t>III) I/O files handling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37" y="2914649"/>
            <a:ext cx="5454314" cy="208597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4" y="1670031"/>
            <a:ext cx="6186488" cy="503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iV</a:t>
            </a:r>
            <a:r>
              <a:rPr lang="en-US" dirty="0" smtClean="0"/>
              <a:t>) Further assistance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869" y="2477926"/>
            <a:ext cx="9664262" cy="3894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*For further guidance on using the application, click Help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*Should you </a:t>
            </a:r>
            <a:r>
              <a:rPr lang="en-US" sz="3200" dirty="0" smtClean="0"/>
              <a:t>encounter </a:t>
            </a:r>
            <a:r>
              <a:rPr lang="en-US" sz="3200" dirty="0" smtClean="0"/>
              <a:t>any </a:t>
            </a:r>
            <a:r>
              <a:rPr lang="en-US" sz="3200" dirty="0" smtClean="0"/>
              <a:t>problems or </a:t>
            </a:r>
            <a:r>
              <a:rPr lang="en-US" sz="3200" dirty="0" smtClean="0"/>
              <a:t>find any bugs</a:t>
            </a:r>
            <a:r>
              <a:rPr lang="en-US" sz="3200" dirty="0" smtClean="0"/>
              <a:t>, please contact doth01@gettysburg.edu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481" y="3058764"/>
            <a:ext cx="4745037" cy="198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I) Environment 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" y="2638044"/>
            <a:ext cx="8251698" cy="345250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sz="2400" dirty="0" smtClean="0"/>
              <a:t>1) Java platform</a:t>
            </a:r>
          </a:p>
          <a:p>
            <a:pPr lvl="0"/>
            <a:r>
              <a:rPr lang="en-US" sz="2400" dirty="0" smtClean="0"/>
              <a:t>Latest Java environment installed on the device. (Java 8) </a:t>
            </a:r>
          </a:p>
          <a:p>
            <a:pPr lvl="0"/>
            <a:r>
              <a:rPr lang="en-US" sz="2400" dirty="0" smtClean="0"/>
              <a:t>Java and </a:t>
            </a:r>
            <a:r>
              <a:rPr lang="en-US" sz="2400" dirty="0" err="1" smtClean="0"/>
              <a:t>dMODELS</a:t>
            </a:r>
            <a:r>
              <a:rPr lang="en-US" sz="2400" dirty="0" smtClean="0"/>
              <a:t> are not supported on mobile device.</a:t>
            </a:r>
          </a:p>
          <a:p>
            <a:pPr lvl="0"/>
            <a:r>
              <a:rPr lang="en-US" sz="2400" dirty="0" smtClean="0"/>
              <a:t>Details </a:t>
            </a:r>
            <a:r>
              <a:rPr lang="en-US" sz="2400" dirty="0"/>
              <a:t>on how to download and install a Java platform compatible with your device system can be found via this link: </a:t>
            </a:r>
            <a:r>
              <a:rPr lang="en-US" sz="2400" u="sng" dirty="0">
                <a:hlinkClick r:id="rId2"/>
              </a:rPr>
              <a:t>https://</a:t>
            </a:r>
            <a:r>
              <a:rPr lang="en-US" sz="2400" u="sng" dirty="0" smtClean="0">
                <a:hlinkClick r:id="rId2"/>
              </a:rPr>
              <a:t>www.java.com/en/download/help/index_installing.xml</a:t>
            </a:r>
            <a:endParaRPr lang="en-US" sz="2400" u="sng" dirty="0" smtClean="0"/>
          </a:p>
          <a:p>
            <a:pPr marL="0" lvl="0" indent="0">
              <a:buNone/>
            </a:pPr>
            <a:r>
              <a:rPr lang="en-US" sz="2400" dirty="0" smtClean="0"/>
              <a:t>2) MATLAB MCR</a:t>
            </a:r>
          </a:p>
          <a:p>
            <a:r>
              <a:rPr lang="en-US" sz="2400" dirty="0" smtClean="0"/>
              <a:t>Latest MATLAB Runtime installed on the device. (MATLAB MCR R2017a)</a:t>
            </a:r>
          </a:p>
          <a:p>
            <a:r>
              <a:rPr lang="en-US" sz="2400" dirty="0" smtClean="0"/>
              <a:t>Details on how to install and update can </a:t>
            </a:r>
            <a:r>
              <a:rPr lang="en-US" sz="2400" dirty="0"/>
              <a:t>be found here: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www.mathworks.com/products/compiler/mcr.html</a:t>
            </a:r>
            <a:endParaRPr lang="en-US" sz="2400" dirty="0" smtClean="0"/>
          </a:p>
          <a:p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722" y="2638044"/>
            <a:ext cx="1777492" cy="17774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754" y="5163447"/>
            <a:ext cx="33147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II) functions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31135" y="2716695"/>
            <a:ext cx="72986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1) Utilities </a:t>
            </a:r>
          </a:p>
          <a:p>
            <a:r>
              <a:rPr lang="en-US" sz="2800" dirty="0" smtClean="0"/>
              <a:t>2) Running the inversion</a:t>
            </a:r>
          </a:p>
          <a:p>
            <a:r>
              <a:rPr lang="en-US" sz="2800" dirty="0" smtClean="0"/>
              <a:t>	- </a:t>
            </a:r>
            <a:r>
              <a:rPr lang="en-US" sz="2800" dirty="0"/>
              <a:t>Choose </a:t>
            </a:r>
            <a:r>
              <a:rPr lang="en-US" sz="2800" dirty="0" smtClean="0"/>
              <a:t>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- Choose source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- Input parameters</a:t>
            </a:r>
          </a:p>
          <a:p>
            <a:r>
              <a:rPr lang="en-US" sz="2800" dirty="0"/>
              <a:t>	- </a:t>
            </a:r>
            <a:r>
              <a:rPr lang="en-US" sz="2800" dirty="0" smtClean="0"/>
              <a:t>Edit data file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48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6" y="0"/>
            <a:ext cx="10497146" cy="6858000"/>
          </a:xfrm>
        </p:spPr>
      </p:pic>
    </p:spTree>
    <p:extLst>
      <p:ext uri="{BB962C8B-B14F-4D97-AF65-F5344CB8AC3E}">
        <p14:creationId xmlns:p14="http://schemas.microsoft.com/office/powerpoint/2010/main" val="5884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LL-UTM Conversion </a:t>
            </a:r>
          </a:p>
          <a:p>
            <a:r>
              <a:rPr lang="en-US" sz="3200" dirty="0" smtClean="0"/>
              <a:t>Create KML</a:t>
            </a:r>
          </a:p>
          <a:p>
            <a:r>
              <a:rPr lang="en-US" sz="3200" dirty="0" smtClean="0"/>
              <a:t>Pre Processing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95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LL-UTM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041" y="2573557"/>
            <a:ext cx="7729728" cy="3880252"/>
          </a:xfrm>
        </p:spPr>
        <p:txBody>
          <a:bodyPr>
            <a:normAutofit/>
          </a:bodyPr>
          <a:lstStyle/>
          <a:p>
            <a:r>
              <a:rPr lang="en-US" dirty="0" smtClean="0"/>
              <a:t>Utilities -&gt; UTM_LL Conversion</a:t>
            </a:r>
          </a:p>
          <a:p>
            <a:r>
              <a:rPr lang="en-US" dirty="0" smtClean="0"/>
              <a:t>2 ways to input data: </a:t>
            </a:r>
          </a:p>
          <a:p>
            <a:pPr marL="571500" lvl="1" indent="-342900">
              <a:buAutoNum type="arabicParenR"/>
            </a:pPr>
            <a:r>
              <a:rPr lang="en-US" sz="1800" dirty="0"/>
              <a:t>File -&gt; Open -&gt; .txt file </a:t>
            </a:r>
          </a:p>
          <a:p>
            <a:pPr marL="457200" lvl="2" indent="0">
              <a:buNone/>
            </a:pPr>
            <a:r>
              <a:rPr lang="en-US" sz="1800" dirty="0"/>
              <a:t>File name should be strictly </a:t>
            </a:r>
            <a:r>
              <a:rPr lang="en-US" sz="1800" dirty="0" smtClean="0"/>
              <a:t>either</a:t>
            </a:r>
          </a:p>
          <a:p>
            <a:pPr marL="457200" lvl="2" indent="0"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UTMfile.txt</a:t>
            </a:r>
            <a:r>
              <a:rPr lang="en-US" sz="1800" dirty="0" smtClean="0"/>
              <a:t> or </a:t>
            </a:r>
            <a:r>
              <a:rPr lang="en-US" sz="1800" dirty="0" err="1"/>
              <a:t>LLfile.txt</a:t>
            </a:r>
            <a:r>
              <a:rPr lang="en-US" sz="1800" dirty="0"/>
              <a:t>.</a:t>
            </a:r>
          </a:p>
          <a:p>
            <a:pPr marL="571500" lvl="1" indent="-342900">
              <a:buAutoNum type="arabicParenR"/>
            </a:pPr>
            <a:r>
              <a:rPr lang="en-US" sz="1800" dirty="0"/>
              <a:t>Manually input</a:t>
            </a:r>
          </a:p>
          <a:p>
            <a:pPr marL="228600" lvl="1" indent="0">
              <a:buNone/>
            </a:pPr>
            <a:r>
              <a:rPr lang="en-US" sz="1800" dirty="0"/>
              <a:t>-Enter number of sites. </a:t>
            </a:r>
          </a:p>
          <a:p>
            <a:pPr marL="228600" lvl="1" indent="0">
              <a:buNone/>
            </a:pPr>
            <a:r>
              <a:rPr lang="en-US" sz="1800" dirty="0"/>
              <a:t>-Fill in either one of the table with relevant data</a:t>
            </a:r>
            <a:r>
              <a:rPr lang="en-US" sz="1800" dirty="0" smtClean="0"/>
              <a:t>.</a:t>
            </a:r>
          </a:p>
          <a:p>
            <a:r>
              <a:rPr lang="en-US" dirty="0" smtClean="0"/>
              <a:t>Click Convert to start the process.</a:t>
            </a:r>
          </a:p>
          <a:p>
            <a:pPr marL="0" indent="0">
              <a:buNone/>
            </a:pPr>
            <a:endParaRPr lang="en-US" dirty="0" smtClean="0"/>
          </a:p>
          <a:p>
            <a:pPr marL="2286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13" y="2573557"/>
            <a:ext cx="7235687" cy="344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4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LL-UTM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Save file: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Click </a:t>
            </a:r>
            <a:r>
              <a:rPr lang="en-US" sz="2800" dirty="0"/>
              <a:t>File -&gt; Save </a:t>
            </a:r>
            <a:r>
              <a:rPr lang="en-US" sz="2800" dirty="0" smtClean="0"/>
              <a:t>File:  UTM </a:t>
            </a:r>
            <a:r>
              <a:rPr lang="en-US" sz="2800" dirty="0"/>
              <a:t>file or LL file. </a:t>
            </a:r>
            <a:endParaRPr lang="en-US" sz="2800" dirty="0" smtClean="0"/>
          </a:p>
          <a:p>
            <a:r>
              <a:rPr lang="en-US" sz="2800" dirty="0" smtClean="0"/>
              <a:t>Reset table: </a:t>
            </a:r>
          </a:p>
          <a:p>
            <a:pPr marL="685800" lvl="3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Click Edit -&gt; Reset: clear all data available in both UTM and LL table.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KML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094" y="2605630"/>
            <a:ext cx="4162070" cy="3101983"/>
          </a:xfrm>
        </p:spPr>
        <p:txBody>
          <a:bodyPr/>
          <a:lstStyle/>
          <a:p>
            <a:r>
              <a:rPr lang="en-US" sz="2400" dirty="0" smtClean="0"/>
              <a:t>Prerequisite: </a:t>
            </a:r>
          </a:p>
          <a:p>
            <a:pPr>
              <a:buFontTx/>
              <a:buChar char="-"/>
            </a:pPr>
            <a:r>
              <a:rPr lang="en-US" sz="2400" dirty="0" smtClean="0"/>
              <a:t>Geodetic data file</a:t>
            </a:r>
          </a:p>
          <a:p>
            <a:pPr>
              <a:buFontTx/>
              <a:buChar char="-"/>
            </a:pPr>
            <a:r>
              <a:rPr lang="en-US" sz="2400" dirty="0" smtClean="0"/>
              <a:t>Note coordinates in </a:t>
            </a:r>
            <a:r>
              <a:rPr lang="en-US" sz="2400" dirty="0" err="1" smtClean="0"/>
              <a:t>Lat</a:t>
            </a:r>
            <a:r>
              <a:rPr lang="en-US" sz="2400" dirty="0" smtClean="0"/>
              <a:t>, Long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- Only file name, whether you want to plot contour map and the vector plot scale factor are important.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163" y="2261255"/>
            <a:ext cx="6761162" cy="446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970</TotalTime>
  <Words>862</Words>
  <Application>Microsoft Macintosh PowerPoint</Application>
  <PresentationFormat>Widescreen</PresentationFormat>
  <Paragraphs>130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Gill Sans MT</vt:lpstr>
      <vt:lpstr>Arial</vt:lpstr>
      <vt:lpstr>Parcel</vt:lpstr>
      <vt:lpstr>dMOdels – graphical user interface (GUI)</vt:lpstr>
      <vt:lpstr>Overview</vt:lpstr>
      <vt:lpstr>I) Environment set up</vt:lpstr>
      <vt:lpstr>II) functions</vt:lpstr>
      <vt:lpstr>PowerPoint Presentation</vt:lpstr>
      <vt:lpstr>Utilities overview</vt:lpstr>
      <vt:lpstr>LL-UTM Conversion</vt:lpstr>
      <vt:lpstr>LL-UTM Conversion</vt:lpstr>
      <vt:lpstr>Create KML </vt:lpstr>
      <vt:lpstr>Create KML </vt:lpstr>
      <vt:lpstr>Pre-Processing</vt:lpstr>
      <vt:lpstr>Running the inversion</vt:lpstr>
      <vt:lpstr>Running the inversion</vt:lpstr>
      <vt:lpstr>Running the inversion</vt:lpstr>
      <vt:lpstr>III) I/O files handling</vt:lpstr>
      <vt:lpstr>Inputdatafile.txt</vt:lpstr>
      <vt:lpstr>Inputdatafile.txt</vt:lpstr>
      <vt:lpstr>III) I/O files handling</vt:lpstr>
      <vt:lpstr>[Volcano][year].txt</vt:lpstr>
      <vt:lpstr>III) I/O files handling</vt:lpstr>
      <vt:lpstr>III) I/O files handling</vt:lpstr>
      <vt:lpstr>III) I/O files handling</vt:lpstr>
      <vt:lpstr>III) I/O files handling</vt:lpstr>
      <vt:lpstr>III) I/O files handling</vt:lpstr>
      <vt:lpstr>III) I/O files handling</vt:lpstr>
      <vt:lpstr>iV) Further assistance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dMOdels – graphical user interface (GUI)</dc:title>
  <dc:creator>Thy P. Do</dc:creator>
  <cp:lastModifiedBy>Thy P. Do</cp:lastModifiedBy>
  <cp:revision>33</cp:revision>
  <dcterms:created xsi:type="dcterms:W3CDTF">2017-06-20T17:08:47Z</dcterms:created>
  <dcterms:modified xsi:type="dcterms:W3CDTF">2017-06-22T17:40:48Z</dcterms:modified>
</cp:coreProperties>
</file>