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2" r:id="rId4"/>
    <p:sldId id="260" r:id="rId5"/>
    <p:sldId id="290" r:id="rId6"/>
    <p:sldId id="259" r:id="rId7"/>
    <p:sldId id="262" r:id="rId8"/>
    <p:sldId id="263" r:id="rId9"/>
    <p:sldId id="264" r:id="rId10"/>
    <p:sldId id="265" r:id="rId11"/>
    <p:sldId id="266" r:id="rId12"/>
    <p:sldId id="270" r:id="rId13"/>
    <p:sldId id="284" r:id="rId14"/>
    <p:sldId id="285" r:id="rId15"/>
    <p:sldId id="268" r:id="rId16"/>
    <p:sldId id="261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6" r:id="rId26"/>
    <p:sldId id="292" r:id="rId27"/>
    <p:sldId id="287" r:id="rId28"/>
    <p:sldId id="288" r:id="rId29"/>
    <p:sldId id="289" r:id="rId30"/>
    <p:sldId id="291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8F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80" autoAdjust="0"/>
  </p:normalViewPr>
  <p:slideViewPr>
    <p:cSldViewPr showGuides="1">
      <p:cViewPr>
        <p:scale>
          <a:sx n="90" d="100"/>
          <a:sy n="90" d="100"/>
        </p:scale>
        <p:origin x="-216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EA8CA-0F80-4F0A-93EF-00822AD60E9E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AF1A-3A84-4C3F-BDEB-3263D535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9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a set of labeled training examples: d-dimensional</a:t>
            </a:r>
            <a:r>
              <a:rPr lang="en-US" baseline="0" dirty="0" smtClean="0"/>
              <a:t> x vectors and an associated real-valued output y for each, we want to learn a function f that maps input X to output Y.</a:t>
            </a:r>
          </a:p>
          <a:p>
            <a:r>
              <a:rPr lang="en-US" baseline="0" dirty="0" smtClean="0"/>
              <a:t>We assume y is a function f of input x, plus some zero-mean noise.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54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let’s figure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the likelihood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let’s figure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the likelihood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can we solve this optimization?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Tom’s slides show gradient descent derivation.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also possible to derive a closed-form estimate for w, but that’s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question, so won’t derive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3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Between 0 and 1</a:t>
            </a:r>
          </a:p>
          <a:p>
            <a:r>
              <a:rPr lang="en-US" dirty="0" smtClean="0"/>
              <a:t>Domain</a:t>
            </a:r>
            <a:r>
              <a:rPr lang="en-US" baseline="0" dirty="0" smtClean="0"/>
              <a:t> is all real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18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way to think about this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5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probability with logistic function</a:t>
            </a:r>
          </a:p>
          <a:p>
            <a:r>
              <a:rPr lang="en-US" dirty="0" smtClean="0"/>
              <a:t>Then, the decision boundary</a:t>
            </a:r>
            <a:r>
              <a:rPr lang="en-US" baseline="0" dirty="0" smtClean="0"/>
              <a:t> (switch from classifying y=1 to y=0) is at p=0.5; </a:t>
            </a:r>
            <a:r>
              <a:rPr lang="en-US" baseline="0" dirty="0" err="1" smtClean="0"/>
              <a:t>equiv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w^Tx</a:t>
            </a:r>
            <a:r>
              <a:rPr lang="en-US" baseline="0" dirty="0" smtClean="0"/>
              <a:t> = 0 – a line</a:t>
            </a:r>
            <a:endParaRPr lang="en-US" dirty="0" smtClean="0"/>
          </a:p>
          <a:p>
            <a:r>
              <a:rPr lang="en-US" dirty="0" smtClean="0"/>
              <a:t>Classification depends entirely on this set of weights…how</a:t>
            </a:r>
            <a:r>
              <a:rPr lang="en-US" baseline="0" dirty="0" smtClean="0"/>
              <a:t> can we calculate them from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0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Concave – unique maximum</a:t>
            </a:r>
          </a:p>
          <a:p>
            <a:r>
              <a:rPr lang="en-US" dirty="0" smtClean="0"/>
              <a:t>Usual approach would be to differentiate function, set to zero, and solve for</a:t>
            </a:r>
            <a:r>
              <a:rPr lang="en-US" baseline="0" dirty="0" smtClean="0"/>
              <a:t> optimal 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8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Taking steps in direction of gradient</a:t>
            </a:r>
          </a:p>
          <a:p>
            <a:endParaRPr lang="en-US" dirty="0" smtClean="0"/>
          </a:p>
          <a:p>
            <a:r>
              <a:rPr lang="en-US" dirty="0" smtClean="0"/>
              <a:t>Descent = minimize</a:t>
            </a:r>
          </a:p>
          <a:p>
            <a:r>
              <a:rPr lang="en-US" dirty="0" smtClean="0"/>
              <a:t>Ascent = maximize</a:t>
            </a:r>
          </a:p>
          <a:p>
            <a:r>
              <a:rPr lang="en-US" dirty="0" smtClean="0"/>
              <a:t>Same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2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big: keep overshooting,</a:t>
            </a:r>
            <a:r>
              <a:rPr lang="en-US" baseline="0" dirty="0" smtClean="0"/>
              <a:t> b</a:t>
            </a:r>
            <a:r>
              <a:rPr lang="en-US" dirty="0" smtClean="0"/>
              <a:t>ounce back and forth, never reach optimum.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 small: Can’t reach optimum</a:t>
            </a:r>
            <a:r>
              <a:rPr lang="en-US" baseline="0" dirty="0" smtClean="0"/>
              <a:t> in a fixed number of steps – takes longer to converge.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are some techniques for finding a good step size – can change step size at each iteration.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5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a set of labeled training examples: d-dimensional</a:t>
            </a:r>
            <a:r>
              <a:rPr lang="en-US" baseline="0" dirty="0" smtClean="0"/>
              <a:t> x vectors and an associated real-valued output y for each, we want to learn a function f that maps input X to output Y.</a:t>
            </a:r>
          </a:p>
          <a:p>
            <a:r>
              <a:rPr lang="en-US" baseline="0" dirty="0" smtClean="0"/>
              <a:t>We assume y is a function f of input x, plus some zero-mean noise.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Linear regression assumes f is a linear function of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54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Taking steps in direction of 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talk about an example…</a:t>
            </a:r>
          </a:p>
          <a:p>
            <a:r>
              <a:rPr lang="en-US" dirty="0" smtClean="0"/>
              <a:t>X axis – distance from campus (in miles)</a:t>
            </a:r>
          </a:p>
          <a:p>
            <a:r>
              <a:rPr lang="en-US" dirty="0" smtClean="0"/>
              <a:t>Y axis – time to walk (in</a:t>
            </a:r>
            <a:r>
              <a:rPr lang="en-US" baseline="0" dirty="0" smtClean="0"/>
              <a:t> minutes)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ideas….?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3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looking at</a:t>
            </a:r>
            <a:r>
              <a:rPr lang="en-US" baseline="0" dirty="0" smtClean="0"/>
              <a:t> points nearby…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Observed points seem to fit a general trend – if</a:t>
            </a:r>
            <a:r>
              <a:rPr lang="en-US" baseline="0" dirty="0" smtClean="0"/>
              <a:t> we could find this line, we could easily make a prediction for any point.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Looks like it would take this new person about 23 minutes to walk to CMU.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3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3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Recall…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notation for mathematical convenience/succinctness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AF1A-3A84-4C3F-BDEB-3263D5350A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BF7A-FF49-4C16-ACEF-EBD96DE0C2CD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E54F-D9B8-47FB-B23D-01AD3725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0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BF7A-FF49-4C16-ACEF-EBD96DE0C2CD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E54F-D9B8-47FB-B23D-01AD3725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BF7A-FF49-4C16-ACEF-EBD96DE0C2CD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E54F-D9B8-47FB-B23D-01AD3725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BF7A-FF49-4C16-ACEF-EBD96DE0C2CD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E54F-D9B8-47FB-B23D-01AD3725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BF7A-FF49-4C16-ACEF-EBD96DE0C2CD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E54F-D9B8-47FB-B23D-01AD3725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3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BF7A-FF49-4C16-ACEF-EBD96DE0C2CD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E54F-D9B8-47FB-B23D-01AD3725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BF7A-FF49-4C16-ACEF-EBD96DE0C2CD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E54F-D9B8-47FB-B23D-01AD3725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BF7A-FF49-4C16-ACEF-EBD96DE0C2CD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E54F-D9B8-47FB-B23D-01AD3725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1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BF7A-FF49-4C16-ACEF-EBD96DE0C2CD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E54F-D9B8-47FB-B23D-01AD3725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4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BF7A-FF49-4C16-ACEF-EBD96DE0C2CD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E54F-D9B8-47FB-B23D-01AD3725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5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BF7A-FF49-4C16-ACEF-EBD96DE0C2CD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E54F-D9B8-47FB-B23D-01AD3725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8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BF7A-FF49-4C16-ACEF-EBD96DE0C2CD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E54F-D9B8-47FB-B23D-01AD3725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Regress-</a:t>
            </a:r>
            <a:r>
              <a:rPr lang="en-US" dirty="0" err="1" smtClean="0"/>
              <a:t>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Feb. 5,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How can we find this line?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93" y="1600616"/>
            <a:ext cx="5656414" cy="4525131"/>
          </a:xfrm>
        </p:spPr>
      </p:pic>
    </p:spTree>
    <p:extLst>
      <p:ext uri="{BB962C8B-B14F-4D97-AF65-F5344CB8AC3E}">
        <p14:creationId xmlns:p14="http://schemas.microsoft.com/office/powerpoint/2010/main" val="11404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How can we find this line?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46910"/>
            <a:ext cx="4038600" cy="3232542"/>
          </a:xfrm>
        </p:spPr>
      </p:pic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00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: input, distance from campus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: output, commute time</a:t>
            </a:r>
          </a:p>
          <a:p>
            <a:r>
              <a:rPr lang="en-US" b="1" dirty="0" smtClean="0"/>
              <a:t>We want to predict y for an unknown x</a:t>
            </a:r>
          </a:p>
          <a:p>
            <a:r>
              <a:rPr lang="en-US" dirty="0" smtClean="0"/>
              <a:t>Assume</a:t>
            </a:r>
          </a:p>
          <a:p>
            <a:pPr lvl="1"/>
            <a:r>
              <a:rPr lang="en-US" dirty="0" smtClean="0"/>
              <a:t>In general, assume</a:t>
            </a:r>
            <a:br>
              <a:rPr lang="en-US" dirty="0" smtClean="0"/>
            </a:br>
            <a:r>
              <a:rPr lang="en-US" dirty="0" smtClean="0"/>
              <a:t>y = f(x) + </a:t>
            </a:r>
            <a:r>
              <a:rPr lang="el-GR" dirty="0" smtClean="0">
                <a:latin typeface="Calibri"/>
                <a:cs typeface="Calibri"/>
              </a:rPr>
              <a:t>ε</a:t>
            </a:r>
            <a:endParaRPr lang="en-US" dirty="0"/>
          </a:p>
          <a:p>
            <a:pPr lvl="1"/>
            <a:r>
              <a:rPr lang="en-US" dirty="0" smtClean="0"/>
              <a:t>For 1-D linear regression, assume</a:t>
            </a:r>
            <a:br>
              <a:rPr lang="en-US" dirty="0" smtClean="0"/>
            </a:br>
            <a:r>
              <a:rPr lang="en-US" dirty="0"/>
              <a:t>f(x)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x</a:t>
            </a:r>
          </a:p>
          <a:p>
            <a:r>
              <a:rPr lang="en-US" b="1" dirty="0" smtClean="0"/>
              <a:t>We want to learn the parameters w</a:t>
            </a:r>
          </a:p>
        </p:txBody>
      </p:sp>
    </p:spTree>
    <p:extLst>
      <p:ext uri="{BB962C8B-B14F-4D97-AF65-F5344CB8AC3E}">
        <p14:creationId xmlns:p14="http://schemas.microsoft.com/office/powerpoint/2010/main" val="275625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7" y="4495800"/>
            <a:ext cx="8010144" cy="1124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We can learn w from the observed data by maximizing the conditional likelihood.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Introducing some new notation…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67" y="2590800"/>
            <a:ext cx="3963924" cy="12755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59508"/>
            <a:ext cx="5493258" cy="5074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87" y="5468468"/>
            <a:ext cx="6158484" cy="10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35" y="1798637"/>
            <a:ext cx="4109530" cy="4525963"/>
          </a:xfrm>
        </p:spPr>
      </p:pic>
      <p:sp>
        <p:nvSpPr>
          <p:cNvPr id="4" name="Rectangle 3"/>
          <p:cNvSpPr/>
          <p:nvPr/>
        </p:nvSpPr>
        <p:spPr>
          <a:xfrm>
            <a:off x="1143000" y="5334000"/>
            <a:ext cx="44958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4419600"/>
            <a:ext cx="44958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43000" y="2438400"/>
            <a:ext cx="44958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3000" y="3429000"/>
            <a:ext cx="44958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We can learn w from the observed data by maximizing the conditional likelihood.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34516"/>
            <a:ext cx="3505200" cy="110868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360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35" y="1798637"/>
            <a:ext cx="410953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We can learn w from the observed data by maximizing the conditional likelihood.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057400" y="5334000"/>
            <a:ext cx="34290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5682734"/>
            <a:ext cx="301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minimizing least-squares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6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For the 1-D case…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47741"/>
            <a:ext cx="4038600" cy="3230880"/>
          </a:xfrm>
        </p:spPr>
      </p:pic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00600" cy="4525963"/>
          </a:xfrm>
        </p:spPr>
        <p:txBody>
          <a:bodyPr/>
          <a:lstStyle/>
          <a:p>
            <a:r>
              <a:rPr lang="en-US" dirty="0" smtClean="0"/>
              <a:t>Two values define this line</a:t>
            </a:r>
          </a:p>
          <a:p>
            <a:pPr lvl="1"/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: intercept</a:t>
            </a:r>
          </a:p>
          <a:p>
            <a:pPr lvl="1"/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: slope</a:t>
            </a:r>
          </a:p>
          <a:p>
            <a:pPr lvl="1"/>
            <a:r>
              <a:rPr lang="en-US" dirty="0" smtClean="0"/>
              <a:t>f(x) = w</a:t>
            </a:r>
            <a:r>
              <a:rPr lang="en-US" baseline="-25000" dirty="0" smtClean="0"/>
              <a:t>0</a:t>
            </a:r>
            <a:r>
              <a:rPr lang="en-US" dirty="0" smtClean="0"/>
              <a:t> + w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17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028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Logistic Regression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787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Logistic regression is a discriminative approach to </a:t>
            </a:r>
            <a:r>
              <a:rPr lang="en-US" dirty="0" smtClean="0">
                <a:solidFill>
                  <a:srgbClr val="FF0000"/>
                </a:solidFill>
              </a:rPr>
              <a:t>classification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predicts discrete-valued output</a:t>
            </a:r>
          </a:p>
          <a:p>
            <a:pPr lvl="1"/>
            <a:r>
              <a:rPr lang="en-US" dirty="0" smtClean="0"/>
              <a:t>E.g., is an email spam or not?</a:t>
            </a:r>
          </a:p>
        </p:txBody>
      </p:sp>
    </p:spTree>
    <p:extLst>
      <p:ext uri="{BB962C8B-B14F-4D97-AF65-F5344CB8AC3E}">
        <p14:creationId xmlns:p14="http://schemas.microsoft.com/office/powerpoint/2010/main" val="12375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Logistic regression is a </a:t>
            </a:r>
            <a:r>
              <a:rPr lang="en-US" dirty="0" smtClean="0">
                <a:solidFill>
                  <a:srgbClr val="FF0000"/>
                </a:solidFill>
              </a:rPr>
              <a:t>discriminative</a:t>
            </a:r>
            <a:r>
              <a:rPr lang="en-US" dirty="0" smtClean="0"/>
              <a:t> approach to classification.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Discriminative: directly estimates P(Y|X)</a:t>
            </a:r>
          </a:p>
          <a:p>
            <a:pPr lvl="1"/>
            <a:r>
              <a:rPr lang="en-US" dirty="0" smtClean="0"/>
              <a:t>Only concerned with discriminating (differentiating) between classes Y</a:t>
            </a:r>
          </a:p>
          <a:p>
            <a:pPr lvl="1"/>
            <a:r>
              <a:rPr lang="en-US" dirty="0" smtClean="0"/>
              <a:t>In contrast, naïve Bayes is a generative classifier</a:t>
            </a:r>
          </a:p>
          <a:p>
            <a:pPr lvl="2"/>
            <a:r>
              <a:rPr lang="en-US" dirty="0" smtClean="0"/>
              <a:t>Estimates P(Y) &amp; P(X|Y) and uses Bayes’ rule to calculate P(Y|X)</a:t>
            </a:r>
          </a:p>
          <a:p>
            <a:pPr lvl="2"/>
            <a:r>
              <a:rPr lang="en-US" dirty="0" smtClean="0"/>
              <a:t>Explains how data are generated, given class label Y</a:t>
            </a:r>
          </a:p>
          <a:p>
            <a:r>
              <a:rPr lang="en-US" dirty="0" smtClean="0"/>
              <a:t>Both logistic regression and naïve Bayes use their estimates of P(Y|X) to assign a class to an input X—the difference is in how they arrive at these estimates.</a:t>
            </a:r>
          </a:p>
        </p:txBody>
      </p:sp>
    </p:spTree>
    <p:extLst>
      <p:ext uri="{BB962C8B-B14F-4D97-AF65-F5344CB8AC3E}">
        <p14:creationId xmlns:p14="http://schemas.microsoft.com/office/powerpoint/2010/main" val="298088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assumptions of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Want to learn 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Want to learn p(Y=1|X=x)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19"/>
          <a:stretch/>
        </p:blipFill>
        <p:spPr>
          <a:xfrm>
            <a:off x="2318657" y="1446378"/>
            <a:ext cx="2876550" cy="1817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40"/>
          <a:stretch/>
        </p:blipFill>
        <p:spPr>
          <a:xfrm>
            <a:off x="3429000" y="3263735"/>
            <a:ext cx="2876550" cy="9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Regression: predicting a continuous value</a:t>
            </a:r>
          </a:p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Classification: predicting a discrete value</a:t>
            </a:r>
          </a:p>
          <a:p>
            <a:r>
              <a:rPr lang="en-US" dirty="0" smtClean="0"/>
              <a:t>Gradient descent</a:t>
            </a:r>
          </a:p>
          <a:p>
            <a:pPr lvl="1"/>
            <a:r>
              <a:rPr lang="en-US" dirty="0" smtClean="0"/>
              <a:t>Very general optimization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logistic function is appropriate for making probability estimates.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3" y="1600200"/>
            <a:ext cx="5657453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41380" y="357343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594360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157363"/>
            <a:ext cx="3105150" cy="12938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342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90800"/>
            <a:ext cx="5048250" cy="4038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67000" y="2895600"/>
            <a:ext cx="3886200" cy="1657066"/>
          </a:xfrm>
          <a:prstGeom prst="rect">
            <a:avLst/>
          </a:prstGeom>
          <a:solidFill>
            <a:srgbClr val="8FFF8F">
              <a:alpha val="5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4552666"/>
            <a:ext cx="3886200" cy="1657066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Logistic regression models probabilities with the logistic function.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Want to predict Y=1 for X when P(Y=1|X) ≥ 0.5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67000" y="4552666"/>
            <a:ext cx="3886200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94179" y="4343400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P(Y=1|X)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34933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 = 1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5024735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 = 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605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90800"/>
            <a:ext cx="5048250" cy="4038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10100" y="2895600"/>
            <a:ext cx="1943100" cy="3314132"/>
          </a:xfrm>
          <a:prstGeom prst="rect">
            <a:avLst/>
          </a:prstGeom>
          <a:solidFill>
            <a:srgbClr val="8FFF8F">
              <a:alpha val="5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2895600"/>
            <a:ext cx="1943100" cy="3314132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Logistic regression models probabilities with the logistic function.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Want to predict Y=1 for X when P(Y=1|X) ≥ 0.5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67000" y="4552666"/>
            <a:ext cx="3886200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94179" y="4343400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P(Y=1|X)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34933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 = 1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5024735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 = 0</a:t>
            </a:r>
            <a:endParaRPr lang="en-US" sz="24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610100" y="2895600"/>
            <a:ext cx="0" cy="3314132"/>
          </a:xfrm>
          <a:prstGeom prst="line">
            <a:avLst/>
          </a:prstGeom>
          <a:ln w="76200">
            <a:solidFill>
              <a:srgbClr val="FF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Therefore, logistic regression is </a:t>
            </a:r>
            <a:br>
              <a:rPr lang="en-US" dirty="0" smtClean="0"/>
            </a:br>
            <a:r>
              <a:rPr lang="en-US" dirty="0" smtClean="0"/>
              <a:t>a linear classifier.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logistic function to estimate the probability of Y given 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Decision boundary: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74" y="2851067"/>
            <a:ext cx="5181600" cy="1407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4" y="5105400"/>
            <a:ext cx="7315200" cy="12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47" y="1817979"/>
            <a:ext cx="5657453" cy="448727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Maximize the conditional likelihood to find the weights w = [w</a:t>
            </a:r>
            <a:r>
              <a:rPr lang="en-US" baseline="-25000" dirty="0" smtClean="0"/>
              <a:t>0</a:t>
            </a:r>
            <a:r>
              <a:rPr lang="en-US" dirty="0" smtClean="0"/>
              <a:t>,w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w</a:t>
            </a:r>
            <a:r>
              <a:rPr lang="en-US" baseline="-25000" dirty="0" err="1" smtClean="0"/>
              <a:t>d</a:t>
            </a:r>
            <a:r>
              <a:rPr lang="en-US" dirty="0" smtClean="0"/>
              <a:t>].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37112"/>
            <a:ext cx="3854527" cy="1354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4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can we optimize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Concave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r>
              <a:rPr lang="en-US" sz="2400" dirty="0" smtClean="0">
                <a:sym typeface="Wingdings" panose="05000000000000000000" pitchFamily="2" charset="2"/>
              </a:rPr>
              <a:t>[check Hessian of P(</a:t>
            </a:r>
            <a:r>
              <a:rPr lang="en-US" sz="2400" dirty="0" err="1" smtClean="0">
                <a:sym typeface="Wingdings" panose="05000000000000000000" pitchFamily="2" charset="2"/>
              </a:rPr>
              <a:t>Y|X,w</a:t>
            </a:r>
            <a:r>
              <a:rPr lang="en-US" sz="2400" dirty="0" smtClean="0">
                <a:sym typeface="Wingdings" panose="05000000000000000000" pitchFamily="2" charset="2"/>
              </a:rPr>
              <a:t>)]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No closed-form solution for w 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2" y="2280769"/>
            <a:ext cx="7315200" cy="9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028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Gradient Descent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236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83665"/>
            <a:ext cx="5767388" cy="835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Gradient descent can optimize differentiable functions.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you have a differentiable function f(x)</a:t>
                </a:r>
              </a:p>
              <a:p>
                <a:r>
                  <a:rPr lang="en-US" dirty="0" smtClean="0"/>
                  <a:t>Gradient descent</a:t>
                </a:r>
              </a:p>
              <a:p>
                <a:pPr lvl="1"/>
                <a:r>
                  <a:rPr lang="en-US" dirty="0" smtClean="0"/>
                  <a:t>Choose starting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Repeat until no change:</a:t>
                </a:r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0" t="-17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45373" y="4719641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Updated value</a:t>
            </a:r>
          </a:p>
          <a:p>
            <a:r>
              <a:rPr lang="en-US" dirty="0" smtClean="0"/>
              <a:t>for optimum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6766" y="5105400"/>
            <a:ext cx="1539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 value</a:t>
            </a:r>
          </a:p>
          <a:p>
            <a:r>
              <a:rPr lang="en-US" dirty="0" smtClean="0"/>
              <a:t>for optimum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9753" y="5549342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size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5734008"/>
            <a:ext cx="141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of f,</a:t>
            </a:r>
          </a:p>
          <a:p>
            <a:r>
              <a:rPr lang="en-US" dirty="0"/>
              <a:t>e</a:t>
            </a:r>
            <a:r>
              <a:rPr lang="en-US" dirty="0" smtClean="0"/>
              <a:t>valuated at </a:t>
            </a:r>
          </a:p>
          <a:p>
            <a:r>
              <a:rPr lang="en-US" dirty="0" smtClean="0"/>
              <a:t>current 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3883665"/>
            <a:ext cx="895597" cy="764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1" y="3919385"/>
            <a:ext cx="1274618" cy="7645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36771" y="3967693"/>
            <a:ext cx="447798" cy="76453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95999" y="3967692"/>
            <a:ext cx="2143001" cy="7645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5620" y="4732228"/>
            <a:ext cx="1550177" cy="633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21599" y="5102804"/>
            <a:ext cx="1550177" cy="6337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09481" y="5518372"/>
            <a:ext cx="999586" cy="40030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92410" y="5742842"/>
            <a:ext cx="1550177" cy="9144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  <p:bldP spid="6" grpId="0"/>
      <p:bldP spid="6" grpId="1"/>
      <p:bldP spid="7" grpId="0"/>
      <p:bldP spid="7" grpId="1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Here is the trajectory of gradient descent on a quadratic function.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21"/>
          <a:stretch/>
        </p:blipFill>
        <p:spPr>
          <a:xfrm>
            <a:off x="2543175" y="1632527"/>
            <a:ext cx="4162425" cy="4461309"/>
          </a:xfrm>
        </p:spPr>
      </p:pic>
      <p:sp>
        <p:nvSpPr>
          <p:cNvPr id="5" name="Oval 4"/>
          <p:cNvSpPr/>
          <p:nvPr/>
        </p:nvSpPr>
        <p:spPr>
          <a:xfrm>
            <a:off x="5062870" y="2831805"/>
            <a:ext cx="228600" cy="228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4038600"/>
            <a:ext cx="228600" cy="228600"/>
          </a:xfrm>
          <a:prstGeom prst="ellipse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1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does step size affect the result?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7383"/>
            <a:ext cx="8229600" cy="4091596"/>
          </a:xfrm>
        </p:spPr>
      </p:pic>
    </p:spTree>
    <p:extLst>
      <p:ext uri="{BB962C8B-B14F-4D97-AF65-F5344CB8AC3E}">
        <p14:creationId xmlns:p14="http://schemas.microsoft.com/office/powerpoint/2010/main" val="15846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Regression wants to predict a continuous-valued output for an input.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Goal: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2209800"/>
            <a:ext cx="490537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3200400"/>
            <a:ext cx="3695700" cy="704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67350"/>
            <a:ext cx="762952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36" y="4419600"/>
            <a:ext cx="26003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4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83665"/>
            <a:ext cx="5767388" cy="835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Gradient descent can optimize differentiable functions.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you have a differentiable function f(x)</a:t>
                </a:r>
              </a:p>
              <a:p>
                <a:r>
                  <a:rPr lang="en-US" dirty="0" smtClean="0"/>
                  <a:t>Gradient descent</a:t>
                </a:r>
              </a:p>
              <a:p>
                <a:pPr lvl="1"/>
                <a:r>
                  <a:rPr lang="en-US" dirty="0" smtClean="0"/>
                  <a:t>Choose starting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Repeat until no change:</a:t>
                </a:r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0" t="-17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45373" y="4719641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Updated value</a:t>
            </a:r>
          </a:p>
          <a:p>
            <a:r>
              <a:rPr lang="en-US" dirty="0" smtClean="0"/>
              <a:t>for optimum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6766" y="5105400"/>
            <a:ext cx="1539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 value</a:t>
            </a:r>
          </a:p>
          <a:p>
            <a:r>
              <a:rPr lang="en-US" dirty="0" smtClean="0"/>
              <a:t>for optimum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9753" y="5549342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size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5734008"/>
            <a:ext cx="141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of f,</a:t>
            </a:r>
          </a:p>
          <a:p>
            <a:r>
              <a:rPr lang="en-US" dirty="0"/>
              <a:t>e</a:t>
            </a:r>
            <a:r>
              <a:rPr lang="en-US" dirty="0" smtClean="0"/>
              <a:t>valuated at </a:t>
            </a:r>
          </a:p>
          <a:p>
            <a:r>
              <a:rPr lang="en-US" dirty="0" smtClean="0"/>
              <a:t>current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028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Linear Regression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073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Linear regression assumes a linear relationship between inputs and outputs.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Goal: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2209800"/>
            <a:ext cx="490537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3200400"/>
            <a:ext cx="3695700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36" y="4419600"/>
            <a:ext cx="2600325" cy="790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73" y="5086350"/>
            <a:ext cx="55054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0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You collected data about commute times.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93" y="1600200"/>
            <a:ext cx="5656414" cy="4525963"/>
          </a:xfrm>
        </p:spPr>
      </p:pic>
    </p:spTree>
    <p:extLst>
      <p:ext uri="{BB962C8B-B14F-4D97-AF65-F5344CB8AC3E}">
        <p14:creationId xmlns:p14="http://schemas.microsoft.com/office/powerpoint/2010/main" val="119688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Now, you want to predict commute time for a new person, who lives 1.1 miles from campus.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93" y="1600200"/>
            <a:ext cx="5656414" cy="4525963"/>
          </a:xfrm>
        </p:spPr>
      </p:pic>
    </p:spTree>
    <p:extLst>
      <p:ext uri="{BB962C8B-B14F-4D97-AF65-F5344CB8AC3E}">
        <p14:creationId xmlns:p14="http://schemas.microsoft.com/office/powerpoint/2010/main" val="17222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Now, you want to predict commute time for a new person, who lives 1.1 miles from campus.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93" y="1600616"/>
            <a:ext cx="5656414" cy="4525131"/>
          </a:xfrm>
        </p:spPr>
      </p:pic>
      <p:sp>
        <p:nvSpPr>
          <p:cNvPr id="7" name="TextBox 6"/>
          <p:cNvSpPr txBox="1"/>
          <p:nvPr/>
        </p:nvSpPr>
        <p:spPr>
          <a:xfrm>
            <a:off x="3038394" y="56790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1.1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2667000" y="3800475"/>
            <a:ext cx="1371600" cy="1676400"/>
          </a:xfrm>
          <a:prstGeom prst="ellipse">
            <a:avLst/>
          </a:prstGeom>
          <a:solidFill>
            <a:srgbClr val="00FF00">
              <a:alpha val="18824"/>
            </a:srgb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276600" y="1981200"/>
            <a:ext cx="0" cy="3621643"/>
          </a:xfrm>
          <a:prstGeom prst="line">
            <a:avLst/>
          </a:prstGeom>
          <a:ln w="76200">
            <a:solidFill>
              <a:srgbClr val="00FF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9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Now, you want to predict commute time for a new person, who lives 1.1 miles from campus.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93" y="1600616"/>
            <a:ext cx="5656414" cy="4525131"/>
          </a:xfrm>
        </p:spPr>
      </p:pic>
      <p:cxnSp>
        <p:nvCxnSpPr>
          <p:cNvPr id="5" name="Straight Connector 4"/>
          <p:cNvCxnSpPr/>
          <p:nvPr/>
        </p:nvCxnSpPr>
        <p:spPr>
          <a:xfrm>
            <a:off x="3276600" y="4419600"/>
            <a:ext cx="0" cy="1183243"/>
          </a:xfrm>
          <a:prstGeom prst="line">
            <a:avLst/>
          </a:prstGeom>
          <a:ln w="76200">
            <a:solidFill>
              <a:srgbClr val="00FF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38394" y="56790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1.1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38400" y="4419600"/>
            <a:ext cx="838200" cy="0"/>
          </a:xfrm>
          <a:prstGeom prst="line">
            <a:avLst/>
          </a:prstGeom>
          <a:ln w="762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0" y="4188767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~23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82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KEARLY@WGBFFSNFUVW0Y5HA" val="486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11278</TotalTime>
  <Words>1039</Words>
  <Application>Microsoft Office PowerPoint</Application>
  <PresentationFormat>On-screen Show (4:3)</PresentationFormat>
  <Paragraphs>188</Paragraphs>
  <Slides>30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Regress-itation</vt:lpstr>
      <vt:lpstr>Outline</vt:lpstr>
      <vt:lpstr>Regression wants to predict a continuous-valued output for an input.</vt:lpstr>
      <vt:lpstr>PowerPoint Presentation</vt:lpstr>
      <vt:lpstr>Linear regression assumes a linear relationship between inputs and outputs.</vt:lpstr>
      <vt:lpstr>You collected data about commute times.</vt:lpstr>
      <vt:lpstr>Now, you want to predict commute time for a new person, who lives 1.1 miles from campus.</vt:lpstr>
      <vt:lpstr>Now, you want to predict commute time for a new person, who lives 1.1 miles from campus.</vt:lpstr>
      <vt:lpstr>Now, you want to predict commute time for a new person, who lives 1.1 miles from campus.</vt:lpstr>
      <vt:lpstr>How can we find this line?</vt:lpstr>
      <vt:lpstr>How can we find this line?</vt:lpstr>
      <vt:lpstr>We can learn w from the observed data by maximizing the conditional likelihood.</vt:lpstr>
      <vt:lpstr>We can learn w from the observed data by maximizing the conditional likelihood.</vt:lpstr>
      <vt:lpstr>We can learn w from the observed data by maximizing the conditional likelihood.</vt:lpstr>
      <vt:lpstr>For the 1-D case…</vt:lpstr>
      <vt:lpstr>PowerPoint Presentation</vt:lpstr>
      <vt:lpstr>Logistic regression is a discriminative approach to classification.</vt:lpstr>
      <vt:lpstr>Logistic regression is a discriminative approach to classification.</vt:lpstr>
      <vt:lpstr>The assumptions of logistic regression</vt:lpstr>
      <vt:lpstr>The logistic function is appropriate for making probability estimates.</vt:lpstr>
      <vt:lpstr>Logistic regression models probabilities with the logistic function.</vt:lpstr>
      <vt:lpstr>Logistic regression models probabilities with the logistic function.</vt:lpstr>
      <vt:lpstr>Therefore, logistic regression is  a linear classifier.</vt:lpstr>
      <vt:lpstr>Maximize the conditional likelihood to find the weights w = [w0,w1,…,wd].</vt:lpstr>
      <vt:lpstr>How can we optimize this function?</vt:lpstr>
      <vt:lpstr>PowerPoint Presentation</vt:lpstr>
      <vt:lpstr>Gradient descent can optimize differentiable functions.</vt:lpstr>
      <vt:lpstr>Here is the trajectory of gradient descent on a quadratic function.</vt:lpstr>
      <vt:lpstr>How does step size affect the result?</vt:lpstr>
      <vt:lpstr>Gradient descent can optimize differentiable functions.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Regress-itation</dc:title>
  <dc:creator>kearly</dc:creator>
  <cp:lastModifiedBy>kearly</cp:lastModifiedBy>
  <cp:revision>107</cp:revision>
  <dcterms:created xsi:type="dcterms:W3CDTF">2015-01-30T22:01:42Z</dcterms:created>
  <dcterms:modified xsi:type="dcterms:W3CDTF">2015-02-09T15:01:15Z</dcterms:modified>
</cp:coreProperties>
</file>