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95" r:id="rId5"/>
    <p:sldId id="296" r:id="rId6"/>
    <p:sldId id="336" r:id="rId7"/>
    <p:sldId id="352" r:id="rId8"/>
    <p:sldId id="329" r:id="rId9"/>
    <p:sldId id="343" r:id="rId10"/>
    <p:sldId id="330" r:id="rId11"/>
    <p:sldId id="300" r:id="rId12"/>
    <p:sldId id="301" r:id="rId13"/>
    <p:sldId id="318" r:id="rId14"/>
    <p:sldId id="340" r:id="rId15"/>
    <p:sldId id="350" r:id="rId16"/>
    <p:sldId id="337" r:id="rId17"/>
    <p:sldId id="338" r:id="rId18"/>
    <p:sldId id="358" r:id="rId19"/>
    <p:sldId id="342" r:id="rId20"/>
    <p:sldId id="345" r:id="rId21"/>
    <p:sldId id="344" r:id="rId22"/>
    <p:sldId id="324" r:id="rId23"/>
    <p:sldId id="283" r:id="rId24"/>
    <p:sldId id="285" r:id="rId25"/>
    <p:sldId id="347" r:id="rId26"/>
    <p:sldId id="348" r:id="rId27"/>
    <p:sldId id="353" r:id="rId28"/>
    <p:sldId id="319" r:id="rId29"/>
    <p:sldId id="341" r:id="rId30"/>
    <p:sldId id="351" r:id="rId31"/>
    <p:sldId id="355" r:id="rId32"/>
    <p:sldId id="313" r:id="rId33"/>
    <p:sldId id="357" r:id="rId34"/>
    <p:sldId id="356" r:id="rId35"/>
    <p:sldId id="316" r:id="rId36"/>
    <p:sldId id="317" r:id="rId37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889"/>
    <a:srgbClr val="FFF9F7"/>
    <a:srgbClr val="016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3B54A-9222-AD48-88F8-AE3F5488AD61}" v="74" dt="2025-09-12T07:42:35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5" autoAdjust="0"/>
    <p:restoredTop sz="66814"/>
  </p:normalViewPr>
  <p:slideViewPr>
    <p:cSldViewPr snapToGrid="0">
      <p:cViewPr varScale="1">
        <p:scale>
          <a:sx n="104" d="100"/>
          <a:sy n="104" d="100"/>
        </p:scale>
        <p:origin x="2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Sourioux" userId="dd0cc559eed24d0d" providerId="LiveId" clId="{9643B54A-9222-AD48-88F8-AE3F5488AD61}"/>
    <pc:docChg chg="modSld">
      <pc:chgData name="Christine Sourioux" userId="dd0cc559eed24d0d" providerId="LiveId" clId="{9643B54A-9222-AD48-88F8-AE3F5488AD61}" dt="2025-09-13T06:55:34.818" v="105" actId="20577"/>
      <pc:docMkLst>
        <pc:docMk/>
      </pc:docMkLst>
      <pc:sldChg chg="modSp mod">
        <pc:chgData name="Christine Sourioux" userId="dd0cc559eed24d0d" providerId="LiveId" clId="{9643B54A-9222-AD48-88F8-AE3F5488AD61}" dt="2025-09-12T07:42:09.501" v="12" actId="20577"/>
        <pc:sldMkLst>
          <pc:docMk/>
          <pc:sldMk cId="1592581054" sldId="283"/>
        </pc:sldMkLst>
        <pc:spChg chg="mod">
          <ac:chgData name="Christine Sourioux" userId="dd0cc559eed24d0d" providerId="LiveId" clId="{9643B54A-9222-AD48-88F8-AE3F5488AD61}" dt="2025-09-12T07:42:00.068" v="0" actId="790"/>
          <ac:spMkLst>
            <pc:docMk/>
            <pc:sldMk cId="1592581054" sldId="283"/>
            <ac:spMk id="4" creationId="{A4FB6E30-5D6B-C132-68DE-0C88ACCDF7EE}"/>
          </ac:spMkLst>
        </pc:spChg>
        <pc:spChg chg="mod">
          <ac:chgData name="Christine Sourioux" userId="dd0cc559eed24d0d" providerId="LiveId" clId="{9643B54A-9222-AD48-88F8-AE3F5488AD61}" dt="2025-09-12T07:42:00.068" v="0" actId="790"/>
          <ac:spMkLst>
            <pc:docMk/>
            <pc:sldMk cId="1592581054" sldId="283"/>
            <ac:spMk id="6" creationId="{711B3109-1190-11CB-D269-E031E55AACE0}"/>
          </ac:spMkLst>
        </pc:spChg>
        <pc:spChg chg="mod">
          <ac:chgData name="Christine Sourioux" userId="dd0cc559eed24d0d" providerId="LiveId" clId="{9643B54A-9222-AD48-88F8-AE3F5488AD61}" dt="2025-09-12T07:42:00.068" v="0" actId="790"/>
          <ac:spMkLst>
            <pc:docMk/>
            <pc:sldMk cId="1592581054" sldId="283"/>
            <ac:spMk id="7" creationId="{7480558F-9861-5ABA-5799-99FAC38CACDF}"/>
          </ac:spMkLst>
        </pc:spChg>
        <pc:spChg chg="mod">
          <ac:chgData name="Christine Sourioux" userId="dd0cc559eed24d0d" providerId="LiveId" clId="{9643B54A-9222-AD48-88F8-AE3F5488AD61}" dt="2025-09-12T07:42:09.501" v="12" actId="20577"/>
          <ac:spMkLst>
            <pc:docMk/>
            <pc:sldMk cId="1592581054" sldId="283"/>
            <ac:spMk id="8" creationId="{4D491482-7775-6B99-56EA-C40A044FFFFB}"/>
          </ac:spMkLst>
        </pc:spChg>
        <pc:spChg chg="mod">
          <ac:chgData name="Christine Sourioux" userId="dd0cc559eed24d0d" providerId="LiveId" clId="{9643B54A-9222-AD48-88F8-AE3F5488AD61}" dt="2025-09-12T07:42:00.068" v="0" actId="790"/>
          <ac:spMkLst>
            <pc:docMk/>
            <pc:sldMk cId="1592581054" sldId="283"/>
            <ac:spMk id="10" creationId="{961432A2-BDB8-9CD9-8113-5583296954E3}"/>
          </ac:spMkLst>
        </pc:spChg>
        <pc:spChg chg="mod">
          <ac:chgData name="Christine Sourioux" userId="dd0cc559eed24d0d" providerId="LiveId" clId="{9643B54A-9222-AD48-88F8-AE3F5488AD61}" dt="2025-09-12T07:42:00.068" v="0" actId="790"/>
          <ac:spMkLst>
            <pc:docMk/>
            <pc:sldMk cId="1592581054" sldId="283"/>
            <ac:spMk id="11" creationId="{6D985186-C2B6-D131-822D-2669273DF16A}"/>
          </ac:spMkLst>
        </pc:spChg>
      </pc:sldChg>
      <pc:sldChg chg="modSp mod">
        <pc:chgData name="Christine Sourioux" userId="dd0cc559eed24d0d" providerId="LiveId" clId="{9643B54A-9222-AD48-88F8-AE3F5488AD61}" dt="2025-09-13T06:55:34.818" v="105" actId="20577"/>
        <pc:sldMkLst>
          <pc:docMk/>
          <pc:sldMk cId="3627872592" sldId="336"/>
        </pc:sldMkLst>
        <pc:graphicFrameChg chg="modGraphic">
          <ac:chgData name="Christine Sourioux" userId="dd0cc559eed24d0d" providerId="LiveId" clId="{9643B54A-9222-AD48-88F8-AE3F5488AD61}" dt="2025-09-13T06:55:34.818" v="105" actId="20577"/>
          <ac:graphicFrameMkLst>
            <pc:docMk/>
            <pc:sldMk cId="3627872592" sldId="336"/>
            <ac:graphicFrameMk id="5" creationId="{5E13253C-D231-B550-7878-6A11E00DBA09}"/>
          </ac:graphicFrameMkLst>
        </pc:graphicFrameChg>
      </pc:sldChg>
      <pc:sldChg chg="modSp">
        <pc:chgData name="Christine Sourioux" userId="dd0cc559eed24d0d" providerId="LiveId" clId="{9643B54A-9222-AD48-88F8-AE3F5488AD61}" dt="2025-09-12T07:42:35.573" v="83" actId="20577"/>
        <pc:sldMkLst>
          <pc:docMk/>
          <pc:sldMk cId="1214721419" sldId="348"/>
        </pc:sldMkLst>
        <pc:spChg chg="mod">
          <ac:chgData name="Christine Sourioux" userId="dd0cc559eed24d0d" providerId="LiveId" clId="{9643B54A-9222-AD48-88F8-AE3F5488AD61}" dt="2025-09-12T07:42:35.573" v="83" actId="20577"/>
          <ac:spMkLst>
            <pc:docMk/>
            <pc:sldMk cId="1214721419" sldId="348"/>
            <ac:spMk id="5" creationId="{4BF74AAF-539D-C997-74D9-97C797A124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C1011-5949-1647-8DA9-FD0731D49FE6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87648-BBD4-5345-8BB9-F1F6BCF80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6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87648-BBD4-5345-8BB9-F1F6BCF8006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16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87648-BBD4-5345-8BB9-F1F6BCF8006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fr-FR" sz="4300" dirty="0">
                <a:latin typeface="Montserrat" panose="00000500000000000000" pitchFamily="2" charset="0"/>
              </a:rPr>
              <a:t>Le mentor est choisi dans la liste fournie : 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fr-FR" sz="3400" dirty="0">
                <a:latin typeface="Montserrat" panose="00000500000000000000" pitchFamily="2" charset="0"/>
              </a:rPr>
              <a:t>le mentor est choisi, selon les informations trouvées sur </a:t>
            </a:r>
            <a:r>
              <a:rPr lang="fr-FR" sz="3400" dirty="0" err="1">
                <a:latin typeface="Montserrat" panose="00000500000000000000" pitchFamily="2" charset="0"/>
              </a:rPr>
              <a:t>Linkedin</a:t>
            </a:r>
            <a:r>
              <a:rPr lang="fr-FR" sz="3400" dirty="0">
                <a:latin typeface="Montserrat" panose="00000500000000000000" pitchFamily="2" charset="0"/>
              </a:rPr>
              <a:t>, bouche à oreille, intervenant ou pas dans le PAI, à l’intuition …  </a:t>
            </a:r>
          </a:p>
          <a:p>
            <a:pPr lvl="1">
              <a:lnSpc>
                <a:spcPct val="120000"/>
              </a:lnSpc>
              <a:buFontTx/>
              <a:buChar char="-"/>
            </a:pPr>
            <a:r>
              <a:rPr lang="fr-FR" sz="3400" b="1" u="sng" dirty="0">
                <a:effectLst/>
                <a:latin typeface="Montserrat" panose="00000500000000000000" pitchFamily="2" charset="0"/>
              </a:rPr>
              <a:t>Merci de ne pas envoyer de demandes à plusieurs mentors en même temps et de préciser votre PAI ainsi que la période où vous souhaiteriez avoir votre séance.</a:t>
            </a:r>
            <a:endParaRPr lang="fr-FR" sz="3400" dirty="0">
              <a:latin typeface="Montserrat" panose="00000500000000000000" pitchFamily="2" charset="0"/>
            </a:endParaRPr>
          </a:p>
          <a:p>
            <a:pPr>
              <a:lnSpc>
                <a:spcPct val="120000"/>
              </a:lnSpc>
              <a:buNone/>
            </a:pPr>
            <a:endParaRPr lang="fr-FR" sz="4300" dirty="0">
              <a:latin typeface="Montserrat" panose="00000500000000000000" pitchFamily="2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fr-FR" sz="4300">
                <a:latin typeface="Montserrat" panose="00000500000000000000" pitchFamily="2" charset="0"/>
              </a:rPr>
              <a:t>Une fois le contact établi, planifier la séance de mentorat et convenez avec le mentor de la date à laquelle il/elle attend les éléments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87648-BBD4-5345-8BB9-F1F6BCF8006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8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87648-BBD4-5345-8BB9-F1F6BCF8006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92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87648-BBD4-5345-8BB9-F1F6BCF8006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17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6CCAB-68AB-D77A-372D-6FC6717E5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8EF40F-AD0A-CE8B-598C-9A14CA45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FDB4C6-8177-5917-79AA-D628A151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FF4512-6EF2-9A81-B38B-3B8F62C6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46EED-8DE4-EF36-C25D-DBD5942A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71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6D729-DA06-5739-7602-90886BE9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9D0A38-B06F-A1BD-3E54-9781BDC8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C8ADB6-204B-FCFE-C608-FA9DCF6B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DDE19-160D-4102-BA76-430EC974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A67753-D31B-8CFC-89CD-12CD212B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74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24BE3C-3F81-0A70-31A3-2524A0A9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1F26E0-51EB-10D2-CAC7-B202FF4E7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6180E4-B285-19CF-9C30-1B5FA235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79CFD2-EB7D-F712-BC10-26604EE9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6BA27-79C1-E0C3-5FFD-7A97904B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482B2-11D4-5D39-5AE2-AB05FD0E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6B23A-4831-8F3E-C5AE-7ABE602C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F8DFA-CCDA-47AE-1E23-953676EF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1AE69-5283-4C90-14C1-A75AA26C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CC8F57-C0F2-C939-204F-7E06D07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60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96932-D9C7-9B4B-0EDE-B7DE0658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49FF93-8E15-6891-6689-96015332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595A68-C4B9-EE92-3592-272C756E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CE869-3A46-80A0-270D-72B47049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304C0-2B86-CE6B-53CC-C364DE3B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48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A3124-AFD6-BBBE-F0B1-8639BC1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C0BC3-85B8-1836-3AE7-7AED0AD26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2848CA-B764-2388-9F8F-099AF391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202FE5-9E70-BB68-31B5-B22C0AC4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69EFE6-E9E8-9BC1-28B3-5CCC637F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1456-7B58-00E0-759F-49446F71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82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4F1B8-4739-269B-BEDD-66D5612B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F974D6-BFF2-DD02-FE81-F7BEB5180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334D75-C3F7-43C4-B7D9-F3F091A9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CF9B96-2C25-0D73-0A16-3C0F7873A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7E780F-E88F-864C-5A56-008899169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8B0973-F7EC-995A-B4E2-8CA1D3C0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DB0D5C-1620-EC8B-B802-D5191C44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09C7BD-D140-A454-9260-3231E77D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63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1D718-3299-0BAF-FD8B-4F6DB1B1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71B001-4E97-766C-3EC8-E51D8469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1D4590-098B-FE0B-82F7-23B8382D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80C1D-6D06-5384-5519-808E4C6B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7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C8EBDD-9488-FB54-C1E9-74D5FE34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B27E72-5649-653D-7A2C-ABFB2531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F2AC8D-F583-1BE3-E1E6-517ACD1F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2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AB500-8BD0-2E2D-E5AC-13210583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48DB5-AA23-04DE-49FC-90D38ED39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75AAF9-66FD-C7C0-CD8C-346968C9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D009AF-7335-7B06-2C41-3DD42C98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2F901D-A13D-79F5-6CD1-98B62E4B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FC3460-6CE5-08C8-CC86-194D5E38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72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1F6C2-61DC-886E-AC2B-3DBAAF77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2FA25B-EAAA-3C66-403B-713B2FE10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105217-ACE1-C803-8BAF-85D64F915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67E54A-370A-1468-538F-3ABB13D6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E7E73C-E89B-1815-9692-89BF764C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1453E-4700-D75A-40A1-CFD890F6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A7B1CB-065D-F144-25D5-793394BD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C9E95-E0BA-8F43-3A7D-9C3A7DEE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278FA0-8BA8-D6B8-9142-DAA42ACD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094B-0982-48F9-BF02-0CCC394F6CF9}" type="datetimeFigureOut">
              <a:rPr lang="fr-FR" smtClean="0"/>
              <a:t>13/09/2025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68746-639F-94F8-1485-74450529D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3D524-C540-1CAD-FE5D-61DB54F05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6FF2-D59E-4B21-9AC3-F64D5CC943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09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9.svg"/><Relationship Id="rId4" Type="http://schemas.openxmlformats.org/officeDocument/2006/relationships/image" Target="../media/image10.jpe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1EE4C9F2-73E2-40DC-3A79-258BAB147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65" y="2522845"/>
            <a:ext cx="3602736" cy="1804416"/>
          </a:xfrm>
          <a:prstGeom prst="rect">
            <a:avLst/>
          </a:prstGeom>
        </p:spPr>
      </p:pic>
      <p:pic>
        <p:nvPicPr>
          <p:cNvPr id="13" name="Image 12" descr="logo_coachingways.png">
            <a:extLst>
              <a:ext uri="{FF2B5EF4-FFF2-40B4-BE49-F238E27FC236}">
                <a16:creationId xmlns:a16="http://schemas.microsoft.com/office/drawing/2014/main" id="{886BCFED-6C47-6CB5-DA15-C39D40B9B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39" y="269790"/>
            <a:ext cx="1383122" cy="1169847"/>
          </a:xfrm>
          <a:prstGeom prst="rect">
            <a:avLst/>
          </a:prstGeom>
        </p:spPr>
      </p:pic>
      <p:pic>
        <p:nvPicPr>
          <p:cNvPr id="2" name="Image 1" descr="logo_coachingways.png">
            <a:extLst>
              <a:ext uri="{FF2B5EF4-FFF2-40B4-BE49-F238E27FC236}">
                <a16:creationId xmlns:a16="http://schemas.microsoft.com/office/drawing/2014/main" id="{7912DB1C-C7EC-EE79-E89A-4D0F458DD1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39" y="4796761"/>
            <a:ext cx="1383122" cy="116984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59D5E31-545C-B416-835D-A6369F286D95}"/>
              </a:ext>
            </a:extLst>
          </p:cNvPr>
          <p:cNvSpPr txBox="1"/>
          <p:nvPr/>
        </p:nvSpPr>
        <p:spPr>
          <a:xfrm>
            <a:off x="2173291" y="1698724"/>
            <a:ext cx="7845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VOS PARCOURS DE CERTIFICATION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C5D95F7-1438-F35C-3150-E5FA9AC968D7}"/>
              </a:ext>
            </a:extLst>
          </p:cNvPr>
          <p:cNvGrpSpPr/>
          <p:nvPr/>
        </p:nvGrpSpPr>
        <p:grpSpPr>
          <a:xfrm>
            <a:off x="2883881" y="2283499"/>
            <a:ext cx="4331277" cy="2283108"/>
            <a:chOff x="4047831" y="2402310"/>
            <a:chExt cx="4331277" cy="2283108"/>
          </a:xfrm>
        </p:grpSpPr>
        <p:pic>
          <p:nvPicPr>
            <p:cNvPr id="1026" name="Picture 2" descr="Level 1 Accreditation - International Coaching Federation">
              <a:extLst>
                <a:ext uri="{FF2B5EF4-FFF2-40B4-BE49-F238E27FC236}">
                  <a16:creationId xmlns:a16="http://schemas.microsoft.com/office/drawing/2014/main" id="{FADDF2B2-819F-580F-B997-13BC6DE84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7831" y="2402310"/>
              <a:ext cx="2283108" cy="228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ertification Level 2 par ICF - INTERNATIONAL MOZAIK : Cabinet de coaching,  Accompagnement, Ecole de coaching certifiée ICF, Leadership du Vivant.">
              <a:extLst>
                <a:ext uri="{FF2B5EF4-FFF2-40B4-BE49-F238E27FC236}">
                  <a16:creationId xmlns:a16="http://schemas.microsoft.com/office/drawing/2014/main" id="{B240ED8D-6FB9-1DB6-9CA7-6A8E2EEE5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402310"/>
              <a:ext cx="2283108" cy="228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555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CDD9-1D45-33F4-015D-0ECD21526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0D94DBE8-ED12-8FDE-0299-4BD1C2A75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63FDA7E7-BBEC-51DA-5390-3F41695ED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F4DEF3D-5484-FFDD-D5B4-FCCC9F6D3590}"/>
              </a:ext>
            </a:extLst>
          </p:cNvPr>
          <p:cNvSpPr txBox="1"/>
          <p:nvPr/>
        </p:nvSpPr>
        <p:spPr>
          <a:xfrm>
            <a:off x="2077760" y="2624907"/>
            <a:ext cx="9889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A faire </a:t>
            </a:r>
            <a:r>
              <a:rPr lang="fr-FR" b="1" dirty="0">
                <a:latin typeface="Montserrat" panose="00000500000000000000" pitchFamily="2" charset="0"/>
              </a:rPr>
              <a:t>dans les 6 mois </a:t>
            </a:r>
            <a:r>
              <a:rPr lang="fr-FR" dirty="0">
                <a:latin typeface="Montserrat" panose="00000500000000000000" pitchFamily="2" charset="0"/>
              </a:rPr>
              <a:t>qui suivent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Même processus, mais </a:t>
            </a:r>
            <a:r>
              <a:rPr lang="fr-FR" b="1" dirty="0">
                <a:latin typeface="Montserrat" panose="00000500000000000000" pitchFamily="2" charset="0"/>
              </a:rPr>
              <a:t>le coût n’est plus inclus </a:t>
            </a:r>
            <a:r>
              <a:rPr lang="fr-FR" dirty="0">
                <a:latin typeface="Montserrat" panose="00000500000000000000" pitchFamily="2" charset="0"/>
              </a:rPr>
              <a:t>et le participant règlera directement au MENTOR.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200 €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8712D5-E953-E8D0-69FF-C0BF7AE939D2}"/>
              </a:ext>
            </a:extLst>
          </p:cNvPr>
          <p:cNvSpPr txBox="1"/>
          <p:nvPr/>
        </p:nvSpPr>
        <p:spPr>
          <a:xfrm>
            <a:off x="1334777" y="883228"/>
            <a:ext cx="850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MENTORAT 2 </a:t>
            </a:r>
            <a:r>
              <a:rPr lang="fr-FR" sz="3200" b="1" dirty="0">
                <a:solidFill>
                  <a:srgbClr val="E53889"/>
                </a:solidFill>
                <a:latin typeface="Montserrat" panose="00000500000000000000" pitchFamily="2" charset="0"/>
              </a:rPr>
              <a:t>CERTIFIANT - Rattrapage</a:t>
            </a:r>
            <a:endParaRPr lang="fr-FR" sz="3200" b="1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22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A1F45D-54B1-4055-2148-EF4F0B4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A2D148F-8248-BDEE-4275-0226588A1215}"/>
              </a:ext>
            </a:extLst>
          </p:cNvPr>
          <p:cNvSpPr txBox="1"/>
          <p:nvPr/>
        </p:nvSpPr>
        <p:spPr>
          <a:xfrm>
            <a:off x="3301004" y="1773053"/>
            <a:ext cx="5589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Formation « PRATICIEN »</a:t>
            </a:r>
          </a:p>
        </p:txBody>
      </p:sp>
      <p:pic>
        <p:nvPicPr>
          <p:cNvPr id="5" name="Image 4" descr="logo_coachingways.png">
            <a:extLst>
              <a:ext uri="{FF2B5EF4-FFF2-40B4-BE49-F238E27FC236}">
                <a16:creationId xmlns:a16="http://schemas.microsoft.com/office/drawing/2014/main" id="{E5231B79-CD9B-333F-E3C6-DCC6BA8DC8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39" y="269790"/>
            <a:ext cx="1383122" cy="1169847"/>
          </a:xfrm>
          <a:prstGeom prst="rect">
            <a:avLst/>
          </a:prstGeom>
        </p:spPr>
      </p:pic>
      <p:pic>
        <p:nvPicPr>
          <p:cNvPr id="3" name="Picture 4" descr="Certification Level 2 par ICF - INTERNATIONAL MOZAIK : Cabinet de coaching,  Accompagnement, Ecole de coaching certifiée ICF, Leadership du Vivant.">
            <a:extLst>
              <a:ext uri="{FF2B5EF4-FFF2-40B4-BE49-F238E27FC236}">
                <a16:creationId xmlns:a16="http://schemas.microsoft.com/office/drawing/2014/main" id="{51524B0A-D7CD-7C55-CBA3-DECF2F12C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974" y="2691245"/>
            <a:ext cx="2685168" cy="26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39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FB2CA-1C66-F406-E9AB-1F4C3FC59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C4528B54-7710-D7F3-7504-89DA16607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DA34E28E-B76B-8615-FC17-5A5165A13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C7271EE-9290-17F6-B545-50A93FF71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86227"/>
              </p:ext>
            </p:extLst>
          </p:nvPr>
        </p:nvGraphicFramePr>
        <p:xfrm>
          <a:off x="847951" y="1033291"/>
          <a:ext cx="304100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810">
                  <a:extLst>
                    <a:ext uri="{9D8B030D-6E8A-4147-A177-3AD203B41FA5}">
                      <a16:colId xmlns:a16="http://schemas.microsoft.com/office/drawing/2014/main" val="3422250281"/>
                    </a:ext>
                  </a:extLst>
                </a:gridCol>
                <a:gridCol w="1432193">
                  <a:extLst>
                    <a:ext uri="{9D8B030D-6E8A-4147-A177-3AD203B41FA5}">
                      <a16:colId xmlns:a16="http://schemas.microsoft.com/office/drawing/2014/main" val="117866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4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Aydan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33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DOROT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THIERRY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1916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GIRARDIER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Jean-Denis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4372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LOGANATHAN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Nivethika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2823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MONNIER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Arnaud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2614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ZGHEIB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Wafaa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32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DAGORN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Sandra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9361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D'UNIENVILLE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Pauline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1176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IBRAHIM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Dorra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1194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 ROUX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Cecile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5282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NICOLLON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Cécile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6356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BASSEKA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Silvi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777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GONZALEZ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Déborah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491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MAHIEU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Adeline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6214582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72B479F-4810-EBC8-E4BF-E8D8699BCB01}"/>
              </a:ext>
            </a:extLst>
          </p:cNvPr>
          <p:cNvSpPr txBox="1"/>
          <p:nvPr/>
        </p:nvSpPr>
        <p:spPr>
          <a:xfrm>
            <a:off x="1334777" y="182996"/>
            <a:ext cx="7207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PARTICIPANT.E.S </a:t>
            </a:r>
            <a:r>
              <a:rPr lang="fr-FR" sz="3200" b="1" dirty="0" err="1">
                <a:solidFill>
                  <a:srgbClr val="002060"/>
                </a:solidFill>
                <a:latin typeface="Montserrat" panose="00000500000000000000" pitchFamily="2" charset="0"/>
              </a:rPr>
              <a:t>CONCERN</a:t>
            </a:r>
            <a:r>
              <a:rPr lang="fr-FR" sz="3200" b="1" cap="all" dirty="0" err="1">
                <a:solidFill>
                  <a:srgbClr val="002060"/>
                </a:solidFill>
                <a:latin typeface="Montserrat" panose="00000500000000000000" pitchFamily="2" charset="0"/>
              </a:rPr>
              <a:t>é</a:t>
            </a:r>
            <a:r>
              <a:rPr lang="fr-FR" sz="3200" b="1" dirty="0" err="1">
                <a:solidFill>
                  <a:srgbClr val="002060"/>
                </a:solidFill>
                <a:latin typeface="Montserrat" panose="00000500000000000000" pitchFamily="2" charset="0"/>
              </a:rPr>
              <a:t>.E.S</a:t>
            </a:r>
            <a:endParaRPr lang="fr-FR" sz="3200" b="1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8CF35E2-94FF-5017-4F37-68A6B7B2B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71925"/>
              </p:ext>
            </p:extLst>
          </p:nvPr>
        </p:nvGraphicFramePr>
        <p:xfrm>
          <a:off x="4938488" y="1408568"/>
          <a:ext cx="304100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810">
                  <a:extLst>
                    <a:ext uri="{9D8B030D-6E8A-4147-A177-3AD203B41FA5}">
                      <a16:colId xmlns:a16="http://schemas.microsoft.com/office/drawing/2014/main" val="3422250281"/>
                    </a:ext>
                  </a:extLst>
                </a:gridCol>
                <a:gridCol w="1432193">
                  <a:extLst>
                    <a:ext uri="{9D8B030D-6E8A-4147-A177-3AD203B41FA5}">
                      <a16:colId xmlns:a16="http://schemas.microsoft.com/office/drawing/2014/main" val="117866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4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SAYSSET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Emilie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09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GOURDEL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8095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JORAND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Erwan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3741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MOLLIER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436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MORASCHI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Vélina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6150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PIOC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Élodie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8946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BANZI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Rhita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8371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BEUCHER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Melanie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3938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CONSTANTIN-PHILBERT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Emilie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8480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Virginie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930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RINGENBACH BERTRAND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NATHALIE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5253330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C70F778-64E6-247B-6422-FC08A8D21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6640"/>
              </p:ext>
            </p:extLst>
          </p:nvPr>
        </p:nvGraphicFramePr>
        <p:xfrm>
          <a:off x="8863772" y="1387330"/>
          <a:ext cx="30410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810">
                  <a:extLst>
                    <a:ext uri="{9D8B030D-6E8A-4147-A177-3AD203B41FA5}">
                      <a16:colId xmlns:a16="http://schemas.microsoft.com/office/drawing/2014/main" val="3422250281"/>
                    </a:ext>
                  </a:extLst>
                </a:gridCol>
                <a:gridCol w="1432193">
                  <a:extLst>
                    <a:ext uri="{9D8B030D-6E8A-4147-A177-3AD203B41FA5}">
                      <a16:colId xmlns:a16="http://schemas.microsoft.com/office/drawing/2014/main" val="117866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4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FOUCAUD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Isabelle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6525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FOURNIER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LAURENCE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082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JARSON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Stéphanie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2229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LEJEAL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Vanessa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8831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MAROUSSIE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Florence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392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MYSZKA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Dimitri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2138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71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C6C62-6CE4-7497-C63B-D02CCA79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4FDEE00-6FA6-5126-C7DE-29FD2BD2247C}"/>
              </a:ext>
            </a:extLst>
          </p:cNvPr>
          <p:cNvSpPr txBox="1"/>
          <p:nvPr/>
        </p:nvSpPr>
        <p:spPr>
          <a:xfrm>
            <a:off x="1334777" y="883228"/>
            <a:ext cx="7316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cap="all" dirty="0">
                <a:solidFill>
                  <a:srgbClr val="002060"/>
                </a:solidFill>
                <a:latin typeface="Montserrat" panose="00000500000000000000" pitchFamily="2" charset="0"/>
              </a:rPr>
              <a:t>Créer </a:t>
            </a:r>
            <a:r>
              <a:rPr kumimoji="0" lang="fr-FR" sz="3200" b="1" i="0" u="none" strike="noStrike" kern="1200" cap="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LA BANQUE DE </a:t>
            </a:r>
            <a:r>
              <a:rPr kumimoji="0" lang="fr-FR" sz="3200" b="1" i="0" u="none" strike="noStrike" kern="1200" cap="all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COACHés</a:t>
            </a:r>
            <a:endParaRPr kumimoji="0" lang="fr-FR" sz="3200" b="1" i="0" u="none" strike="noStrike" kern="1200" cap="all" spc="0" normalizeH="0" baseline="0" noProof="0" dirty="0">
              <a:ln>
                <a:noFill/>
              </a:ln>
              <a:solidFill>
                <a:srgbClr val="E53889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95385ADD-7C4E-38B7-F0E8-4F58788E72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8F641BA9-55BD-6EB7-5156-2058C56DCA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6AE02D5-4EF2-F23E-7F68-B2A2A37E6254}"/>
              </a:ext>
            </a:extLst>
          </p:cNvPr>
          <p:cNvSpPr txBox="1"/>
          <p:nvPr/>
        </p:nvSpPr>
        <p:spPr>
          <a:xfrm>
            <a:off x="2241800" y="1859339"/>
            <a:ext cx="8299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 créer en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responsabilité en « AQUARIUM »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Objectif : identifier dans votre entourage des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personnes souhaitant être accompagnées gratuitement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sur un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objectif professionnel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(idéal 2 ou 3 chacun)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Format : 1 séance préliminaire +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3 séances de coaching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(minimum) + 1 séance de bouclage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Contrainte 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séances enregistrées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(pour votre certification)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21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096BE-8A5F-82CC-9FBC-BCA977FE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010A8D72-287C-0364-3534-A78BD09B1F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DF1DB161-04A8-183A-34A8-E85A364D34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BC4300-54DC-2D1C-A755-6FAFFC8AC7B2}"/>
              </a:ext>
            </a:extLst>
          </p:cNvPr>
          <p:cNvSpPr txBox="1"/>
          <p:nvPr/>
        </p:nvSpPr>
        <p:spPr>
          <a:xfrm>
            <a:off x="948562" y="2125312"/>
            <a:ext cx="102948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Réaliser un coaching entre pairs entre le M1 et le M4  Réaliser un coaching entre pairs entre le M1 et le M4  en s’appuyant sur le Carnet de Bord.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Chaque binôme devra se coacher réciproquement entre les modules :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Une séance préliminaire (voir fiche outil </a:t>
            </a:r>
            <a:r>
              <a:rPr lang="fr-FR" dirty="0" err="1">
                <a:latin typeface="Montserrat" panose="00000500000000000000" pitchFamily="2" charset="0"/>
              </a:rPr>
              <a:t>Elearning</a:t>
            </a:r>
            <a:r>
              <a:rPr lang="fr-FR" dirty="0">
                <a:latin typeface="Montserrat" panose="00000500000000000000" pitchFamily="2" charset="0"/>
              </a:rPr>
              <a:t>) pour définir les objectifs globaux en lien avec leur projet professionnel post PAI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3 séances de coaching de 30 minutes </a:t>
            </a:r>
          </a:p>
          <a:p>
            <a:pPr lvl="1"/>
            <a:endParaRPr lang="fr-FR" dirty="0">
              <a:latin typeface="Montserrat" panose="000005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2"/>
                </a:solidFill>
                <a:latin typeface="Montserrat" panose="00000500000000000000" pitchFamily="2" charset="0"/>
              </a:rPr>
              <a:t>dont une peut être utilisée comme enregistrement pour le mentorat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1 séance de bilan de coaching avec la STAR ICF (voir fiche outil </a:t>
            </a:r>
            <a:r>
              <a:rPr lang="fr-FR" dirty="0" err="1">
                <a:latin typeface="Montserrat" panose="00000500000000000000" pitchFamily="2" charset="0"/>
              </a:rPr>
              <a:t>Elearning</a:t>
            </a:r>
            <a:r>
              <a:rPr lang="fr-FR" dirty="0">
                <a:latin typeface="Montserrat" panose="00000500000000000000" pitchFamily="2" charset="0"/>
              </a:rPr>
              <a:t>) (Module 4)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6D0714-F6D8-5E3A-BBC8-CBB3E01F871D}"/>
              </a:ext>
            </a:extLst>
          </p:cNvPr>
          <p:cNvSpPr txBox="1"/>
          <p:nvPr/>
        </p:nvSpPr>
        <p:spPr>
          <a:xfrm>
            <a:off x="1334777" y="883228"/>
            <a:ext cx="9656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fr-FR" sz="3200" b="1" cap="all" dirty="0">
                <a:solidFill>
                  <a:srgbClr val="002060"/>
                </a:solidFill>
                <a:latin typeface="Montserrat" panose="00000500000000000000" pitchFamily="2" charset="0"/>
              </a:rPr>
              <a:t>S’ENTRAINER EN </a:t>
            </a:r>
            <a:r>
              <a:rPr lang="fr-FR" sz="3200" b="1" cap="all" dirty="0" err="1">
                <a:solidFill>
                  <a:srgbClr val="002060"/>
                </a:solidFill>
                <a:latin typeface="Montserrat" panose="00000500000000000000" pitchFamily="2" charset="0"/>
              </a:rPr>
              <a:t>BINôME</a:t>
            </a:r>
            <a:r>
              <a:rPr lang="fr-FR" sz="3200" b="1" cap="all" dirty="0">
                <a:solidFill>
                  <a:srgbClr val="002060"/>
                </a:solidFill>
                <a:latin typeface="Montserrat" panose="00000500000000000000" pitchFamily="2" charset="0"/>
              </a:rPr>
              <a:t> (ou en trinôme)</a:t>
            </a:r>
            <a:endParaRPr kumimoji="0" lang="fr-FR" sz="3200" b="1" i="0" u="none" strike="noStrike" kern="1200" cap="all" spc="0" normalizeH="0" baseline="0" noProof="0" dirty="0">
              <a:ln>
                <a:noFill/>
              </a:ln>
              <a:solidFill>
                <a:srgbClr val="E53889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947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85905-A2C2-BD05-3D94-A5574049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5EF72F8-BC59-2B25-7D10-963339F7CA9D}"/>
              </a:ext>
            </a:extLst>
          </p:cNvPr>
          <p:cNvSpPr txBox="1"/>
          <p:nvPr/>
        </p:nvSpPr>
        <p:spPr>
          <a:xfrm>
            <a:off x="1344937" y="228601"/>
            <a:ext cx="5365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cap="all" dirty="0">
                <a:solidFill>
                  <a:srgbClr val="002060"/>
                </a:solidFill>
                <a:latin typeface="Montserrat" panose="00000500000000000000" pitchFamily="2" charset="0"/>
              </a:rPr>
              <a:t>Les groupes de pairs</a:t>
            </a:r>
            <a:endParaRPr lang="fr-FR" sz="3200" b="1" cap="all" dirty="0">
              <a:solidFill>
                <a:srgbClr val="E53889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D10B2784-94B4-2BCA-9AD6-6D949A2BC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A6B6C565-88F3-34B1-2BE3-7132B3DE82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EDC7604-68AB-D205-06EC-2F73029090AE}"/>
              </a:ext>
            </a:extLst>
          </p:cNvPr>
          <p:cNvSpPr txBox="1"/>
          <p:nvPr/>
        </p:nvSpPr>
        <p:spPr>
          <a:xfrm>
            <a:off x="2241800" y="1547947"/>
            <a:ext cx="8299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A créer en </a:t>
            </a:r>
            <a:r>
              <a:rPr lang="fr-FR" b="1" dirty="0">
                <a:latin typeface="Montserrat" panose="00000500000000000000" pitchFamily="2" charset="0"/>
              </a:rPr>
              <a:t>responsabilité AQUARIUM, chacun peut participer à autant de groupes de pairs que souhaité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Objectif : s’entrainer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Sur une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Sur une séance classique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Sur un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Sur un outil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….. Ou sur tout qui vous semble nécessaire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Format :  si possible un observateur pour la qualité des FB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Option  : </a:t>
            </a:r>
            <a:r>
              <a:rPr lang="fr-FR" b="1" dirty="0">
                <a:latin typeface="Montserrat" panose="00000500000000000000" pitchFamily="2" charset="0"/>
              </a:rPr>
              <a:t>séances classiques enregistrées </a:t>
            </a:r>
            <a:r>
              <a:rPr lang="fr-FR" dirty="0">
                <a:latin typeface="Montserrat" panose="00000500000000000000" pitchFamily="2" charset="0"/>
              </a:rPr>
              <a:t>(pour votre mentorat et pour vous réécouter et vous entendre progresser)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5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A4473-838A-F79E-14B6-03211122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F67BAEF5-3DDF-E68D-20C9-EB56B2E75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9653B5C0-9EF2-1C39-D0E6-0340E5B0E0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9923FB7-A563-3910-FFF2-89B622658175}"/>
              </a:ext>
            </a:extLst>
          </p:cNvPr>
          <p:cNvSpPr txBox="1"/>
          <p:nvPr/>
        </p:nvSpPr>
        <p:spPr>
          <a:xfrm>
            <a:off x="1834824" y="1725481"/>
            <a:ext cx="8883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Liste des mentors </a:t>
            </a:r>
            <a:r>
              <a:rPr lang="fr-FR" dirty="0">
                <a:latin typeface="Montserrat" panose="00000500000000000000" pitchFamily="2" charset="0"/>
              </a:rPr>
              <a:t>envoyée par le FFR sur le e-learning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A réaliser entre le </a:t>
            </a:r>
            <a:r>
              <a:rPr lang="fr-FR" b="1" dirty="0">
                <a:latin typeface="Montserrat" panose="00000500000000000000" pitchFamily="2" charset="0"/>
              </a:rPr>
              <a:t>M1 et le M4 </a:t>
            </a:r>
            <a:r>
              <a:rPr lang="fr-FR" b="1" dirty="0">
                <a:solidFill>
                  <a:srgbClr val="E53889"/>
                </a:solidFill>
                <a:latin typeface="Montserrat" panose="00000500000000000000" pitchFamily="2" charset="0"/>
              </a:rPr>
              <a:t>(Avant le 05/12/2025) 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Le format :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Envoi d’un </a:t>
            </a:r>
            <a:r>
              <a:rPr lang="fr-FR" b="1" u="sng" dirty="0">
                <a:latin typeface="Montserrat" panose="00000500000000000000" pitchFamily="2" charset="0"/>
              </a:rPr>
              <a:t>AUDIO</a:t>
            </a:r>
            <a:r>
              <a:rPr lang="fr-FR" b="1" dirty="0">
                <a:latin typeface="Montserrat" panose="00000500000000000000" pitchFamily="2" charset="0"/>
              </a:rPr>
              <a:t> de 30 min </a:t>
            </a:r>
            <a:r>
              <a:rPr lang="fr-FR" b="1" u="sng" dirty="0">
                <a:latin typeface="Montserrat" panose="00000500000000000000" pitchFamily="2" charset="0"/>
              </a:rPr>
              <a:t>MAXIMUM</a:t>
            </a:r>
            <a:r>
              <a:rPr lang="fr-FR" b="1" dirty="0">
                <a:latin typeface="Montserrat" panose="00000500000000000000" pitchFamily="2" charset="0"/>
              </a:rPr>
              <a:t> </a:t>
            </a:r>
            <a:r>
              <a:rPr lang="fr-FR" dirty="0">
                <a:latin typeface="Montserrat" panose="00000500000000000000" pitchFamily="2" charset="0"/>
              </a:rPr>
              <a:t>d’une séance de </a:t>
            </a:r>
            <a:r>
              <a:rPr lang="fr-FR" b="1" dirty="0">
                <a:latin typeface="Montserrat" panose="00000500000000000000" pitchFamily="2" charset="0"/>
              </a:rPr>
              <a:t>coaching entre pairs</a:t>
            </a:r>
            <a:r>
              <a:rPr lang="fr-FR" dirty="0">
                <a:latin typeface="Montserrat" panose="00000500000000000000" pitchFamily="2" charset="0"/>
              </a:rPr>
              <a:t> (GROW) + sa retranscription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u="sng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1 heure </a:t>
            </a:r>
            <a:r>
              <a:rPr lang="fr-FR" dirty="0">
                <a:latin typeface="Montserrat" panose="00000500000000000000" pitchFamily="2" charset="0"/>
              </a:rPr>
              <a:t>de mentorat individuel avec le mentor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Transmettre la fiche mentoring au FFR avant le 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A9537D-0CCF-5EA1-4DCD-5E21C41AA0A7}"/>
              </a:ext>
            </a:extLst>
          </p:cNvPr>
          <p:cNvSpPr txBox="1"/>
          <p:nvPr/>
        </p:nvSpPr>
        <p:spPr>
          <a:xfrm>
            <a:off x="2043551" y="5294960"/>
            <a:ext cx="8674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E53889"/>
                </a:solidFill>
                <a:latin typeface="Montserrat" panose="00000500000000000000" pitchFamily="2" charset="0"/>
              </a:rPr>
              <a:t>Prenez le temps de choisir le mentor qui vous « parle » le plus</a:t>
            </a:r>
          </a:p>
          <a:p>
            <a:r>
              <a:rPr lang="fr-FR" sz="2000" b="1" u="sng" dirty="0">
                <a:solidFill>
                  <a:srgbClr val="E53889"/>
                </a:solidFill>
                <a:latin typeface="Montserrat" panose="00000500000000000000" pitchFamily="2" charset="0"/>
              </a:rPr>
              <a:t>Ne tardez pas à le contacter pour planifier la séance.</a:t>
            </a:r>
          </a:p>
          <a:p>
            <a:endParaRPr lang="fr-FR" sz="2000" dirty="0">
              <a:latin typeface="Montserrat" panose="00000500000000000000" pitchFamily="2" charset="0"/>
            </a:endParaRPr>
          </a:p>
          <a:p>
            <a:r>
              <a:rPr lang="fr-FR" sz="2000" dirty="0">
                <a:latin typeface="Montserrat" panose="00000500000000000000" pitchFamily="2" charset="0"/>
              </a:rPr>
              <a:t>Idéalement entre le Module 2 et le Module 3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0906CDD-8784-46A4-0C6B-0A2451D861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61" y="4889809"/>
            <a:ext cx="1091890" cy="1091890"/>
          </a:xfrm>
          <a:prstGeom prst="rect">
            <a:avLst/>
          </a:prstGeom>
        </p:spPr>
      </p:pic>
      <p:pic>
        <p:nvPicPr>
          <p:cNvPr id="4" name="Graphique 3" descr="Calendrier journalier avec un remplissage uni">
            <a:extLst>
              <a:ext uri="{FF2B5EF4-FFF2-40B4-BE49-F238E27FC236}">
                <a16:creationId xmlns:a16="http://schemas.microsoft.com/office/drawing/2014/main" id="{CAE670D0-6661-3348-8627-82E940564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206" y="1972118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432A81D-839C-097A-B803-1B7870C99DA2}"/>
              </a:ext>
            </a:extLst>
          </p:cNvPr>
          <p:cNvSpPr txBox="1"/>
          <p:nvPr/>
        </p:nvSpPr>
        <p:spPr>
          <a:xfrm>
            <a:off x="1334777" y="883228"/>
            <a:ext cx="2927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MENTORAT 1</a:t>
            </a:r>
          </a:p>
        </p:txBody>
      </p:sp>
    </p:spTree>
    <p:extLst>
      <p:ext uri="{BB962C8B-B14F-4D97-AF65-F5344CB8AC3E}">
        <p14:creationId xmlns:p14="http://schemas.microsoft.com/office/powerpoint/2010/main" val="5908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E6A85-4B71-F63A-0296-E9F8DADD7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6E5D6B6-1D2D-EDB6-5D4E-F28BEDF435E9}"/>
              </a:ext>
            </a:extLst>
          </p:cNvPr>
          <p:cNvCxnSpPr>
            <a:cxnSpLocks/>
          </p:cNvCxnSpPr>
          <p:nvPr/>
        </p:nvCxnSpPr>
        <p:spPr>
          <a:xfrm flipH="1">
            <a:off x="5403736" y="810491"/>
            <a:ext cx="12908" cy="5761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chevron 1">
            <a:extLst>
              <a:ext uri="{FF2B5EF4-FFF2-40B4-BE49-F238E27FC236}">
                <a16:creationId xmlns:a16="http://schemas.microsoft.com/office/drawing/2014/main" id="{2530AEAE-C870-E11A-D3D8-38789DBBFFF7}"/>
              </a:ext>
            </a:extLst>
          </p:cNvPr>
          <p:cNvSpPr/>
          <p:nvPr/>
        </p:nvSpPr>
        <p:spPr>
          <a:xfrm>
            <a:off x="1546478" y="4162584"/>
            <a:ext cx="9099044" cy="62462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6DD782AA-FC15-7931-7319-DF5F3E00FBD5}"/>
              </a:ext>
            </a:extLst>
          </p:cNvPr>
          <p:cNvSpPr/>
          <p:nvPr/>
        </p:nvSpPr>
        <p:spPr>
          <a:xfrm>
            <a:off x="199300" y="4162584"/>
            <a:ext cx="1589075" cy="62462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3" name="Image 12" descr="logo_coachingways.png">
            <a:extLst>
              <a:ext uri="{FF2B5EF4-FFF2-40B4-BE49-F238E27FC236}">
                <a16:creationId xmlns:a16="http://schemas.microsoft.com/office/drawing/2014/main" id="{52B69458-8F05-4148-3C6B-4291C93BE0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14" name="Image 13" descr="logo_coachingways.png">
            <a:extLst>
              <a:ext uri="{FF2B5EF4-FFF2-40B4-BE49-F238E27FC236}">
                <a16:creationId xmlns:a16="http://schemas.microsoft.com/office/drawing/2014/main" id="{50F9A8BD-05C1-235F-88DA-11ED7EDA7E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9439515B-AE5E-FD89-A1FE-43A1EA5D50C4}"/>
              </a:ext>
            </a:extLst>
          </p:cNvPr>
          <p:cNvSpPr/>
          <p:nvPr/>
        </p:nvSpPr>
        <p:spPr>
          <a:xfrm>
            <a:off x="10422589" y="4162584"/>
            <a:ext cx="1493453" cy="62462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251D90-7BCD-CCC5-000C-DED7D6F9E9C2}"/>
              </a:ext>
            </a:extLst>
          </p:cNvPr>
          <p:cNvSpPr txBox="1"/>
          <p:nvPr/>
        </p:nvSpPr>
        <p:spPr>
          <a:xfrm>
            <a:off x="426001" y="4090176"/>
            <a:ext cx="9504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EL 360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Ouverture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14j avant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B40A734-9888-FEE6-61AC-457B2B440A44}"/>
              </a:ext>
            </a:extLst>
          </p:cNvPr>
          <p:cNvSpPr txBox="1"/>
          <p:nvPr/>
        </p:nvSpPr>
        <p:spPr>
          <a:xfrm>
            <a:off x="2009220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M1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FFBE2D7-91C3-7EAA-6FFC-77326CAD1086}"/>
              </a:ext>
            </a:extLst>
          </p:cNvPr>
          <p:cNvSpPr txBox="1"/>
          <p:nvPr/>
        </p:nvSpPr>
        <p:spPr>
          <a:xfrm>
            <a:off x="3013338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M2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262A6E-7614-03CC-C9B9-C03B11715EAE}"/>
              </a:ext>
            </a:extLst>
          </p:cNvPr>
          <p:cNvSpPr txBox="1"/>
          <p:nvPr/>
        </p:nvSpPr>
        <p:spPr>
          <a:xfrm>
            <a:off x="4017456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M3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3F3F7BE-2C1F-F33E-A42F-5B55455E3102}"/>
              </a:ext>
            </a:extLst>
          </p:cNvPr>
          <p:cNvSpPr txBox="1"/>
          <p:nvPr/>
        </p:nvSpPr>
        <p:spPr>
          <a:xfrm>
            <a:off x="5021573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92D050"/>
                </a:solidFill>
              </a:rPr>
              <a:t>M4</a:t>
            </a:r>
          </a:p>
          <a:p>
            <a:pPr algn="ctr"/>
            <a:r>
              <a:rPr lang="fr-FR" sz="1400" b="1" dirty="0">
                <a:solidFill>
                  <a:srgbClr val="92D050"/>
                </a:solidFill>
              </a:rPr>
              <a:t>3 jours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7C79B89-E4EB-A292-6C4B-F993B23D6230}"/>
              </a:ext>
            </a:extLst>
          </p:cNvPr>
          <p:cNvCxnSpPr>
            <a:cxnSpLocks/>
          </p:cNvCxnSpPr>
          <p:nvPr/>
        </p:nvCxnSpPr>
        <p:spPr>
          <a:xfrm>
            <a:off x="2208116" y="5272541"/>
            <a:ext cx="3147223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744875BE-B478-17B6-13BA-23DC5B80BB63}"/>
              </a:ext>
            </a:extLst>
          </p:cNvPr>
          <p:cNvSpPr txBox="1"/>
          <p:nvPr/>
        </p:nvSpPr>
        <p:spPr>
          <a:xfrm>
            <a:off x="2533259" y="486335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Coaching entre pairs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77EFE440-BEF8-24A5-6988-9FCFE4AF78DB}"/>
              </a:ext>
            </a:extLst>
          </p:cNvPr>
          <p:cNvCxnSpPr>
            <a:cxnSpLocks/>
          </p:cNvCxnSpPr>
          <p:nvPr/>
        </p:nvCxnSpPr>
        <p:spPr>
          <a:xfrm>
            <a:off x="2208116" y="3179963"/>
            <a:ext cx="3147223" cy="0"/>
          </a:xfrm>
          <a:prstGeom prst="straightConnector1">
            <a:avLst/>
          </a:prstGeom>
          <a:ln w="28575">
            <a:solidFill>
              <a:srgbClr val="01678A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avec coin arrondi 41">
            <a:extLst>
              <a:ext uri="{FF2B5EF4-FFF2-40B4-BE49-F238E27FC236}">
                <a16:creationId xmlns:a16="http://schemas.microsoft.com/office/drawing/2014/main" id="{2E699DF8-6771-F236-BF61-450CF74C31F5}"/>
              </a:ext>
            </a:extLst>
          </p:cNvPr>
          <p:cNvSpPr/>
          <p:nvPr/>
        </p:nvSpPr>
        <p:spPr>
          <a:xfrm>
            <a:off x="2790271" y="3256112"/>
            <a:ext cx="1979045" cy="404994"/>
          </a:xfrm>
          <a:prstGeom prst="round1Rect">
            <a:avLst/>
          </a:prstGeom>
          <a:solidFill>
            <a:srgbClr val="0167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Mentorat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D2A661C-DCD4-1F9B-DDA2-4858A7642BAA}"/>
              </a:ext>
            </a:extLst>
          </p:cNvPr>
          <p:cNvSpPr txBox="1"/>
          <p:nvPr/>
        </p:nvSpPr>
        <p:spPr>
          <a:xfrm>
            <a:off x="10578365" y="4070250"/>
            <a:ext cx="1107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EL 360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Fermeture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30j post M7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0AE12D9F-5D3E-E518-39AE-CAE8FE1B5869}"/>
              </a:ext>
            </a:extLst>
          </p:cNvPr>
          <p:cNvSpPr/>
          <p:nvPr/>
        </p:nvSpPr>
        <p:spPr>
          <a:xfrm>
            <a:off x="4484245" y="1745852"/>
            <a:ext cx="1864798" cy="12866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J1 : Bloc 1 RNCP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J2 : Mentorat collectif ICF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J3 : Formation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D250168-C2B0-14B1-4616-DE600D02DA68}"/>
              </a:ext>
            </a:extLst>
          </p:cNvPr>
          <p:cNvSpPr txBox="1"/>
          <p:nvPr/>
        </p:nvSpPr>
        <p:spPr>
          <a:xfrm>
            <a:off x="2719545" y="5388379"/>
            <a:ext cx="2595821" cy="3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Carnet de bord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935B3C-1B69-D2B6-81B0-1CFCC3CD96D2}"/>
              </a:ext>
            </a:extLst>
          </p:cNvPr>
          <p:cNvSpPr txBox="1"/>
          <p:nvPr/>
        </p:nvSpPr>
        <p:spPr>
          <a:xfrm>
            <a:off x="5004121" y="453357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5 au 7 /12 /2025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533170-3819-6B3C-757B-41C7D8889516}"/>
              </a:ext>
            </a:extLst>
          </p:cNvPr>
          <p:cNvSpPr txBox="1"/>
          <p:nvPr/>
        </p:nvSpPr>
        <p:spPr>
          <a:xfrm>
            <a:off x="10818097" y="4922789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20/04/26</a:t>
            </a:r>
          </a:p>
        </p:txBody>
      </p:sp>
      <p:sp>
        <p:nvSpPr>
          <p:cNvPr id="8" name="Organigramme : Multidocument 7">
            <a:extLst>
              <a:ext uri="{FF2B5EF4-FFF2-40B4-BE49-F238E27FC236}">
                <a16:creationId xmlns:a16="http://schemas.microsoft.com/office/drawing/2014/main" id="{06BC56D7-F9C8-40CC-2E96-2E9494A4E3B6}"/>
              </a:ext>
            </a:extLst>
          </p:cNvPr>
          <p:cNvSpPr/>
          <p:nvPr/>
        </p:nvSpPr>
        <p:spPr>
          <a:xfrm>
            <a:off x="2423198" y="5813014"/>
            <a:ext cx="2713192" cy="758952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Montserrat" panose="00000500000000000000" pitchFamily="2" charset="0"/>
              </a:rPr>
              <a:t>Création de la Banque de coachés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44D3F8-E164-AE83-DE17-CAF703152292}"/>
              </a:ext>
            </a:extLst>
          </p:cNvPr>
          <p:cNvSpPr/>
          <p:nvPr/>
        </p:nvSpPr>
        <p:spPr>
          <a:xfrm>
            <a:off x="199300" y="955636"/>
            <a:ext cx="5217344" cy="5978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FORMATION « ESSENTIEL »</a:t>
            </a:r>
          </a:p>
        </p:txBody>
      </p:sp>
    </p:spTree>
    <p:extLst>
      <p:ext uri="{BB962C8B-B14F-4D97-AF65-F5344CB8AC3E}">
        <p14:creationId xmlns:p14="http://schemas.microsoft.com/office/powerpoint/2010/main" val="287974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A49BE-28B5-9ABA-AF0D-87BBA82F9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F851BDCA-5BB7-5868-D0E6-A32540EF4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CAFDD4B5-F3A7-6D9A-A6D8-AF05C02BB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ACA9A00-68AB-C8C4-29B2-E667661C4059}"/>
              </a:ext>
            </a:extLst>
          </p:cNvPr>
          <p:cNvSpPr txBox="1"/>
          <p:nvPr/>
        </p:nvSpPr>
        <p:spPr>
          <a:xfrm>
            <a:off x="1834824" y="1725481"/>
            <a:ext cx="888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Liste des mentors </a:t>
            </a:r>
            <a:r>
              <a:rPr lang="fr-FR" dirty="0">
                <a:latin typeface="Montserrat" panose="00000500000000000000" pitchFamily="2" charset="0"/>
              </a:rPr>
              <a:t>envoyée par le FFR sur le e-learning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A réaliser entre le </a:t>
            </a:r>
            <a:r>
              <a:rPr lang="fr-FR" b="1" dirty="0">
                <a:latin typeface="Montserrat" panose="00000500000000000000" pitchFamily="2" charset="0"/>
              </a:rPr>
              <a:t>M4 et le M7 </a:t>
            </a:r>
            <a:r>
              <a:rPr lang="fr-FR" b="1" dirty="0">
                <a:solidFill>
                  <a:srgbClr val="E53889"/>
                </a:solidFill>
                <a:latin typeface="Montserrat" panose="00000500000000000000" pitchFamily="2" charset="0"/>
              </a:rPr>
              <a:t>(Avant le 20/03/26)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EDDD900-2C9E-3D9E-2E10-CBB360B701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61" y="4889809"/>
            <a:ext cx="1091890" cy="1091890"/>
          </a:xfrm>
          <a:prstGeom prst="rect">
            <a:avLst/>
          </a:prstGeom>
        </p:spPr>
      </p:pic>
      <p:pic>
        <p:nvPicPr>
          <p:cNvPr id="4" name="Graphique 3" descr="Calendrier journalier avec un remplissage uni">
            <a:extLst>
              <a:ext uri="{FF2B5EF4-FFF2-40B4-BE49-F238E27FC236}">
                <a16:creationId xmlns:a16="http://schemas.microsoft.com/office/drawing/2014/main" id="{B6A6A22A-64CB-7740-9B72-E3AEC5F3E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206" y="1972118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C589E8D-CB52-4C37-51E3-6B8E1F2293D6}"/>
              </a:ext>
            </a:extLst>
          </p:cNvPr>
          <p:cNvSpPr txBox="1"/>
          <p:nvPr/>
        </p:nvSpPr>
        <p:spPr>
          <a:xfrm>
            <a:off x="1334777" y="883228"/>
            <a:ext cx="6346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MENTORAT 2 (non certifiant)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428017-2AF0-D996-14C5-55AD7A6E3CF2}"/>
              </a:ext>
            </a:extLst>
          </p:cNvPr>
          <p:cNvSpPr txBox="1"/>
          <p:nvPr/>
        </p:nvSpPr>
        <p:spPr>
          <a:xfrm>
            <a:off x="1835401" y="2805520"/>
            <a:ext cx="7417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Le format : </a:t>
            </a:r>
            <a:r>
              <a:rPr lang="fr-FR" b="1" dirty="0">
                <a:latin typeface="Montserrat" panose="00000500000000000000" pitchFamily="2" charset="0"/>
              </a:rPr>
              <a:t>1h30</a:t>
            </a:r>
            <a:r>
              <a:rPr lang="fr-FR" dirty="0">
                <a:latin typeface="Montserrat" panose="00000500000000000000" pitchFamily="2" charset="0"/>
              </a:rPr>
              <a:t> de mentorat individuel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Le sujet repose sur l’intégration d’une ou plusieurs compétences ICF</a:t>
            </a:r>
          </a:p>
          <a:p>
            <a:pPr lvl="1"/>
            <a:endParaRPr lang="fr-FR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Pas d’enregistrement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25D30A-57AC-3D2D-B010-E5CEE0AE737A}"/>
              </a:ext>
            </a:extLst>
          </p:cNvPr>
          <p:cNvSpPr txBox="1"/>
          <p:nvPr/>
        </p:nvSpPr>
        <p:spPr>
          <a:xfrm>
            <a:off x="2124831" y="5132400"/>
            <a:ext cx="867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E53889"/>
                </a:solidFill>
                <a:latin typeface="Montserrat" panose="00000500000000000000" pitchFamily="2" charset="0"/>
              </a:rPr>
              <a:t>Pas d’obligation de garder le même mentor qu’au Mentorat 1.</a:t>
            </a:r>
          </a:p>
          <a:p>
            <a:r>
              <a:rPr lang="fr-FR" sz="2000" b="1" u="sng" dirty="0">
                <a:solidFill>
                  <a:srgbClr val="E53889"/>
                </a:solidFill>
                <a:latin typeface="Montserrat" panose="00000500000000000000" pitchFamily="2" charset="0"/>
              </a:rPr>
              <a:t>Libre à vous !</a:t>
            </a:r>
            <a:endParaRPr lang="fr-FR" sz="2000" u="sng" dirty="0">
              <a:solidFill>
                <a:srgbClr val="E53889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9103-AAD7-0265-1D9F-1BEA6F377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8FD120E-279A-8362-4990-E9AFCFAC8E5D}"/>
              </a:ext>
            </a:extLst>
          </p:cNvPr>
          <p:cNvCxnSpPr>
            <a:cxnSpLocks/>
          </p:cNvCxnSpPr>
          <p:nvPr/>
        </p:nvCxnSpPr>
        <p:spPr>
          <a:xfrm flipH="1">
            <a:off x="9202310" y="789888"/>
            <a:ext cx="12908" cy="5761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F164EB6-913E-7119-8E00-C14E1052F7F1}"/>
              </a:ext>
            </a:extLst>
          </p:cNvPr>
          <p:cNvCxnSpPr>
            <a:cxnSpLocks/>
          </p:cNvCxnSpPr>
          <p:nvPr/>
        </p:nvCxnSpPr>
        <p:spPr>
          <a:xfrm flipH="1">
            <a:off x="5403736" y="810491"/>
            <a:ext cx="12908" cy="5761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chevron 1">
            <a:extLst>
              <a:ext uri="{FF2B5EF4-FFF2-40B4-BE49-F238E27FC236}">
                <a16:creationId xmlns:a16="http://schemas.microsoft.com/office/drawing/2014/main" id="{E218CDD1-A4ED-03CC-20AE-05E4CBB8983B}"/>
              </a:ext>
            </a:extLst>
          </p:cNvPr>
          <p:cNvSpPr/>
          <p:nvPr/>
        </p:nvSpPr>
        <p:spPr>
          <a:xfrm>
            <a:off x="1546478" y="4162584"/>
            <a:ext cx="9099044" cy="62462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3ADBF029-F974-401F-A2E5-6A5A46B9C537}"/>
              </a:ext>
            </a:extLst>
          </p:cNvPr>
          <p:cNvSpPr/>
          <p:nvPr/>
        </p:nvSpPr>
        <p:spPr>
          <a:xfrm>
            <a:off x="199300" y="4162584"/>
            <a:ext cx="1589075" cy="62462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3" name="Image 12" descr="logo_coachingways.png">
            <a:extLst>
              <a:ext uri="{FF2B5EF4-FFF2-40B4-BE49-F238E27FC236}">
                <a16:creationId xmlns:a16="http://schemas.microsoft.com/office/drawing/2014/main" id="{650401EE-331D-9AC2-FA98-312BA27B09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14" name="Image 13" descr="logo_coachingways.png">
            <a:extLst>
              <a:ext uri="{FF2B5EF4-FFF2-40B4-BE49-F238E27FC236}">
                <a16:creationId xmlns:a16="http://schemas.microsoft.com/office/drawing/2014/main" id="{6EFB31C4-5CC6-6F4A-FDC4-83C90750CF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982A523-30C9-C528-084E-33151C6CA9D5}"/>
              </a:ext>
            </a:extLst>
          </p:cNvPr>
          <p:cNvSpPr txBox="1"/>
          <p:nvPr/>
        </p:nvSpPr>
        <p:spPr>
          <a:xfrm>
            <a:off x="4775927" y="376644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5 au 7 /12/25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CA833893-E669-3250-9931-9A62A7CBC1E8}"/>
              </a:ext>
            </a:extLst>
          </p:cNvPr>
          <p:cNvSpPr/>
          <p:nvPr/>
        </p:nvSpPr>
        <p:spPr>
          <a:xfrm>
            <a:off x="10422589" y="4162584"/>
            <a:ext cx="1493453" cy="62462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9B6F84-ADD6-17ED-444C-3D39DF3CE2F4}"/>
              </a:ext>
            </a:extLst>
          </p:cNvPr>
          <p:cNvSpPr txBox="1"/>
          <p:nvPr/>
        </p:nvSpPr>
        <p:spPr>
          <a:xfrm>
            <a:off x="426001" y="4090176"/>
            <a:ext cx="9504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EL 360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Ouverture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14j avant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1FA1701-AFF3-F27D-B057-4CB5F1553941}"/>
              </a:ext>
            </a:extLst>
          </p:cNvPr>
          <p:cNvSpPr txBox="1"/>
          <p:nvPr/>
        </p:nvSpPr>
        <p:spPr>
          <a:xfrm>
            <a:off x="2009220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M1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5A0981C-5548-9B0F-D9FE-964ACEF044F2}"/>
              </a:ext>
            </a:extLst>
          </p:cNvPr>
          <p:cNvSpPr txBox="1"/>
          <p:nvPr/>
        </p:nvSpPr>
        <p:spPr>
          <a:xfrm>
            <a:off x="3013338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M2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1C0174F-52F1-2A41-ECB5-54AA9BCA3264}"/>
              </a:ext>
            </a:extLst>
          </p:cNvPr>
          <p:cNvSpPr txBox="1"/>
          <p:nvPr/>
        </p:nvSpPr>
        <p:spPr>
          <a:xfrm>
            <a:off x="4017456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M3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ECE27D-2CB2-5F35-3D85-7CAE59703E5E}"/>
              </a:ext>
            </a:extLst>
          </p:cNvPr>
          <p:cNvSpPr txBox="1"/>
          <p:nvPr/>
        </p:nvSpPr>
        <p:spPr>
          <a:xfrm>
            <a:off x="5021573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92D050"/>
                </a:solidFill>
              </a:rPr>
              <a:t>M4</a:t>
            </a:r>
          </a:p>
          <a:p>
            <a:pPr algn="ctr"/>
            <a:r>
              <a:rPr lang="fr-FR" sz="1400" b="1" dirty="0">
                <a:solidFill>
                  <a:srgbClr val="92D050"/>
                </a:solidFill>
              </a:rPr>
              <a:t>3 jours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AF8BB82-D5BF-6BBD-D29A-8C244F7F8375}"/>
              </a:ext>
            </a:extLst>
          </p:cNvPr>
          <p:cNvCxnSpPr>
            <a:cxnSpLocks/>
          </p:cNvCxnSpPr>
          <p:nvPr/>
        </p:nvCxnSpPr>
        <p:spPr>
          <a:xfrm>
            <a:off x="2208116" y="5719581"/>
            <a:ext cx="3147223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F7D8F95-97DB-BE3F-18F2-354593E53725}"/>
              </a:ext>
            </a:extLst>
          </p:cNvPr>
          <p:cNvSpPr txBox="1"/>
          <p:nvPr/>
        </p:nvSpPr>
        <p:spPr>
          <a:xfrm>
            <a:off x="2533259" y="531039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Coaching entre pairs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F80856E-A1FF-C3B1-3FE6-2E47ABA686B6}"/>
              </a:ext>
            </a:extLst>
          </p:cNvPr>
          <p:cNvSpPr txBox="1"/>
          <p:nvPr/>
        </p:nvSpPr>
        <p:spPr>
          <a:xfrm>
            <a:off x="10578365" y="4070250"/>
            <a:ext cx="1107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EL 360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Fermeture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30j post M7</a:t>
            </a:r>
            <a:endParaRPr lang="fr-FR" sz="1600" b="1" dirty="0">
              <a:solidFill>
                <a:schemeClr val="bg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F0552AA-D11F-F345-CE9D-34F255BF328D}"/>
              </a:ext>
            </a:extLst>
          </p:cNvPr>
          <p:cNvCxnSpPr>
            <a:cxnSpLocks/>
          </p:cNvCxnSpPr>
          <p:nvPr/>
        </p:nvCxnSpPr>
        <p:spPr>
          <a:xfrm>
            <a:off x="5443831" y="5719264"/>
            <a:ext cx="2710461" cy="317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E47328D3-348B-3482-01DC-71D6D1FE6CD4}"/>
              </a:ext>
            </a:extLst>
          </p:cNvPr>
          <p:cNvSpPr txBox="1"/>
          <p:nvPr/>
        </p:nvSpPr>
        <p:spPr>
          <a:xfrm>
            <a:off x="5436525" y="530837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Montserrat" panose="00000500000000000000" pitchFamily="2" charset="0"/>
              </a:rPr>
              <a:t>Coaching en extérieur</a:t>
            </a:r>
          </a:p>
        </p:txBody>
      </p:sp>
      <p:sp>
        <p:nvSpPr>
          <p:cNvPr id="6" name="Organigramme : Multidocument 5">
            <a:extLst>
              <a:ext uri="{FF2B5EF4-FFF2-40B4-BE49-F238E27FC236}">
                <a16:creationId xmlns:a16="http://schemas.microsoft.com/office/drawing/2014/main" id="{96480448-CA96-4AA4-27FA-400DE67CFD19}"/>
              </a:ext>
            </a:extLst>
          </p:cNvPr>
          <p:cNvSpPr/>
          <p:nvPr/>
        </p:nvSpPr>
        <p:spPr>
          <a:xfrm>
            <a:off x="5465042" y="5792694"/>
            <a:ext cx="2657084" cy="758952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Montserrat" panose="00000500000000000000" pitchFamily="2" charset="0"/>
              </a:rPr>
              <a:t>Banque de coachés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5632D5-1C0B-B09D-BE3D-BA0510ADEAF2}"/>
              </a:ext>
            </a:extLst>
          </p:cNvPr>
          <p:cNvSpPr txBox="1"/>
          <p:nvPr/>
        </p:nvSpPr>
        <p:spPr>
          <a:xfrm>
            <a:off x="7465257" y="416174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M6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7CC438-0466-AA82-EFE9-8A1DAEEC038D}"/>
              </a:ext>
            </a:extLst>
          </p:cNvPr>
          <p:cNvSpPr txBox="1"/>
          <p:nvPr/>
        </p:nvSpPr>
        <p:spPr>
          <a:xfrm>
            <a:off x="8838589" y="4161744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M7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949B89-8194-977B-0270-860D65A67556}"/>
              </a:ext>
            </a:extLst>
          </p:cNvPr>
          <p:cNvSpPr txBox="1"/>
          <p:nvPr/>
        </p:nvSpPr>
        <p:spPr>
          <a:xfrm>
            <a:off x="6133332" y="4161743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M5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8B13AED-9ADE-EB61-79DE-56ABCFD1C066}"/>
              </a:ext>
            </a:extLst>
          </p:cNvPr>
          <p:cNvSpPr txBox="1"/>
          <p:nvPr/>
        </p:nvSpPr>
        <p:spPr>
          <a:xfrm>
            <a:off x="8851092" y="497849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20 au 22/03/26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1267B68-0BC0-9916-ED34-E941DEF6EAFB}"/>
              </a:ext>
            </a:extLst>
          </p:cNvPr>
          <p:cNvCxnSpPr>
            <a:cxnSpLocks/>
          </p:cNvCxnSpPr>
          <p:nvPr/>
        </p:nvCxnSpPr>
        <p:spPr>
          <a:xfrm>
            <a:off x="2208116" y="3179963"/>
            <a:ext cx="3147223" cy="0"/>
          </a:xfrm>
          <a:prstGeom prst="straightConnector1">
            <a:avLst/>
          </a:prstGeom>
          <a:ln w="28575">
            <a:solidFill>
              <a:srgbClr val="01678A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 arrondi 22">
            <a:extLst>
              <a:ext uri="{FF2B5EF4-FFF2-40B4-BE49-F238E27FC236}">
                <a16:creationId xmlns:a16="http://schemas.microsoft.com/office/drawing/2014/main" id="{3EFD6948-D592-D2EA-255D-9EAB543F66AC}"/>
              </a:ext>
            </a:extLst>
          </p:cNvPr>
          <p:cNvSpPr/>
          <p:nvPr/>
        </p:nvSpPr>
        <p:spPr>
          <a:xfrm>
            <a:off x="2475533" y="3236430"/>
            <a:ext cx="1979045" cy="404994"/>
          </a:xfrm>
          <a:prstGeom prst="round1Rect">
            <a:avLst/>
          </a:prstGeom>
          <a:solidFill>
            <a:srgbClr val="0167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Mentorat 1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9138B8F-6B97-A302-CA15-7A29B6680E4A}"/>
              </a:ext>
            </a:extLst>
          </p:cNvPr>
          <p:cNvCxnSpPr>
            <a:cxnSpLocks/>
          </p:cNvCxnSpPr>
          <p:nvPr/>
        </p:nvCxnSpPr>
        <p:spPr>
          <a:xfrm flipV="1">
            <a:off x="5443191" y="3179963"/>
            <a:ext cx="3757563" cy="3333"/>
          </a:xfrm>
          <a:prstGeom prst="straightConnector1">
            <a:avLst/>
          </a:prstGeom>
          <a:ln w="28575">
            <a:solidFill>
              <a:srgbClr val="01678A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avec coin arrondi 24">
            <a:extLst>
              <a:ext uri="{FF2B5EF4-FFF2-40B4-BE49-F238E27FC236}">
                <a16:creationId xmlns:a16="http://schemas.microsoft.com/office/drawing/2014/main" id="{6D3293D1-A8CC-CD22-CC8C-1A1B1412D272}"/>
              </a:ext>
            </a:extLst>
          </p:cNvPr>
          <p:cNvSpPr/>
          <p:nvPr/>
        </p:nvSpPr>
        <p:spPr>
          <a:xfrm>
            <a:off x="6299888" y="3239763"/>
            <a:ext cx="1979045" cy="404994"/>
          </a:xfrm>
          <a:prstGeom prst="round1Rect">
            <a:avLst/>
          </a:prstGeom>
          <a:solidFill>
            <a:srgbClr val="0167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Mentorat 2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699FA50-A9FA-151D-8B8F-4BAC5E393400}"/>
              </a:ext>
            </a:extLst>
          </p:cNvPr>
          <p:cNvSpPr/>
          <p:nvPr/>
        </p:nvSpPr>
        <p:spPr>
          <a:xfrm>
            <a:off x="3955134" y="1694332"/>
            <a:ext cx="2897204" cy="12866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J1 : Epreuve Bloc 1 RNCP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J2 : Mentorat collectif ICF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J3 : Formation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8B6BBD4-7447-ECCC-AD09-32E92340C638}"/>
              </a:ext>
            </a:extLst>
          </p:cNvPr>
          <p:cNvSpPr/>
          <p:nvPr/>
        </p:nvSpPr>
        <p:spPr>
          <a:xfrm>
            <a:off x="7856574" y="1714652"/>
            <a:ext cx="2897204" cy="12866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J1 : Epreuve Bloc 2 RNCP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J2 : </a:t>
            </a:r>
            <a:r>
              <a:rPr lang="fr-FR" b="1" dirty="0" err="1">
                <a:solidFill>
                  <a:schemeClr val="tx1"/>
                </a:solidFill>
              </a:rPr>
              <a:t>Assessment</a:t>
            </a:r>
            <a:r>
              <a:rPr lang="fr-FR" b="1" dirty="0">
                <a:solidFill>
                  <a:schemeClr val="tx1"/>
                </a:solidFill>
              </a:rPr>
              <a:t> ICF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J3 : Formation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A08561-7406-8127-DDD5-CB04A07D813A}"/>
              </a:ext>
            </a:extLst>
          </p:cNvPr>
          <p:cNvSpPr/>
          <p:nvPr/>
        </p:nvSpPr>
        <p:spPr>
          <a:xfrm>
            <a:off x="5415729" y="940611"/>
            <a:ext cx="3799489" cy="6128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FORMATION « PRATICIEN »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7509E-1FC3-5AD5-28DC-E69BD30B6D84}"/>
              </a:ext>
            </a:extLst>
          </p:cNvPr>
          <p:cNvSpPr/>
          <p:nvPr/>
        </p:nvSpPr>
        <p:spPr>
          <a:xfrm>
            <a:off x="199300" y="955636"/>
            <a:ext cx="5203520" cy="5978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FORMATION « ESSENTIEL »</a:t>
            </a:r>
          </a:p>
        </p:txBody>
      </p:sp>
    </p:spTree>
    <p:extLst>
      <p:ext uri="{BB962C8B-B14F-4D97-AF65-F5344CB8AC3E}">
        <p14:creationId xmlns:p14="http://schemas.microsoft.com/office/powerpoint/2010/main" val="363198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1113E0-0AB2-FF7A-E59F-10C1F1A6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vel 1 Accreditation - International Coaching Federation">
            <a:extLst>
              <a:ext uri="{FF2B5EF4-FFF2-40B4-BE49-F238E27FC236}">
                <a16:creationId xmlns:a16="http://schemas.microsoft.com/office/drawing/2014/main" id="{75BBEBB5-7931-FE9F-25D1-C34A37D4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70" y="2691245"/>
            <a:ext cx="2685168" cy="26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926899-67B6-A9D8-0E04-E36A4A47A233}"/>
              </a:ext>
            </a:extLst>
          </p:cNvPr>
          <p:cNvSpPr txBox="1"/>
          <p:nvPr/>
        </p:nvSpPr>
        <p:spPr>
          <a:xfrm>
            <a:off x="3315431" y="1735324"/>
            <a:ext cx="5561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Formation « ESSENTIEL »</a:t>
            </a:r>
          </a:p>
        </p:txBody>
      </p:sp>
      <p:pic>
        <p:nvPicPr>
          <p:cNvPr id="5" name="Image 4" descr="logo_coachingways.png">
            <a:extLst>
              <a:ext uri="{FF2B5EF4-FFF2-40B4-BE49-F238E27FC236}">
                <a16:creationId xmlns:a16="http://schemas.microsoft.com/office/drawing/2014/main" id="{9BD6B986-57C7-FC1C-C9F0-897456949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39" y="269790"/>
            <a:ext cx="1383122" cy="11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190BFB94-6A0B-E097-4A57-45E47011B8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5C1657A0-2FB2-9CAF-7C36-41DB75326C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61432A2-BDB8-9CD9-8113-5583296954E3}"/>
              </a:ext>
            </a:extLst>
          </p:cNvPr>
          <p:cNvSpPr txBox="1"/>
          <p:nvPr/>
        </p:nvSpPr>
        <p:spPr>
          <a:xfrm>
            <a:off x="1462480" y="2456497"/>
            <a:ext cx="8595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E53889"/>
                </a:solidFill>
                <a:latin typeface="Montserrat" panose="00000500000000000000" pitchFamily="2" charset="0"/>
              </a:rPr>
              <a:t>Enregistrement</a:t>
            </a:r>
            <a:r>
              <a:rPr lang="fr-FR" sz="1600" dirty="0">
                <a:latin typeface="Montserrat" panose="00000500000000000000" pitchFamily="2" charset="0"/>
              </a:rPr>
              <a:t> AUDIO des séances (de </a:t>
            </a:r>
            <a:r>
              <a:rPr lang="fr-FR" sz="1600" b="1" u="sng" dirty="0">
                <a:latin typeface="Montserrat" panose="00000500000000000000" pitchFamily="2" charset="0"/>
              </a:rPr>
              <a:t>20 à 45 min 00 sec</a:t>
            </a:r>
            <a:r>
              <a:rPr lang="fr-FR" sz="1600" dirty="0">
                <a:latin typeface="Montserrat" panose="00000500000000000000" pitchFamily="2" charset="0"/>
              </a:rPr>
              <a:t> max)</a:t>
            </a:r>
            <a:endParaRPr lang="fr-FR" sz="1600" b="1" dirty="0">
              <a:latin typeface="Montserrat" panose="000005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85186-C2B6-D131-822D-2669273DF16A}"/>
              </a:ext>
            </a:extLst>
          </p:cNvPr>
          <p:cNvSpPr txBox="1"/>
          <p:nvPr/>
        </p:nvSpPr>
        <p:spPr>
          <a:xfrm>
            <a:off x="1462481" y="1714082"/>
            <a:ext cx="9520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Coaching de </a:t>
            </a:r>
            <a:r>
              <a:rPr lang="fr-FR" sz="1600" b="1" dirty="0">
                <a:latin typeface="Montserrat" panose="00000500000000000000" pitchFamily="2" charset="0"/>
              </a:rPr>
              <a:t>3 séances minimum </a:t>
            </a:r>
            <a:r>
              <a:rPr lang="fr-FR" sz="1600" dirty="0">
                <a:latin typeface="Montserrat" panose="00000500000000000000" pitchFamily="2" charset="0"/>
              </a:rPr>
              <a:t>(+ séance préliminaire) </a:t>
            </a:r>
            <a:r>
              <a:rPr lang="fr-FR" sz="1600" b="1" u="sng" dirty="0">
                <a:latin typeface="Montserrat" panose="00000500000000000000" pitchFamily="2" charset="0"/>
              </a:rPr>
              <a:t>avec le même client</a:t>
            </a:r>
            <a:r>
              <a:rPr lang="fr-FR" sz="1600" b="1" dirty="0">
                <a:latin typeface="Montserrat" panose="00000500000000000000" pitchFamily="2" charset="0"/>
              </a:rPr>
              <a:t> </a:t>
            </a:r>
            <a:r>
              <a:rPr lang="fr-FR" sz="1600" dirty="0">
                <a:latin typeface="Montserrat" panose="00000500000000000000" pitchFamily="2" charset="0"/>
              </a:rPr>
              <a:t>(issu de la Banque de coachés)</a:t>
            </a:r>
            <a:endParaRPr lang="fr-FR" sz="1600" b="1" u="sng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FB6E30-5D6B-C132-68DE-0C88ACCDF7EE}"/>
              </a:ext>
            </a:extLst>
          </p:cNvPr>
          <p:cNvSpPr txBox="1"/>
          <p:nvPr/>
        </p:nvSpPr>
        <p:spPr>
          <a:xfrm>
            <a:off x="1462480" y="3093451"/>
            <a:ext cx="9603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b="0" i="0" u="none" strike="noStrike" baseline="0" dirty="0">
                <a:solidFill>
                  <a:srgbClr val="343232"/>
                </a:solidFill>
                <a:latin typeface="Montserrat-Regular"/>
              </a:rPr>
              <a:t>Mise en place d’un </a:t>
            </a:r>
            <a:r>
              <a:rPr lang="fr-FR" sz="1600" b="1" dirty="0">
                <a:solidFill>
                  <a:srgbClr val="343232"/>
                </a:solidFill>
                <a:latin typeface="Montserrat-Regular"/>
              </a:rPr>
              <a:t>processus collaboratif </a:t>
            </a:r>
            <a:r>
              <a:rPr lang="fr-FR" sz="1600" b="1" i="0" u="none" strike="noStrike" baseline="0" dirty="0">
                <a:solidFill>
                  <a:srgbClr val="343232"/>
                </a:solidFill>
                <a:latin typeface="Montserrat-Regular"/>
              </a:rPr>
              <a:t>avec sa Bibliothèque</a:t>
            </a:r>
            <a:r>
              <a:rPr lang="fr-FR" sz="1600" b="0" i="0" u="none" strike="noStrike" baseline="0" dirty="0">
                <a:solidFill>
                  <a:srgbClr val="343232"/>
                </a:solidFill>
                <a:latin typeface="Montserrat-Regular"/>
              </a:rPr>
              <a:t> pour définir le choix de la séance reflétant au mieux les 8 compétences</a:t>
            </a:r>
          </a:p>
          <a:p>
            <a:pPr algn="l"/>
            <a:endParaRPr lang="fr-FR" sz="1600" dirty="0">
              <a:solidFill>
                <a:srgbClr val="343232"/>
              </a:solidFill>
              <a:latin typeface="Montserrat-Regular"/>
            </a:endParaRPr>
          </a:p>
          <a:p>
            <a:pPr algn="l"/>
            <a:r>
              <a:rPr lang="fr-FR" sz="1600" b="0" i="0" u="none" strike="noStrike" baseline="0" dirty="0">
                <a:solidFill>
                  <a:srgbClr val="343232"/>
                </a:solidFill>
                <a:latin typeface="Montserrat-Regular"/>
              </a:rPr>
              <a:t>	</a:t>
            </a:r>
            <a:r>
              <a:rPr lang="fr-FR" sz="1600" b="0" i="0" u="none" strike="noStrike" baseline="0" dirty="0">
                <a:solidFill>
                  <a:srgbClr val="E53889"/>
                </a:solidFill>
                <a:latin typeface="Montserrat-Regular"/>
                <a:sym typeface="Wingdings" panose="05000000000000000000" pitchFamily="2" charset="2"/>
              </a:rPr>
              <a:t> </a:t>
            </a:r>
            <a:r>
              <a:rPr lang="fr-FR" sz="1600" b="1" dirty="0">
                <a:solidFill>
                  <a:srgbClr val="E53889"/>
                </a:solidFill>
                <a:latin typeface="Montserrat-Regular"/>
                <a:sym typeface="Wingdings" panose="05000000000000000000" pitchFamily="2" charset="2"/>
              </a:rPr>
              <a:t>E</a:t>
            </a:r>
            <a:r>
              <a:rPr lang="fr-FR" sz="1600" b="1" i="0" u="none" strike="noStrike" baseline="0" dirty="0">
                <a:solidFill>
                  <a:srgbClr val="E53889"/>
                </a:solidFill>
                <a:latin typeface="Montserrat-Regular"/>
              </a:rPr>
              <a:t>coute et feedback écrit d’au moins un membre de la bibliothèque</a:t>
            </a:r>
            <a:endParaRPr lang="fr-FR" sz="1600" b="1" dirty="0">
              <a:solidFill>
                <a:srgbClr val="E53889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80558F-9861-5ABA-5799-99FAC38CACDF}"/>
              </a:ext>
            </a:extLst>
          </p:cNvPr>
          <p:cNvSpPr txBox="1"/>
          <p:nvPr/>
        </p:nvSpPr>
        <p:spPr>
          <a:xfrm>
            <a:off x="1462480" y="4393997"/>
            <a:ext cx="60968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343232"/>
                </a:solidFill>
                <a:latin typeface="Montserrat-Regular"/>
              </a:rPr>
              <a:t>Choix de la séance pour sa certification ICF. </a:t>
            </a:r>
          </a:p>
          <a:p>
            <a:pPr algn="l"/>
            <a:endParaRPr lang="fr-FR" sz="1600" dirty="0">
              <a:solidFill>
                <a:srgbClr val="343232"/>
              </a:solidFill>
              <a:latin typeface="Montserrat-Regular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sz="1600" b="1" dirty="0">
                <a:solidFill>
                  <a:srgbClr val="E53889"/>
                </a:solidFill>
                <a:latin typeface="Montserrat-Regular"/>
              </a:rPr>
              <a:t>Retranscription écrite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sz="1600" b="1" dirty="0">
                <a:solidFill>
                  <a:srgbClr val="E53889"/>
                </a:solidFill>
                <a:latin typeface="Montserrat-Regular"/>
              </a:rPr>
              <a:t>Auto-feedback</a:t>
            </a:r>
          </a:p>
        </p:txBody>
      </p:sp>
      <p:pic>
        <p:nvPicPr>
          <p:cNvPr id="3074" name="Picture 2" descr="Images Rec | Vecteurs, photos et PSD gratuits">
            <a:extLst>
              <a:ext uri="{FF2B5EF4-FFF2-40B4-BE49-F238E27FC236}">
                <a16:creationId xmlns:a16="http://schemas.microsoft.com/office/drawing/2014/main" id="{EAEBF279-29C3-3750-F3C6-28BA62441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5" y="1934772"/>
            <a:ext cx="1372643" cy="13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que 19" descr="Brainstorming de groupe avec un remplissage uni">
            <a:extLst>
              <a:ext uri="{FF2B5EF4-FFF2-40B4-BE49-F238E27FC236}">
                <a16:creationId xmlns:a16="http://schemas.microsoft.com/office/drawing/2014/main" id="{84BB0227-D685-C32F-0353-A486A342F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647" y="3165526"/>
            <a:ext cx="914400" cy="914400"/>
          </a:xfrm>
          <a:prstGeom prst="rect">
            <a:avLst/>
          </a:prstGeom>
        </p:spPr>
      </p:pic>
      <p:pic>
        <p:nvPicPr>
          <p:cNvPr id="22" name="Graphique 21" descr="Badge cœur avec un remplissage uni">
            <a:extLst>
              <a:ext uri="{FF2B5EF4-FFF2-40B4-BE49-F238E27FC236}">
                <a16:creationId xmlns:a16="http://schemas.microsoft.com/office/drawing/2014/main" id="{CBE02BE1-A4FC-436C-680B-E670CE6DC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647" y="4408544"/>
            <a:ext cx="914400" cy="914400"/>
          </a:xfrm>
          <a:prstGeom prst="rect">
            <a:avLst/>
          </a:prstGeom>
        </p:spPr>
      </p:pic>
      <p:pic>
        <p:nvPicPr>
          <p:cNvPr id="5" name="Graphique 4" descr="Avertissement avec un remplissage uni">
            <a:extLst>
              <a:ext uri="{FF2B5EF4-FFF2-40B4-BE49-F238E27FC236}">
                <a16:creationId xmlns:a16="http://schemas.microsoft.com/office/drawing/2014/main" id="{0CF2C724-4B3B-29A9-FBED-47B343B9A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9168" y="5694543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1B3109-1190-11CB-D269-E031E55AACE0}"/>
              </a:ext>
            </a:extLst>
          </p:cNvPr>
          <p:cNvSpPr txBox="1"/>
          <p:nvPr/>
        </p:nvSpPr>
        <p:spPr>
          <a:xfrm>
            <a:off x="2582743" y="5881878"/>
            <a:ext cx="7165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C00000"/>
                </a:solidFill>
                <a:latin typeface="Montserrat" panose="00000500000000000000" pitchFamily="2" charset="0"/>
              </a:rPr>
              <a:t>L’enregistrement doit comprendre l’avertissement/question du coach pour pouvoir enregistrer la séance + accord oral du coaché</a:t>
            </a:r>
            <a:endParaRPr lang="fr-FR" sz="1600" dirty="0">
              <a:solidFill>
                <a:srgbClr val="C0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491482-7775-6B99-56EA-C40A044FFFFB}"/>
              </a:ext>
            </a:extLst>
          </p:cNvPr>
          <p:cNvSpPr txBox="1"/>
          <p:nvPr/>
        </p:nvSpPr>
        <p:spPr>
          <a:xfrm>
            <a:off x="1334777" y="883228"/>
            <a:ext cx="5442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ENTRE M4 et 27/02/2026</a:t>
            </a:r>
          </a:p>
        </p:txBody>
      </p:sp>
    </p:spTree>
    <p:extLst>
      <p:ext uri="{BB962C8B-B14F-4D97-AF65-F5344CB8AC3E}">
        <p14:creationId xmlns:p14="http://schemas.microsoft.com/office/powerpoint/2010/main" val="15925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7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190BFB94-6A0B-E097-4A57-45E47011B8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5C1657A0-2FB2-9CAF-7C36-41DB75326C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F8512E8-942A-D987-5536-43472D16D3AF}"/>
              </a:ext>
            </a:extLst>
          </p:cNvPr>
          <p:cNvSpPr txBox="1"/>
          <p:nvPr/>
        </p:nvSpPr>
        <p:spPr>
          <a:xfrm>
            <a:off x="3200400" y="1700211"/>
            <a:ext cx="6776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E53889"/>
                </a:solidFill>
                <a:latin typeface="Montserrat" panose="00000500000000000000" pitchFamily="2" charset="0"/>
              </a:rPr>
              <a:t>A envoyer via WeTransfer d’ici le 27/02/2026 à minuit</a:t>
            </a:r>
          </a:p>
        </p:txBody>
      </p:sp>
      <p:pic>
        <p:nvPicPr>
          <p:cNvPr id="18" name="Graphique 17" descr="Calendrier journalier avec un remplissage uni">
            <a:extLst>
              <a:ext uri="{FF2B5EF4-FFF2-40B4-BE49-F238E27FC236}">
                <a16:creationId xmlns:a16="http://schemas.microsoft.com/office/drawing/2014/main" id="{A341D0FF-C2AE-186C-B14A-7B214B3A0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8046" y="1454980"/>
            <a:ext cx="914400" cy="9144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E1289A1-17D7-A35D-644B-516AACEE65D2}"/>
              </a:ext>
            </a:extLst>
          </p:cNvPr>
          <p:cNvSpPr txBox="1"/>
          <p:nvPr/>
        </p:nvSpPr>
        <p:spPr>
          <a:xfrm>
            <a:off x="1843201" y="4071599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b="1">
                <a:latin typeface="Montserrat" panose="00000500000000000000" pitchFamily="2" charset="0"/>
              </a:defRPr>
            </a:lvl1pPr>
          </a:lstStyle>
          <a:p>
            <a:r>
              <a:rPr lang="fr-FR" dirty="0"/>
              <a:t>1 retranscription de la séance choisie (verbatim)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32108C-408E-B61F-A1AF-06C70CC74F90}"/>
              </a:ext>
            </a:extLst>
          </p:cNvPr>
          <p:cNvSpPr txBox="1"/>
          <p:nvPr/>
        </p:nvSpPr>
        <p:spPr>
          <a:xfrm>
            <a:off x="1843201" y="4804878"/>
            <a:ext cx="898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b="1">
                <a:latin typeface="Montserrat" panose="00000500000000000000" pitchFamily="2" charset="0"/>
              </a:defRPr>
            </a:lvl1pPr>
          </a:lstStyle>
          <a:p>
            <a:r>
              <a:rPr lang="fr-FR" dirty="0"/>
              <a:t>1 feedback d'une séance par un membre de la BB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80940-99A4-E85B-BF28-86435346D198}"/>
              </a:ext>
            </a:extLst>
          </p:cNvPr>
          <p:cNvSpPr/>
          <p:nvPr/>
        </p:nvSpPr>
        <p:spPr>
          <a:xfrm>
            <a:off x="1150201" y="2764158"/>
            <a:ext cx="311727" cy="322118"/>
          </a:xfrm>
          <a:prstGeom prst="rect">
            <a:avLst/>
          </a:prstGeom>
          <a:noFill/>
          <a:ln w="28575">
            <a:solidFill>
              <a:srgbClr val="E53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9891B-848A-BCEA-172D-BDD5EF265FCD}"/>
              </a:ext>
            </a:extLst>
          </p:cNvPr>
          <p:cNvSpPr/>
          <p:nvPr/>
        </p:nvSpPr>
        <p:spPr>
          <a:xfrm>
            <a:off x="1150201" y="3410531"/>
            <a:ext cx="311727" cy="322118"/>
          </a:xfrm>
          <a:prstGeom prst="rect">
            <a:avLst/>
          </a:prstGeom>
          <a:noFill/>
          <a:ln w="28575">
            <a:solidFill>
              <a:srgbClr val="E53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DAE0E6-58D6-3925-FAE2-FB132FFE8703}"/>
              </a:ext>
            </a:extLst>
          </p:cNvPr>
          <p:cNvSpPr/>
          <p:nvPr/>
        </p:nvSpPr>
        <p:spPr>
          <a:xfrm>
            <a:off x="1150201" y="4056904"/>
            <a:ext cx="311727" cy="322118"/>
          </a:xfrm>
          <a:prstGeom prst="rect">
            <a:avLst/>
          </a:prstGeom>
          <a:noFill/>
          <a:ln w="28575">
            <a:solidFill>
              <a:srgbClr val="E53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E1FC09-CA3A-04C4-EA72-8928699BDA19}"/>
              </a:ext>
            </a:extLst>
          </p:cNvPr>
          <p:cNvSpPr/>
          <p:nvPr/>
        </p:nvSpPr>
        <p:spPr>
          <a:xfrm>
            <a:off x="1150200" y="4828485"/>
            <a:ext cx="311727" cy="322118"/>
          </a:xfrm>
          <a:prstGeom prst="rect">
            <a:avLst/>
          </a:prstGeom>
          <a:noFill/>
          <a:ln w="28575">
            <a:solidFill>
              <a:srgbClr val="E53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que 3" descr="Avertissement avec un remplissage uni">
            <a:extLst>
              <a:ext uri="{FF2B5EF4-FFF2-40B4-BE49-F238E27FC236}">
                <a16:creationId xmlns:a16="http://schemas.microsoft.com/office/drawing/2014/main" id="{B8C72965-53DA-16CD-494C-15B4053BB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9168" y="569454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7E4DA58-6745-668C-01C4-3346959B0C02}"/>
              </a:ext>
            </a:extLst>
          </p:cNvPr>
          <p:cNvSpPr txBox="1"/>
          <p:nvPr/>
        </p:nvSpPr>
        <p:spPr>
          <a:xfrm>
            <a:off x="2582743" y="5881878"/>
            <a:ext cx="7165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C00000"/>
                </a:solidFill>
                <a:latin typeface="Montserrat" panose="00000500000000000000" pitchFamily="2" charset="0"/>
              </a:rPr>
              <a:t>L’enregistrement doit comprendre l’avertissement/question du coach pour pouvoir enregistrer la séance + accord oral du coaché</a:t>
            </a:r>
            <a:endParaRPr lang="fr-FR" sz="1600" dirty="0">
              <a:solidFill>
                <a:srgbClr val="C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9715CF-8342-0EE2-0F4E-0E56C14DF0BC}"/>
              </a:ext>
            </a:extLst>
          </p:cNvPr>
          <p:cNvSpPr txBox="1"/>
          <p:nvPr/>
        </p:nvSpPr>
        <p:spPr>
          <a:xfrm>
            <a:off x="1334777" y="883228"/>
            <a:ext cx="710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DOSSIER DE CERTIFICATION ICF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3CAD7F-FE02-F637-7F0D-0BAFCFFC4239}"/>
              </a:ext>
            </a:extLst>
          </p:cNvPr>
          <p:cNvSpPr txBox="1"/>
          <p:nvPr/>
        </p:nvSpPr>
        <p:spPr>
          <a:xfrm>
            <a:off x="1843201" y="2719435"/>
            <a:ext cx="8505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1 enregistrement d'une séance de 20 min à 45min </a:t>
            </a:r>
            <a:r>
              <a:rPr lang="fr-FR" b="1" u="sng" dirty="0">
                <a:latin typeface="Montserrat" panose="00000500000000000000" pitchFamily="2" charset="0"/>
              </a:rPr>
              <a:t>maximum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7B20C53-20F8-620E-2E85-DCA1E8292F9D}"/>
              </a:ext>
            </a:extLst>
          </p:cNvPr>
          <p:cNvSpPr txBox="1"/>
          <p:nvPr/>
        </p:nvSpPr>
        <p:spPr>
          <a:xfrm>
            <a:off x="1843201" y="3375681"/>
            <a:ext cx="8505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1 auto-feedback de la séance choisie</a:t>
            </a:r>
          </a:p>
        </p:txBody>
      </p:sp>
    </p:spTree>
    <p:extLst>
      <p:ext uri="{BB962C8B-B14F-4D97-AF65-F5344CB8AC3E}">
        <p14:creationId xmlns:p14="http://schemas.microsoft.com/office/powerpoint/2010/main" val="12450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5" grpId="0"/>
      <p:bldP spid="28" grpId="0" animBg="1"/>
      <p:bldP spid="29" grpId="0" animBg="1"/>
      <p:bldP spid="30" grpId="0" animBg="1"/>
      <p:bldP spid="31" grpId="0" animBg="1"/>
      <p:bldP spid="5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03C67-276D-4EA4-000E-C964D8AB3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5B460389-C992-13B2-B0C7-A20595AEA4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8FD0C3CE-F17C-7BDB-CE26-C9BC101B41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A8C4A37-6A5C-213E-CDC7-E740BF44368B}"/>
              </a:ext>
            </a:extLst>
          </p:cNvPr>
          <p:cNvSpPr txBox="1"/>
          <p:nvPr/>
        </p:nvSpPr>
        <p:spPr>
          <a:xfrm>
            <a:off x="1462480" y="3137217"/>
            <a:ext cx="8595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343232"/>
                </a:solidFill>
                <a:latin typeface="Montserrat-Regular"/>
              </a:rPr>
              <a:t>Choix d’une séance et </a:t>
            </a:r>
            <a:r>
              <a:rPr lang="fr-FR" sz="1600" b="1" dirty="0">
                <a:solidFill>
                  <a:srgbClr val="E53889"/>
                </a:solidFill>
                <a:latin typeface="Montserrat" panose="00000500000000000000" pitchFamily="2" charset="0"/>
              </a:rPr>
              <a:t>enregistrement</a:t>
            </a:r>
            <a:r>
              <a:rPr lang="fr-FR" sz="1600" dirty="0">
                <a:latin typeface="Montserrat" panose="00000500000000000000" pitchFamily="2" charset="0"/>
              </a:rPr>
              <a:t> AUDIO (de </a:t>
            </a:r>
            <a:r>
              <a:rPr lang="fr-FR" sz="1600" b="1" u="sng" dirty="0">
                <a:latin typeface="Montserrat" panose="00000500000000000000" pitchFamily="2" charset="0"/>
              </a:rPr>
              <a:t>20 à 45 min 00 sec</a:t>
            </a:r>
            <a:r>
              <a:rPr lang="fr-FR" sz="1600" dirty="0">
                <a:latin typeface="Montserrat" panose="00000500000000000000" pitchFamily="2" charset="0"/>
              </a:rPr>
              <a:t> max) </a:t>
            </a:r>
            <a:r>
              <a:rPr lang="fr-FR" sz="1600" dirty="0">
                <a:solidFill>
                  <a:srgbClr val="343232"/>
                </a:solidFill>
                <a:latin typeface="Montserrat-Regular"/>
              </a:rPr>
              <a:t>pour le Bloc 2 RNCP + </a:t>
            </a:r>
            <a:r>
              <a:rPr lang="fr-FR" sz="1600" b="1" dirty="0">
                <a:solidFill>
                  <a:srgbClr val="E53889"/>
                </a:solidFill>
                <a:latin typeface="Montserrat-Regular"/>
              </a:rPr>
              <a:t>retranscription </a:t>
            </a:r>
            <a:r>
              <a:rPr lang="fr-FR" sz="1600" dirty="0">
                <a:latin typeface="Montserrat-Regular"/>
              </a:rPr>
              <a:t>(verbatim)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F323D0-DA5E-B6A9-3CA9-0A85A59527B1}"/>
              </a:ext>
            </a:extLst>
          </p:cNvPr>
          <p:cNvSpPr txBox="1"/>
          <p:nvPr/>
        </p:nvSpPr>
        <p:spPr>
          <a:xfrm>
            <a:off x="1462481" y="2394802"/>
            <a:ext cx="9520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Montserrat" panose="00000500000000000000" pitchFamily="2" charset="0"/>
              </a:rPr>
              <a:t>Coaching de </a:t>
            </a:r>
            <a:r>
              <a:rPr lang="fr-FR" sz="1600" b="1" dirty="0">
                <a:latin typeface="Montserrat" panose="00000500000000000000" pitchFamily="2" charset="0"/>
              </a:rPr>
              <a:t>3 séances minimum </a:t>
            </a:r>
            <a:r>
              <a:rPr lang="fr-FR" sz="1600" dirty="0">
                <a:latin typeface="Montserrat" panose="00000500000000000000" pitchFamily="2" charset="0"/>
              </a:rPr>
              <a:t>(+ séance préliminaire et séance de bouclage) </a:t>
            </a:r>
            <a:r>
              <a:rPr lang="fr-FR" sz="1600" b="1" u="sng" dirty="0">
                <a:latin typeface="Montserrat" panose="00000500000000000000" pitchFamily="2" charset="0"/>
              </a:rPr>
              <a:t>avec le même client</a:t>
            </a:r>
            <a:r>
              <a:rPr lang="fr-FR" sz="1600" b="1" dirty="0">
                <a:latin typeface="Montserrat" panose="00000500000000000000" pitchFamily="2" charset="0"/>
              </a:rPr>
              <a:t> </a:t>
            </a:r>
            <a:r>
              <a:rPr lang="fr-FR" sz="1600" dirty="0">
                <a:latin typeface="Montserrat" panose="00000500000000000000" pitchFamily="2" charset="0"/>
              </a:rPr>
              <a:t>(issu de la Banque de coachés)</a:t>
            </a:r>
            <a:endParaRPr lang="fr-FR" sz="1600" b="1" u="sng" dirty="0"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2A7338-AF98-C135-6EEF-867E56B54971}"/>
              </a:ext>
            </a:extLst>
          </p:cNvPr>
          <p:cNvSpPr txBox="1"/>
          <p:nvPr/>
        </p:nvSpPr>
        <p:spPr>
          <a:xfrm>
            <a:off x="1334777" y="883228"/>
            <a:ext cx="4947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ENTRE M4 et 20/30/26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42B062-4B75-859A-7836-B91543736835}"/>
              </a:ext>
            </a:extLst>
          </p:cNvPr>
          <p:cNvSpPr txBox="1"/>
          <p:nvPr/>
        </p:nvSpPr>
        <p:spPr>
          <a:xfrm>
            <a:off x="1472640" y="3858577"/>
            <a:ext cx="8595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343232"/>
                </a:solidFill>
                <a:latin typeface="Montserrat-Regular"/>
              </a:rPr>
              <a:t>Remplir la </a:t>
            </a:r>
            <a:r>
              <a:rPr lang="fr-FR" sz="1600" b="1" dirty="0">
                <a:latin typeface="Montserrat-Regular"/>
              </a:rPr>
              <a:t>trame</a:t>
            </a:r>
            <a:r>
              <a:rPr lang="fr-FR" sz="1600" dirty="0">
                <a:solidFill>
                  <a:srgbClr val="343232"/>
                </a:solidFill>
                <a:latin typeface="Montserrat-Regular"/>
              </a:rPr>
              <a:t> « Conduite d’un processus de coaching individuel » pour cet accompagnement en coaching (disponible dans le </a:t>
            </a:r>
            <a:r>
              <a:rPr lang="fr-FR" sz="1600" dirty="0" err="1">
                <a:solidFill>
                  <a:srgbClr val="343232"/>
                </a:solidFill>
                <a:latin typeface="Montserrat-Regular"/>
              </a:rPr>
              <a:t>elearning</a:t>
            </a:r>
            <a:r>
              <a:rPr lang="fr-FR" sz="1600" dirty="0">
                <a:solidFill>
                  <a:srgbClr val="343232"/>
                </a:solidFill>
                <a:latin typeface="Montserrat-Regular"/>
              </a:rPr>
              <a:t> dans la capsule “Préparer sa certification RNCP et ICF </a:t>
            </a:r>
            <a:r>
              <a:rPr lang="fr-FR" sz="1600" dirty="0" err="1">
                <a:solidFill>
                  <a:srgbClr val="343232"/>
                </a:solidFill>
                <a:latin typeface="Montserrat-Regular"/>
              </a:rPr>
              <a:t>Level</a:t>
            </a:r>
            <a:r>
              <a:rPr lang="fr-FR" sz="1600" dirty="0">
                <a:solidFill>
                  <a:srgbClr val="343232"/>
                </a:solidFill>
                <a:latin typeface="Montserrat-Regular"/>
              </a:rPr>
              <a:t> 2”)</a:t>
            </a:r>
          </a:p>
        </p:txBody>
      </p:sp>
    </p:spTree>
    <p:extLst>
      <p:ext uri="{BB962C8B-B14F-4D97-AF65-F5344CB8AC3E}">
        <p14:creationId xmlns:p14="http://schemas.microsoft.com/office/powerpoint/2010/main" val="42328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43F23-DC7A-A072-F8A0-E2E8E64A5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7B059FB2-7CBB-E5D3-2D2F-7E9BA89277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203F12D2-8870-4268-3535-A6CB6A6D22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49EE4EB-9AB5-3C06-9824-0A64185F4A12}"/>
              </a:ext>
            </a:extLst>
          </p:cNvPr>
          <p:cNvSpPr txBox="1"/>
          <p:nvPr/>
        </p:nvSpPr>
        <p:spPr>
          <a:xfrm>
            <a:off x="3200400" y="1700211"/>
            <a:ext cx="714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E53889"/>
                </a:solidFill>
                <a:latin typeface="Montserrat" panose="00000500000000000000" pitchFamily="2" charset="0"/>
              </a:rPr>
              <a:t>A envoyer dans myCertif jusqu’à la veille du Bloc 2</a:t>
            </a:r>
          </a:p>
        </p:txBody>
      </p:sp>
      <p:pic>
        <p:nvPicPr>
          <p:cNvPr id="18" name="Graphique 17" descr="Calendrier journalier avec un remplissage uni">
            <a:extLst>
              <a:ext uri="{FF2B5EF4-FFF2-40B4-BE49-F238E27FC236}">
                <a16:creationId xmlns:a16="http://schemas.microsoft.com/office/drawing/2014/main" id="{1F130ADC-253C-3A12-4BAB-3C714C9E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8046" y="1454980"/>
            <a:ext cx="914400" cy="9144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F6F9DCB-5FEF-CA12-8964-ED21BDC69D21}"/>
              </a:ext>
            </a:extLst>
          </p:cNvPr>
          <p:cNvSpPr txBox="1"/>
          <p:nvPr/>
        </p:nvSpPr>
        <p:spPr>
          <a:xfrm>
            <a:off x="1863521" y="3390879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b="1">
                <a:latin typeface="Montserrat" panose="00000500000000000000" pitchFamily="2" charset="0"/>
              </a:defRPr>
            </a:lvl1pPr>
          </a:lstStyle>
          <a:p>
            <a:r>
              <a:rPr lang="fr-FR" dirty="0"/>
              <a:t>1 retranscription de la séance choisie (verbatim)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F32624-2239-4009-E5BE-8EBC83788C64}"/>
              </a:ext>
            </a:extLst>
          </p:cNvPr>
          <p:cNvSpPr/>
          <p:nvPr/>
        </p:nvSpPr>
        <p:spPr>
          <a:xfrm>
            <a:off x="1150201" y="2764158"/>
            <a:ext cx="311727" cy="322118"/>
          </a:xfrm>
          <a:prstGeom prst="rect">
            <a:avLst/>
          </a:prstGeom>
          <a:noFill/>
          <a:ln w="28575">
            <a:solidFill>
              <a:srgbClr val="E53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7B9530-C9A5-8644-FE5D-E3BA7D5A4C62}"/>
              </a:ext>
            </a:extLst>
          </p:cNvPr>
          <p:cNvSpPr/>
          <p:nvPr/>
        </p:nvSpPr>
        <p:spPr>
          <a:xfrm>
            <a:off x="1150201" y="3410531"/>
            <a:ext cx="311727" cy="322118"/>
          </a:xfrm>
          <a:prstGeom prst="rect">
            <a:avLst/>
          </a:prstGeom>
          <a:noFill/>
          <a:ln w="28575">
            <a:solidFill>
              <a:srgbClr val="E53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D4B6D-8C53-FA5E-86E9-F98CD9F939B0}"/>
              </a:ext>
            </a:extLst>
          </p:cNvPr>
          <p:cNvSpPr/>
          <p:nvPr/>
        </p:nvSpPr>
        <p:spPr>
          <a:xfrm>
            <a:off x="1150201" y="4056904"/>
            <a:ext cx="311727" cy="322118"/>
          </a:xfrm>
          <a:prstGeom prst="rect">
            <a:avLst/>
          </a:prstGeom>
          <a:noFill/>
          <a:ln w="28575">
            <a:solidFill>
              <a:srgbClr val="E53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que 3" descr="Avertissement avec un remplissage uni">
            <a:extLst>
              <a:ext uri="{FF2B5EF4-FFF2-40B4-BE49-F238E27FC236}">
                <a16:creationId xmlns:a16="http://schemas.microsoft.com/office/drawing/2014/main" id="{D19573C8-C351-815A-846A-95EA3B1A8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9168" y="4932543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F74AAF-539D-C997-74D9-97C797A12455}"/>
              </a:ext>
            </a:extLst>
          </p:cNvPr>
          <p:cNvSpPr txBox="1"/>
          <p:nvPr/>
        </p:nvSpPr>
        <p:spPr>
          <a:xfrm>
            <a:off x="2582743" y="5119878"/>
            <a:ext cx="80800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C00000"/>
                </a:solidFill>
                <a:latin typeface="Montserrat" panose="00000500000000000000" pitchFamily="2" charset="0"/>
              </a:rPr>
              <a:t>La trame est à compléter mais N’EST PAS A ENVOYER sur myCertif :</a:t>
            </a:r>
          </a:p>
          <a:p>
            <a:r>
              <a:rPr lang="fr-FR" sz="1600" b="1" dirty="0">
                <a:solidFill>
                  <a:srgbClr val="C00000"/>
                </a:solidFill>
                <a:latin typeface="Montserrat" panose="00000500000000000000" pitchFamily="2" charset="0"/>
              </a:rPr>
              <a:t>elle est votre support de présentation lors de l’épreuve 1 du Bloc 2 RNCP</a:t>
            </a:r>
          </a:p>
          <a:p>
            <a:endParaRPr lang="fr-FR" sz="1600" b="1" dirty="0">
              <a:solidFill>
                <a:srgbClr val="C00000"/>
              </a:solidFill>
              <a:latin typeface="Montserrat" panose="00000500000000000000" pitchFamily="2" charset="0"/>
            </a:endParaRPr>
          </a:p>
          <a:p>
            <a:r>
              <a:rPr lang="fr-FR" sz="1600" b="1" dirty="0">
                <a:solidFill>
                  <a:srgbClr val="C00000"/>
                </a:solidFill>
                <a:latin typeface="Montserrat" panose="00000500000000000000" pitchFamily="2" charset="0"/>
              </a:rPr>
              <a:t>Tous les documents envoyés dans </a:t>
            </a:r>
            <a:r>
              <a:rPr lang="fr-FR" sz="1600" b="1" dirty="0" err="1">
                <a:solidFill>
                  <a:srgbClr val="C00000"/>
                </a:solidFill>
                <a:latin typeface="Montserrat" panose="00000500000000000000" pitchFamily="2" charset="0"/>
              </a:rPr>
              <a:t>MyCertif</a:t>
            </a:r>
            <a:r>
              <a:rPr lang="fr-FR" sz="1600" b="1" dirty="0">
                <a:solidFill>
                  <a:srgbClr val="C00000"/>
                </a:solidFill>
                <a:latin typeface="Montserrat" panose="00000500000000000000" pitchFamily="2" charset="0"/>
              </a:rPr>
              <a:t> doivent </a:t>
            </a:r>
            <a:r>
              <a:rPr lang="fr-FR" sz="1600" b="1">
                <a:solidFill>
                  <a:srgbClr val="C00000"/>
                </a:solidFill>
                <a:latin typeface="Montserrat" panose="00000500000000000000" pitchFamily="2" charset="0"/>
              </a:rPr>
              <a:t>être anonymisés</a:t>
            </a:r>
            <a:endParaRPr lang="fr-FR" sz="1600" dirty="0">
              <a:solidFill>
                <a:srgbClr val="C0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BF3343-833C-09D5-5CB2-653F9ADB8F25}"/>
              </a:ext>
            </a:extLst>
          </p:cNvPr>
          <p:cNvSpPr txBox="1"/>
          <p:nvPr/>
        </p:nvSpPr>
        <p:spPr>
          <a:xfrm>
            <a:off x="1334777" y="883228"/>
            <a:ext cx="5136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DOSSIER BLOC 2 RNCP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D9207E-3E0B-DCD0-35E4-98629C7E0F02}"/>
              </a:ext>
            </a:extLst>
          </p:cNvPr>
          <p:cNvSpPr txBox="1"/>
          <p:nvPr/>
        </p:nvSpPr>
        <p:spPr>
          <a:xfrm>
            <a:off x="1843201" y="2719435"/>
            <a:ext cx="8505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1 enregistrement d'une séance de 20 min à 45min </a:t>
            </a:r>
            <a:r>
              <a:rPr lang="fr-FR" b="1" u="sng" dirty="0">
                <a:latin typeface="Montserrat" panose="00000500000000000000" pitchFamily="2" charset="0"/>
              </a:rPr>
              <a:t>maximum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7BE9CC5-5BC2-65CA-E368-72BB2B04B8FA}"/>
              </a:ext>
            </a:extLst>
          </p:cNvPr>
          <p:cNvSpPr txBox="1"/>
          <p:nvPr/>
        </p:nvSpPr>
        <p:spPr>
          <a:xfrm>
            <a:off x="1863521" y="4030959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b="1">
                <a:latin typeface="Montserrat" panose="00000500000000000000" pitchFamily="2" charset="0"/>
              </a:defRPr>
            </a:lvl1pPr>
          </a:lstStyle>
          <a:p>
            <a:r>
              <a:rPr lang="fr-FR" dirty="0"/>
              <a:t>Le contrat signé par le client</a:t>
            </a:r>
          </a:p>
        </p:txBody>
      </p:sp>
    </p:spTree>
    <p:extLst>
      <p:ext uri="{BB962C8B-B14F-4D97-AF65-F5344CB8AC3E}">
        <p14:creationId xmlns:p14="http://schemas.microsoft.com/office/powerpoint/2010/main" val="12147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8" grpId="0" animBg="1"/>
      <p:bldP spid="29" grpId="0" animBg="1"/>
      <p:bldP spid="30" grpId="0" animBg="1"/>
      <p:bldP spid="5" grpId="0"/>
      <p:bldP spid="7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AC94-9FC7-1185-361F-8ECAE6E99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23BA81A-E268-726A-EA7B-A893D5EB03B9}"/>
              </a:ext>
            </a:extLst>
          </p:cNvPr>
          <p:cNvCxnSpPr>
            <a:cxnSpLocks/>
          </p:cNvCxnSpPr>
          <p:nvPr/>
        </p:nvCxnSpPr>
        <p:spPr>
          <a:xfrm flipH="1">
            <a:off x="9202310" y="789888"/>
            <a:ext cx="12908" cy="5761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3965474-93CA-E317-2E22-8D00AEF7392B}"/>
              </a:ext>
            </a:extLst>
          </p:cNvPr>
          <p:cNvCxnSpPr>
            <a:cxnSpLocks/>
          </p:cNvCxnSpPr>
          <p:nvPr/>
        </p:nvCxnSpPr>
        <p:spPr>
          <a:xfrm flipH="1">
            <a:off x="5403736" y="810491"/>
            <a:ext cx="12908" cy="5761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chevron 1">
            <a:extLst>
              <a:ext uri="{FF2B5EF4-FFF2-40B4-BE49-F238E27FC236}">
                <a16:creationId xmlns:a16="http://schemas.microsoft.com/office/drawing/2014/main" id="{623F67CC-DC3F-A45A-659D-00FC4EE433F5}"/>
              </a:ext>
            </a:extLst>
          </p:cNvPr>
          <p:cNvSpPr/>
          <p:nvPr/>
        </p:nvSpPr>
        <p:spPr>
          <a:xfrm>
            <a:off x="1546478" y="4843304"/>
            <a:ext cx="9099044" cy="62462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D7DCDD46-353B-45EF-99B8-DA9B2055322B}"/>
              </a:ext>
            </a:extLst>
          </p:cNvPr>
          <p:cNvSpPr/>
          <p:nvPr/>
        </p:nvSpPr>
        <p:spPr>
          <a:xfrm>
            <a:off x="199300" y="4843304"/>
            <a:ext cx="1589075" cy="62462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3" name="Image 12" descr="logo_coachingways.png">
            <a:extLst>
              <a:ext uri="{FF2B5EF4-FFF2-40B4-BE49-F238E27FC236}">
                <a16:creationId xmlns:a16="http://schemas.microsoft.com/office/drawing/2014/main" id="{2BF9399F-2F30-149D-38EC-DFE6CB10E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14" name="Image 13" descr="logo_coachingways.png">
            <a:extLst>
              <a:ext uri="{FF2B5EF4-FFF2-40B4-BE49-F238E27FC236}">
                <a16:creationId xmlns:a16="http://schemas.microsoft.com/office/drawing/2014/main" id="{04B95E9E-3E60-E914-B10D-BE275DE88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942725B-105F-14B1-DCDA-F9F58260E6FB}"/>
              </a:ext>
            </a:extLst>
          </p:cNvPr>
          <p:cNvSpPr txBox="1"/>
          <p:nvPr/>
        </p:nvSpPr>
        <p:spPr>
          <a:xfrm>
            <a:off x="5065446" y="454184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5-7/12/2025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A66B9B5B-E67F-65A4-817D-A16C6F1A8E5F}"/>
              </a:ext>
            </a:extLst>
          </p:cNvPr>
          <p:cNvSpPr/>
          <p:nvPr/>
        </p:nvSpPr>
        <p:spPr>
          <a:xfrm>
            <a:off x="10422589" y="4843304"/>
            <a:ext cx="1493453" cy="62462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7B6E080-9176-D754-475B-0BBC192EA296}"/>
              </a:ext>
            </a:extLst>
          </p:cNvPr>
          <p:cNvSpPr txBox="1"/>
          <p:nvPr/>
        </p:nvSpPr>
        <p:spPr>
          <a:xfrm>
            <a:off x="426001" y="4770896"/>
            <a:ext cx="9504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EL 360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Ouverture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14j avant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0634AA-BC65-B152-D613-A66D782E2D61}"/>
              </a:ext>
            </a:extLst>
          </p:cNvPr>
          <p:cNvSpPr txBox="1"/>
          <p:nvPr/>
        </p:nvSpPr>
        <p:spPr>
          <a:xfrm>
            <a:off x="2009220" y="484330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M1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A3AB1A-C7B6-E0AE-8C0E-3D73A03AC6FC}"/>
              </a:ext>
            </a:extLst>
          </p:cNvPr>
          <p:cNvSpPr txBox="1"/>
          <p:nvPr/>
        </p:nvSpPr>
        <p:spPr>
          <a:xfrm>
            <a:off x="3013338" y="484330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M2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941FDD-7227-75AB-AEC3-557C08EFA928}"/>
              </a:ext>
            </a:extLst>
          </p:cNvPr>
          <p:cNvSpPr txBox="1"/>
          <p:nvPr/>
        </p:nvSpPr>
        <p:spPr>
          <a:xfrm>
            <a:off x="4017456" y="484330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M3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7D84E35-E6CC-F1D2-D7C7-C392D1E2635F}"/>
              </a:ext>
            </a:extLst>
          </p:cNvPr>
          <p:cNvSpPr txBox="1"/>
          <p:nvPr/>
        </p:nvSpPr>
        <p:spPr>
          <a:xfrm>
            <a:off x="5021573" y="484330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92D050"/>
                </a:solidFill>
              </a:rPr>
              <a:t>M4</a:t>
            </a:r>
          </a:p>
          <a:p>
            <a:pPr algn="ctr"/>
            <a:r>
              <a:rPr lang="fr-FR" sz="1400" b="1" dirty="0">
                <a:solidFill>
                  <a:srgbClr val="92D050"/>
                </a:solidFill>
              </a:rPr>
              <a:t>3 jours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A0BF326-FC69-AEC0-9B59-CA6E1EE0E033}"/>
              </a:ext>
            </a:extLst>
          </p:cNvPr>
          <p:cNvCxnSpPr>
            <a:cxnSpLocks/>
          </p:cNvCxnSpPr>
          <p:nvPr/>
        </p:nvCxnSpPr>
        <p:spPr>
          <a:xfrm>
            <a:off x="2208116" y="5926591"/>
            <a:ext cx="3147223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83DB1B6C-5428-43A4-B9B8-D95BC83E5D99}"/>
              </a:ext>
            </a:extLst>
          </p:cNvPr>
          <p:cNvSpPr txBox="1"/>
          <p:nvPr/>
        </p:nvSpPr>
        <p:spPr>
          <a:xfrm>
            <a:off x="2533259" y="551740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Coaching entre pairs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1C51A1F-13C4-322E-6B32-F1F73ED31DCB}"/>
              </a:ext>
            </a:extLst>
          </p:cNvPr>
          <p:cNvSpPr txBox="1"/>
          <p:nvPr/>
        </p:nvSpPr>
        <p:spPr>
          <a:xfrm>
            <a:off x="10578365" y="4750970"/>
            <a:ext cx="1107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EL 360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Fermeture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30j post M7</a:t>
            </a:r>
            <a:endParaRPr lang="fr-FR" sz="1600" b="1" dirty="0">
              <a:solidFill>
                <a:schemeClr val="bg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0DF97E3-5A48-10AF-BFB2-1FADBD8D239C}"/>
              </a:ext>
            </a:extLst>
          </p:cNvPr>
          <p:cNvCxnSpPr>
            <a:cxnSpLocks/>
          </p:cNvCxnSpPr>
          <p:nvPr/>
        </p:nvCxnSpPr>
        <p:spPr>
          <a:xfrm>
            <a:off x="5443831" y="5926274"/>
            <a:ext cx="2710461" cy="317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C65AFEF3-6985-30D8-6ED3-A2DD20210C60}"/>
              </a:ext>
            </a:extLst>
          </p:cNvPr>
          <p:cNvSpPr txBox="1"/>
          <p:nvPr/>
        </p:nvSpPr>
        <p:spPr>
          <a:xfrm>
            <a:off x="5436525" y="551538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Montserrat" panose="00000500000000000000" pitchFamily="2" charset="0"/>
              </a:rPr>
              <a:t>Coaching en extérieur</a:t>
            </a:r>
          </a:p>
        </p:txBody>
      </p:sp>
      <p:sp>
        <p:nvSpPr>
          <p:cNvPr id="6" name="Organigramme : Multidocument 5">
            <a:extLst>
              <a:ext uri="{FF2B5EF4-FFF2-40B4-BE49-F238E27FC236}">
                <a16:creationId xmlns:a16="http://schemas.microsoft.com/office/drawing/2014/main" id="{2AD16D9B-A28D-E542-20FF-52C8846C72E9}"/>
              </a:ext>
            </a:extLst>
          </p:cNvPr>
          <p:cNvSpPr/>
          <p:nvPr/>
        </p:nvSpPr>
        <p:spPr>
          <a:xfrm>
            <a:off x="5465042" y="5985734"/>
            <a:ext cx="2657084" cy="758952"/>
          </a:xfrm>
          <a:prstGeom prst="flowChartMultidocumen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Montserrat" panose="00000500000000000000" pitchFamily="2" charset="0"/>
              </a:rPr>
              <a:t>Banque de coachés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723861-B5F8-C330-BBF5-792D6D6FE3ED}"/>
              </a:ext>
            </a:extLst>
          </p:cNvPr>
          <p:cNvSpPr txBox="1"/>
          <p:nvPr/>
        </p:nvSpPr>
        <p:spPr>
          <a:xfrm>
            <a:off x="7349757" y="484246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M6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9525EE-CEA4-86A3-5005-3362986A5000}"/>
              </a:ext>
            </a:extLst>
          </p:cNvPr>
          <p:cNvSpPr txBox="1"/>
          <p:nvPr/>
        </p:nvSpPr>
        <p:spPr>
          <a:xfrm>
            <a:off x="8838589" y="4842464"/>
            <a:ext cx="700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M7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6E4FC1-705E-8FAD-02EA-7886BFE40328}"/>
              </a:ext>
            </a:extLst>
          </p:cNvPr>
          <p:cNvSpPr txBox="1"/>
          <p:nvPr/>
        </p:nvSpPr>
        <p:spPr>
          <a:xfrm>
            <a:off x="6133332" y="4842463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M5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270FBF-3DF2-CCBE-AC1C-D503533B4528}"/>
              </a:ext>
            </a:extLst>
          </p:cNvPr>
          <p:cNvSpPr txBox="1"/>
          <p:nvPr/>
        </p:nvSpPr>
        <p:spPr>
          <a:xfrm>
            <a:off x="8851092" y="497849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20-22/03/206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439D68D-58B4-5169-2F1F-3BD2BD1E12B0}"/>
              </a:ext>
            </a:extLst>
          </p:cNvPr>
          <p:cNvCxnSpPr>
            <a:cxnSpLocks/>
          </p:cNvCxnSpPr>
          <p:nvPr/>
        </p:nvCxnSpPr>
        <p:spPr>
          <a:xfrm>
            <a:off x="2208116" y="4312803"/>
            <a:ext cx="3147223" cy="0"/>
          </a:xfrm>
          <a:prstGeom prst="straightConnector1">
            <a:avLst/>
          </a:prstGeom>
          <a:ln w="28575">
            <a:solidFill>
              <a:srgbClr val="01678A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 arrondi 22">
            <a:extLst>
              <a:ext uri="{FF2B5EF4-FFF2-40B4-BE49-F238E27FC236}">
                <a16:creationId xmlns:a16="http://schemas.microsoft.com/office/drawing/2014/main" id="{6B1288BB-E911-3B3E-D74F-1047F648BD08}"/>
              </a:ext>
            </a:extLst>
          </p:cNvPr>
          <p:cNvSpPr/>
          <p:nvPr/>
        </p:nvSpPr>
        <p:spPr>
          <a:xfrm>
            <a:off x="2475533" y="4369270"/>
            <a:ext cx="1979045" cy="404994"/>
          </a:xfrm>
          <a:prstGeom prst="round1Rect">
            <a:avLst/>
          </a:prstGeom>
          <a:solidFill>
            <a:srgbClr val="0167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Mentorat 1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3BA22A0-BA61-6935-44CC-2FF5151A31B5}"/>
              </a:ext>
            </a:extLst>
          </p:cNvPr>
          <p:cNvCxnSpPr>
            <a:cxnSpLocks/>
          </p:cNvCxnSpPr>
          <p:nvPr/>
        </p:nvCxnSpPr>
        <p:spPr>
          <a:xfrm flipV="1">
            <a:off x="5443191" y="4312803"/>
            <a:ext cx="3757563" cy="3333"/>
          </a:xfrm>
          <a:prstGeom prst="straightConnector1">
            <a:avLst/>
          </a:prstGeom>
          <a:ln w="28575">
            <a:solidFill>
              <a:srgbClr val="01678A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avec coin arrondi 24">
            <a:extLst>
              <a:ext uri="{FF2B5EF4-FFF2-40B4-BE49-F238E27FC236}">
                <a16:creationId xmlns:a16="http://schemas.microsoft.com/office/drawing/2014/main" id="{20DD0957-726E-2068-4BFF-2C178C557CD1}"/>
              </a:ext>
            </a:extLst>
          </p:cNvPr>
          <p:cNvSpPr/>
          <p:nvPr/>
        </p:nvSpPr>
        <p:spPr>
          <a:xfrm>
            <a:off x="6299888" y="4372603"/>
            <a:ext cx="1979045" cy="404994"/>
          </a:xfrm>
          <a:prstGeom prst="round1Rect">
            <a:avLst/>
          </a:prstGeom>
          <a:solidFill>
            <a:srgbClr val="0167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Mentorat 2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22DADF2-3C0B-C879-7FAF-207C6BECBACA}"/>
              </a:ext>
            </a:extLst>
          </p:cNvPr>
          <p:cNvSpPr/>
          <p:nvPr/>
        </p:nvSpPr>
        <p:spPr>
          <a:xfrm>
            <a:off x="3955134" y="1617332"/>
            <a:ext cx="2897204" cy="12866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J1 : Epreuve Bloc 1 RNCP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J2 : Mentorat collectif ICF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J3 : Formation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2F7A0E7-16FF-7251-6D84-D9F2F32545C2}"/>
              </a:ext>
            </a:extLst>
          </p:cNvPr>
          <p:cNvSpPr/>
          <p:nvPr/>
        </p:nvSpPr>
        <p:spPr>
          <a:xfrm>
            <a:off x="7856574" y="1618402"/>
            <a:ext cx="2897204" cy="12866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J1 : Epreuve Bloc 2 RNCP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J2 : </a:t>
            </a:r>
            <a:r>
              <a:rPr lang="fr-FR" b="1" dirty="0" err="1">
                <a:solidFill>
                  <a:schemeClr val="tx1"/>
                </a:solidFill>
              </a:rPr>
              <a:t>Assessment</a:t>
            </a:r>
            <a:r>
              <a:rPr lang="fr-FR" b="1" dirty="0">
                <a:solidFill>
                  <a:schemeClr val="tx1"/>
                </a:solidFill>
              </a:rPr>
              <a:t> ICF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J3 : Formation</a:t>
            </a:r>
          </a:p>
        </p:txBody>
      </p:sp>
      <p:sp>
        <p:nvSpPr>
          <p:cNvPr id="58" name="Organigramme : Multidocument 57">
            <a:extLst>
              <a:ext uri="{FF2B5EF4-FFF2-40B4-BE49-F238E27FC236}">
                <a16:creationId xmlns:a16="http://schemas.microsoft.com/office/drawing/2014/main" id="{94CEFC87-EFC6-90EF-9B3E-0AF7321949A0}"/>
              </a:ext>
            </a:extLst>
          </p:cNvPr>
          <p:cNvSpPr/>
          <p:nvPr/>
        </p:nvSpPr>
        <p:spPr>
          <a:xfrm>
            <a:off x="7502506" y="2963329"/>
            <a:ext cx="972011" cy="1270002"/>
          </a:xfrm>
          <a:prstGeom prst="flowChartMultidocument">
            <a:avLst/>
          </a:prstGeom>
          <a:solidFill>
            <a:srgbClr val="E538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Montserrat" panose="00000500000000000000" pitchFamily="2" charset="0"/>
              </a:rPr>
              <a:t>Dossier de certif.</a:t>
            </a:r>
          </a:p>
          <a:p>
            <a:pPr algn="ctr"/>
            <a:r>
              <a:rPr lang="fr-FR" sz="1200" b="1" dirty="0">
                <a:latin typeface="Montserrat" panose="00000500000000000000" pitchFamily="2" charset="0"/>
              </a:rPr>
              <a:t>ICF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0C46CFB1-E032-37D4-B546-9757E733B4C3}"/>
              </a:ext>
            </a:extLst>
          </p:cNvPr>
          <p:cNvSpPr txBox="1"/>
          <p:nvPr/>
        </p:nvSpPr>
        <p:spPr>
          <a:xfrm>
            <a:off x="7182734" y="2917403"/>
            <a:ext cx="153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highlight>
                  <a:srgbClr val="800000"/>
                </a:highlight>
                <a:latin typeface="Montserrat" panose="00000500000000000000" pitchFamily="2" charset="0"/>
              </a:rPr>
              <a:t>27/02/26</a:t>
            </a:r>
          </a:p>
        </p:txBody>
      </p:sp>
      <p:sp>
        <p:nvSpPr>
          <p:cNvPr id="60" name="Organigramme : Multidocument 59">
            <a:extLst>
              <a:ext uri="{FF2B5EF4-FFF2-40B4-BE49-F238E27FC236}">
                <a16:creationId xmlns:a16="http://schemas.microsoft.com/office/drawing/2014/main" id="{A677EF4B-B69D-95BE-8EB7-93751E5FE118}"/>
              </a:ext>
            </a:extLst>
          </p:cNvPr>
          <p:cNvSpPr/>
          <p:nvPr/>
        </p:nvSpPr>
        <p:spPr>
          <a:xfrm>
            <a:off x="8467052" y="3009678"/>
            <a:ext cx="972011" cy="1270002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Montserrat" panose="00000500000000000000" pitchFamily="2" charset="0"/>
              </a:rPr>
              <a:t>Dossier B2 RNCP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E25A37D-5E1B-2840-F7EB-99123EE6C703}"/>
              </a:ext>
            </a:extLst>
          </p:cNvPr>
          <p:cNvSpPr txBox="1"/>
          <p:nvPr/>
        </p:nvSpPr>
        <p:spPr>
          <a:xfrm>
            <a:off x="8182157" y="3012053"/>
            <a:ext cx="153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highlight>
                  <a:srgbClr val="800000"/>
                </a:highlight>
                <a:latin typeface="Montserrat" panose="00000500000000000000" pitchFamily="2" charset="0"/>
              </a:rPr>
              <a:t>19/03/26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9ACA28-73D7-8A3E-DBC2-6CDCE244BD22}"/>
              </a:ext>
            </a:extLst>
          </p:cNvPr>
          <p:cNvSpPr/>
          <p:nvPr/>
        </p:nvSpPr>
        <p:spPr>
          <a:xfrm>
            <a:off x="5415729" y="940611"/>
            <a:ext cx="3799489" cy="6128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FORMATION « PRATICIEN »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54836D-04DB-CC53-657C-0CA41B4D44E8}"/>
              </a:ext>
            </a:extLst>
          </p:cNvPr>
          <p:cNvSpPr/>
          <p:nvPr/>
        </p:nvSpPr>
        <p:spPr>
          <a:xfrm>
            <a:off x="199300" y="955636"/>
            <a:ext cx="5203520" cy="5978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FORMATION « ESSENTIEL »</a:t>
            </a:r>
          </a:p>
        </p:txBody>
      </p:sp>
    </p:spTree>
    <p:extLst>
      <p:ext uri="{BB962C8B-B14F-4D97-AF65-F5344CB8AC3E}">
        <p14:creationId xmlns:p14="http://schemas.microsoft.com/office/powerpoint/2010/main" val="45063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  <p:bldP spid="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56D3-0CF3-03B2-08B7-4B761BE11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75149615-68F7-AE05-BF43-3B5E1F4C68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09E795A5-4EA0-3BBA-C40C-1CE91D8C6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E0C4512-5859-106A-353B-9455BE03CBE1}"/>
              </a:ext>
            </a:extLst>
          </p:cNvPr>
          <p:cNvSpPr txBox="1"/>
          <p:nvPr/>
        </p:nvSpPr>
        <p:spPr>
          <a:xfrm>
            <a:off x="1334777" y="883228"/>
            <a:ext cx="4709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LEVEL 2 </a:t>
            </a:r>
            <a:r>
              <a:rPr lang="fr-FR" sz="3200" b="1" dirty="0">
                <a:solidFill>
                  <a:srgbClr val="E53889"/>
                </a:solidFill>
                <a:latin typeface="Montserrat" panose="00000500000000000000" pitchFamily="2" charset="0"/>
              </a:rPr>
              <a:t>- Rattrapage</a:t>
            </a:r>
            <a:endParaRPr lang="fr-FR" sz="3200" b="1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7377A9-24DE-3127-0D14-C3948CC6A33E}"/>
              </a:ext>
            </a:extLst>
          </p:cNvPr>
          <p:cNvSpPr txBox="1"/>
          <p:nvPr/>
        </p:nvSpPr>
        <p:spPr>
          <a:xfrm>
            <a:off x="2077760" y="2624907"/>
            <a:ext cx="904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A faire </a:t>
            </a:r>
            <a:r>
              <a:rPr lang="fr-FR" b="1" dirty="0">
                <a:latin typeface="Montserrat" panose="00000500000000000000" pitchFamily="2" charset="0"/>
              </a:rPr>
              <a:t>dans les 6 mois </a:t>
            </a:r>
            <a:r>
              <a:rPr lang="fr-FR" dirty="0">
                <a:latin typeface="Montserrat" panose="00000500000000000000" pitchFamily="2" charset="0"/>
              </a:rPr>
              <a:t>qui suivent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Même processus, mais </a:t>
            </a:r>
            <a:r>
              <a:rPr lang="fr-FR" b="1" dirty="0">
                <a:latin typeface="Montserrat" panose="00000500000000000000" pitchFamily="2" charset="0"/>
              </a:rPr>
              <a:t>le coût n’est plus inclus </a:t>
            </a:r>
            <a:r>
              <a:rPr lang="fr-FR" dirty="0">
                <a:latin typeface="Montserrat" panose="00000500000000000000" pitchFamily="2" charset="0"/>
              </a:rPr>
              <a:t>et le participant règlera directement à l’ASSESSEUR.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250 €</a:t>
            </a:r>
          </a:p>
        </p:txBody>
      </p:sp>
    </p:spTree>
    <p:extLst>
      <p:ext uri="{BB962C8B-B14F-4D97-AF65-F5344CB8AC3E}">
        <p14:creationId xmlns:p14="http://schemas.microsoft.com/office/powerpoint/2010/main" val="1565375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999C3-F0CD-7E85-5A68-D6226A362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7A78465-0768-2E40-CC8A-1FAE9DF784D2}"/>
              </a:ext>
            </a:extLst>
          </p:cNvPr>
          <p:cNvSpPr txBox="1"/>
          <p:nvPr/>
        </p:nvSpPr>
        <p:spPr>
          <a:xfrm>
            <a:off x="1617049" y="1674039"/>
            <a:ext cx="895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Formation « PROFESSIONNALISATION »</a:t>
            </a:r>
          </a:p>
        </p:txBody>
      </p:sp>
      <p:pic>
        <p:nvPicPr>
          <p:cNvPr id="5" name="Image 4" descr="logo_coachingways.png">
            <a:extLst>
              <a:ext uri="{FF2B5EF4-FFF2-40B4-BE49-F238E27FC236}">
                <a16:creationId xmlns:a16="http://schemas.microsoft.com/office/drawing/2014/main" id="{3F5930B2-6384-8DA1-F85C-B7CB306DD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39" y="269790"/>
            <a:ext cx="1383122" cy="1169847"/>
          </a:xfrm>
          <a:prstGeom prst="rect">
            <a:avLst/>
          </a:prstGeom>
        </p:spPr>
      </p:pic>
      <p:pic>
        <p:nvPicPr>
          <p:cNvPr id="6" name="Image 5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B3E2172B-5DBD-7D37-5E94-9AC40177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32" y="3050648"/>
            <a:ext cx="3602736" cy="18044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D9C0F49-481D-5C68-8B57-47DE13D227EC}"/>
              </a:ext>
            </a:extLst>
          </p:cNvPr>
          <p:cNvSpPr txBox="1"/>
          <p:nvPr/>
        </p:nvSpPr>
        <p:spPr>
          <a:xfrm>
            <a:off x="2580639" y="2258814"/>
            <a:ext cx="703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Prérequis : Formations « ESSENTIEL » </a:t>
            </a:r>
            <a:r>
              <a:rPr lang="fr-FR" b="1" dirty="0">
                <a:solidFill>
                  <a:schemeClr val="bg1"/>
                </a:solidFill>
                <a:latin typeface="Montserrat" panose="00000500000000000000" pitchFamily="2" charset="0"/>
              </a:rPr>
              <a:t>et « PRATICIEN »</a:t>
            </a:r>
            <a:endParaRPr lang="fr-FR" sz="1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22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562A0-F49D-8BD0-D893-2E821B433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03320CDA-C844-4C7F-AE2E-E103C600D8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A99A5C7D-B68D-CE40-4FEF-372E5350CA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80577C-0DC8-C66F-37C7-072663871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02456"/>
              </p:ext>
            </p:extLst>
          </p:nvPr>
        </p:nvGraphicFramePr>
        <p:xfrm>
          <a:off x="6373941" y="1637383"/>
          <a:ext cx="364039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90">
                  <a:extLst>
                    <a:ext uri="{9D8B030D-6E8A-4147-A177-3AD203B41FA5}">
                      <a16:colId xmlns:a16="http://schemas.microsoft.com/office/drawing/2014/main" val="3422250281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117866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4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MOLLIER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8440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PIOC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Élodie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201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BANZI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Rhita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2745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BEUCHER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Melanie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2829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Virginie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4805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FOURNIER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LAURENCE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8008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LEJEAL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Vanessa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392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MAROUSSIE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Florence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213879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08EFBCB-7173-3364-3C30-5220FF8D7A9E}"/>
              </a:ext>
            </a:extLst>
          </p:cNvPr>
          <p:cNvSpPr txBox="1"/>
          <p:nvPr/>
        </p:nvSpPr>
        <p:spPr>
          <a:xfrm>
            <a:off x="1334777" y="883228"/>
            <a:ext cx="7207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PARTICIPANT.E.S </a:t>
            </a:r>
            <a:r>
              <a:rPr lang="fr-FR" sz="3200" b="1" dirty="0" err="1">
                <a:solidFill>
                  <a:srgbClr val="002060"/>
                </a:solidFill>
                <a:latin typeface="Montserrat" panose="00000500000000000000" pitchFamily="2" charset="0"/>
              </a:rPr>
              <a:t>CONCERN</a:t>
            </a:r>
            <a:r>
              <a:rPr lang="fr-FR" sz="3200" b="1" cap="all" dirty="0" err="1">
                <a:solidFill>
                  <a:srgbClr val="002060"/>
                </a:solidFill>
                <a:latin typeface="Montserrat" panose="00000500000000000000" pitchFamily="2" charset="0"/>
              </a:rPr>
              <a:t>é</a:t>
            </a:r>
            <a:r>
              <a:rPr lang="fr-FR" sz="3200" b="1" dirty="0" err="1">
                <a:solidFill>
                  <a:srgbClr val="002060"/>
                </a:solidFill>
                <a:latin typeface="Montserrat" panose="00000500000000000000" pitchFamily="2" charset="0"/>
              </a:rPr>
              <a:t>.E.S</a:t>
            </a:r>
            <a:endParaRPr lang="fr-FR" sz="3200" b="1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8246171-5446-9AFA-7F98-7D93CA610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73167"/>
              </p:ext>
            </p:extLst>
          </p:nvPr>
        </p:nvGraphicFramePr>
        <p:xfrm>
          <a:off x="531006" y="1799012"/>
          <a:ext cx="4196166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371">
                  <a:extLst>
                    <a:ext uri="{9D8B030D-6E8A-4147-A177-3AD203B41FA5}">
                      <a16:colId xmlns:a16="http://schemas.microsoft.com/office/drawing/2014/main" val="3422250281"/>
                    </a:ext>
                  </a:extLst>
                </a:gridCol>
                <a:gridCol w="2478795">
                  <a:extLst>
                    <a:ext uri="{9D8B030D-6E8A-4147-A177-3AD203B41FA5}">
                      <a16:colId xmlns:a16="http://schemas.microsoft.com/office/drawing/2014/main" val="117866811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4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Aydan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33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DOROT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THIERRY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1397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ZGHEIB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Wafaa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3435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DAGORN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Sandra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174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IBRAHIM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Dorra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223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NICOLLON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Cécile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1274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BASSEKA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Silvi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6526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SAYSSET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Emilie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793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GOURDEL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Laura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1014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JORAND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Erwan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3550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935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8D9C6-5837-944C-F3EA-936319105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9BAD5F5-84B1-7839-D8F4-A06FD5D9916C}"/>
              </a:ext>
            </a:extLst>
          </p:cNvPr>
          <p:cNvSpPr txBox="1"/>
          <p:nvPr/>
        </p:nvSpPr>
        <p:spPr>
          <a:xfrm>
            <a:off x="1334777" y="883228"/>
            <a:ext cx="5412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ENTRE M6 et 23/03/2026</a:t>
            </a:r>
          </a:p>
        </p:txBody>
      </p:sp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9603208A-6EB1-0F46-8254-E715DB347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712DC93B-5A4B-8A8C-5965-E94936B7D0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AB3D761-4865-DB30-4ADD-F943A1D99BA7}"/>
              </a:ext>
            </a:extLst>
          </p:cNvPr>
          <p:cNvSpPr txBox="1"/>
          <p:nvPr/>
        </p:nvSpPr>
        <p:spPr>
          <a:xfrm>
            <a:off x="1946111" y="2320621"/>
            <a:ext cx="8299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E53889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Réaliser son Rapport de Professionnalisation </a:t>
            </a:r>
            <a:r>
              <a:rPr lang="fr-FR" dirty="0">
                <a:solidFill>
                  <a:prstClr val="black"/>
                </a:solidFill>
                <a:latin typeface="Montserrat" panose="00000500000000000000" pitchFamily="2" charset="0"/>
              </a:rPr>
              <a:t>à l’aide :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b="1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du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e-learning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dédié (disponible 1 mois avant le M7)</a:t>
            </a:r>
            <a:endParaRPr lang="fr-FR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dirty="0">
                <a:solidFill>
                  <a:prstClr val="black"/>
                </a:solidFill>
                <a:latin typeface="Montserrat" panose="00000500000000000000" pitchFamily="2" charset="0"/>
              </a:rPr>
              <a:t>d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es apports du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J3M7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et des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deux capsules post-M7 </a:t>
            </a: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en </a:t>
            </a:r>
            <a:r>
              <a:rPr kumimoji="0" lang="fr-FR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visio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40C323-CD0F-FF2A-548A-7EA4D66D46A6}"/>
              </a:ext>
            </a:extLst>
          </p:cNvPr>
          <p:cNvSpPr txBox="1"/>
          <p:nvPr/>
        </p:nvSpPr>
        <p:spPr>
          <a:xfrm>
            <a:off x="2496697" y="4934299"/>
            <a:ext cx="816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E53889"/>
                </a:solidFill>
                <a:latin typeface="Montserrat" panose="00000500000000000000" pitchFamily="2" charset="0"/>
              </a:rPr>
              <a:t>A envoyer dans myCertif 14 jours avant l’épreuve de Bloc 3</a:t>
            </a:r>
          </a:p>
        </p:txBody>
      </p:sp>
      <p:pic>
        <p:nvPicPr>
          <p:cNvPr id="5" name="Graphique 4" descr="Calendrier journalier avec un remplissage uni">
            <a:extLst>
              <a:ext uri="{FF2B5EF4-FFF2-40B4-BE49-F238E27FC236}">
                <a16:creationId xmlns:a16="http://schemas.microsoft.com/office/drawing/2014/main" id="{FCB80753-5E0C-96F1-0100-E3504E16E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4343" y="46505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7F2B4-A174-7FAC-9051-7BA0C70E7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493B75B-781A-E8EF-0727-DD88051EA632}"/>
              </a:ext>
            </a:extLst>
          </p:cNvPr>
          <p:cNvCxnSpPr>
            <a:cxnSpLocks/>
          </p:cNvCxnSpPr>
          <p:nvPr/>
        </p:nvCxnSpPr>
        <p:spPr>
          <a:xfrm flipH="1">
            <a:off x="9872870" y="789888"/>
            <a:ext cx="12908" cy="5761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5EC1E06-E1CF-608E-87A9-35B709F1353D}"/>
              </a:ext>
            </a:extLst>
          </p:cNvPr>
          <p:cNvCxnSpPr>
            <a:cxnSpLocks/>
          </p:cNvCxnSpPr>
          <p:nvPr/>
        </p:nvCxnSpPr>
        <p:spPr>
          <a:xfrm flipH="1">
            <a:off x="3921438" y="810491"/>
            <a:ext cx="12908" cy="5761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chevron 1">
            <a:extLst>
              <a:ext uri="{FF2B5EF4-FFF2-40B4-BE49-F238E27FC236}">
                <a16:creationId xmlns:a16="http://schemas.microsoft.com/office/drawing/2014/main" id="{EC874E8D-7C1B-334B-EE79-4EF0DDED65BF}"/>
              </a:ext>
            </a:extLst>
          </p:cNvPr>
          <p:cNvSpPr/>
          <p:nvPr/>
        </p:nvSpPr>
        <p:spPr>
          <a:xfrm>
            <a:off x="2332038" y="4162584"/>
            <a:ext cx="8313484" cy="62462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3" name="Image 12" descr="logo_coachingways.png">
            <a:extLst>
              <a:ext uri="{FF2B5EF4-FFF2-40B4-BE49-F238E27FC236}">
                <a16:creationId xmlns:a16="http://schemas.microsoft.com/office/drawing/2014/main" id="{C65C4B11-BE36-5673-AABF-FB544E3D08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14" name="Image 13" descr="logo_coachingways.png">
            <a:extLst>
              <a:ext uri="{FF2B5EF4-FFF2-40B4-BE49-F238E27FC236}">
                <a16:creationId xmlns:a16="http://schemas.microsoft.com/office/drawing/2014/main" id="{BF4475D1-B337-D8B6-AB3F-295B0D395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BC69B49-51A6-931B-451E-315EE421D976}"/>
              </a:ext>
            </a:extLst>
          </p:cNvPr>
          <p:cNvSpPr txBox="1"/>
          <p:nvPr/>
        </p:nvSpPr>
        <p:spPr>
          <a:xfrm>
            <a:off x="3583128" y="474109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20-22/03/206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000B123B-6AB7-C74B-B03C-2D1A441C17E0}"/>
              </a:ext>
            </a:extLst>
          </p:cNvPr>
          <p:cNvSpPr/>
          <p:nvPr/>
        </p:nvSpPr>
        <p:spPr>
          <a:xfrm>
            <a:off x="10422589" y="4162584"/>
            <a:ext cx="1493453" cy="62462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0B2856A-7A25-D0A4-E8B2-FD7897B336F4}"/>
              </a:ext>
            </a:extLst>
          </p:cNvPr>
          <p:cNvSpPr txBox="1"/>
          <p:nvPr/>
        </p:nvSpPr>
        <p:spPr>
          <a:xfrm>
            <a:off x="10578365" y="4070250"/>
            <a:ext cx="1107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EL 360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Fermeture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30j post M7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CEB623-AFD0-BF0E-1DE3-3EBD1AD64C38}"/>
              </a:ext>
            </a:extLst>
          </p:cNvPr>
          <p:cNvSpPr txBox="1"/>
          <p:nvPr/>
        </p:nvSpPr>
        <p:spPr>
          <a:xfrm>
            <a:off x="4644048" y="4161744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CAPSULE 1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½ jour en </a:t>
            </a:r>
            <a:r>
              <a:rPr lang="fr-FR" sz="1400" b="1" dirty="0" err="1">
                <a:solidFill>
                  <a:schemeClr val="bg1"/>
                </a:solidFill>
              </a:rPr>
              <a:t>visio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84286-A5F7-5578-762C-124FD6DB5622}"/>
              </a:ext>
            </a:extLst>
          </p:cNvPr>
          <p:cNvSpPr/>
          <p:nvPr/>
        </p:nvSpPr>
        <p:spPr>
          <a:xfrm>
            <a:off x="3932658" y="981941"/>
            <a:ext cx="5953120" cy="57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FORMATION « PROFESSIONNALISATION »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8B13C1D-93A0-1F3C-8E4F-68FFC3E41004}"/>
              </a:ext>
            </a:extLst>
          </p:cNvPr>
          <p:cNvSpPr txBox="1"/>
          <p:nvPr/>
        </p:nvSpPr>
        <p:spPr>
          <a:xfrm>
            <a:off x="3534930" y="4160140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M7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5F810A81-3AE2-7C5B-3970-014C8FB01311}"/>
              </a:ext>
            </a:extLst>
          </p:cNvPr>
          <p:cNvSpPr/>
          <p:nvPr/>
        </p:nvSpPr>
        <p:spPr>
          <a:xfrm>
            <a:off x="969318" y="4150280"/>
            <a:ext cx="1589075" cy="62462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84F846A-A06E-F979-B02F-7E4641DB3482}"/>
              </a:ext>
            </a:extLst>
          </p:cNvPr>
          <p:cNvSpPr txBox="1"/>
          <p:nvPr/>
        </p:nvSpPr>
        <p:spPr>
          <a:xfrm>
            <a:off x="888454" y="4174126"/>
            <a:ext cx="1604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EL 360 Bloc 3</a:t>
            </a:r>
          </a:p>
          <a:p>
            <a:pPr algn="ctr"/>
            <a:r>
              <a:rPr lang="fr-FR" sz="1400" b="1" dirty="0">
                <a:solidFill>
                  <a:srgbClr val="FF0000"/>
                </a:solidFill>
              </a:rPr>
              <a:t>Ouverture post M6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A20A1DF-4689-D408-6987-C7DB37798D8B}"/>
              </a:ext>
            </a:extLst>
          </p:cNvPr>
          <p:cNvCxnSpPr>
            <a:cxnSpLocks/>
          </p:cNvCxnSpPr>
          <p:nvPr/>
        </p:nvCxnSpPr>
        <p:spPr>
          <a:xfrm>
            <a:off x="969318" y="5252822"/>
            <a:ext cx="7289158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F7150F59-2533-80A2-0B7C-E7A75F40F80F}"/>
              </a:ext>
            </a:extLst>
          </p:cNvPr>
          <p:cNvSpPr txBox="1"/>
          <p:nvPr/>
        </p:nvSpPr>
        <p:spPr>
          <a:xfrm>
            <a:off x="6230612" y="4160138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CAPSULE 2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½ jour en </a:t>
            </a:r>
            <a:r>
              <a:rPr lang="fr-FR" sz="1400" b="1" dirty="0" err="1">
                <a:solidFill>
                  <a:schemeClr val="bg1"/>
                </a:solidFill>
              </a:rPr>
              <a:t>visio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6" name="Organigramme : Multidocument 45">
            <a:extLst>
              <a:ext uri="{FF2B5EF4-FFF2-40B4-BE49-F238E27FC236}">
                <a16:creationId xmlns:a16="http://schemas.microsoft.com/office/drawing/2014/main" id="{B1918F70-C964-397A-8ED4-66F10828C481}"/>
              </a:ext>
            </a:extLst>
          </p:cNvPr>
          <p:cNvSpPr/>
          <p:nvPr/>
        </p:nvSpPr>
        <p:spPr>
          <a:xfrm>
            <a:off x="7879909" y="2884546"/>
            <a:ext cx="1065018" cy="1270002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Montserrat" panose="00000500000000000000" pitchFamily="2" charset="0"/>
              </a:rPr>
              <a:t>Remise Rapport dans myCertif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E64C11-9468-DACF-CD80-68B578BF4E9A}"/>
              </a:ext>
            </a:extLst>
          </p:cNvPr>
          <p:cNvSpPr txBox="1"/>
          <p:nvPr/>
        </p:nvSpPr>
        <p:spPr>
          <a:xfrm>
            <a:off x="7752549" y="2528371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09/05/26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33CE6412-B145-CDF2-EB4E-2EF5F0C355FA}"/>
              </a:ext>
            </a:extLst>
          </p:cNvPr>
          <p:cNvSpPr/>
          <p:nvPr/>
        </p:nvSpPr>
        <p:spPr>
          <a:xfrm>
            <a:off x="8756317" y="1675922"/>
            <a:ext cx="2258922" cy="111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Epreuve Bloc 3 RNCP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4DACBDD-9BCD-8062-769A-244225C74729}"/>
              </a:ext>
            </a:extLst>
          </p:cNvPr>
          <p:cNvSpPr txBox="1"/>
          <p:nvPr/>
        </p:nvSpPr>
        <p:spPr>
          <a:xfrm>
            <a:off x="9549201" y="472504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23/05/26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A594153-9708-2889-88A5-EC2CF28645E4}"/>
              </a:ext>
            </a:extLst>
          </p:cNvPr>
          <p:cNvSpPr txBox="1"/>
          <p:nvPr/>
        </p:nvSpPr>
        <p:spPr>
          <a:xfrm>
            <a:off x="1518383" y="533542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Montserrat" panose="00000500000000000000" pitchFamily="2" charset="0"/>
              </a:rPr>
              <a:t>Réalisation du Rapport de Professionnalisation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6D86578-F04F-F9DF-E091-50F48C3004E0}"/>
              </a:ext>
            </a:extLst>
          </p:cNvPr>
          <p:cNvSpPr txBox="1"/>
          <p:nvPr/>
        </p:nvSpPr>
        <p:spPr>
          <a:xfrm>
            <a:off x="10773982" y="4874301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20/04/26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C05F7F-B4B9-A5CC-B441-7CABE441FDE5}"/>
              </a:ext>
            </a:extLst>
          </p:cNvPr>
          <p:cNvSpPr txBox="1"/>
          <p:nvPr/>
        </p:nvSpPr>
        <p:spPr>
          <a:xfrm>
            <a:off x="4692916" y="3866349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27/03/26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9412AD-448C-752F-5F50-1A61A3F03599}"/>
              </a:ext>
            </a:extLst>
          </p:cNvPr>
          <p:cNvSpPr txBox="1"/>
          <p:nvPr/>
        </p:nvSpPr>
        <p:spPr>
          <a:xfrm>
            <a:off x="6417150" y="3866348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03/04/26</a:t>
            </a:r>
          </a:p>
        </p:txBody>
      </p:sp>
    </p:spTree>
    <p:extLst>
      <p:ext uri="{BB962C8B-B14F-4D97-AF65-F5344CB8AC3E}">
        <p14:creationId xmlns:p14="http://schemas.microsoft.com/office/powerpoint/2010/main" val="33814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D383D-DDCE-3550-A8E7-F3580B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06AD1314-E96D-2AC1-22E7-E93A73F76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4730B2BF-E5FE-7F0B-E773-F6B569707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E13253C-D231-B550-7878-6A11E00DB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558"/>
              </p:ext>
            </p:extLst>
          </p:nvPr>
        </p:nvGraphicFramePr>
        <p:xfrm>
          <a:off x="2360706" y="2687320"/>
          <a:ext cx="74705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588">
                  <a:extLst>
                    <a:ext uri="{9D8B030D-6E8A-4147-A177-3AD203B41FA5}">
                      <a16:colId xmlns:a16="http://schemas.microsoft.com/office/drawing/2014/main" val="34222502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7866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4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Montserrat" panose="00000500000000000000" pitchFamily="2" charset="0"/>
                        </a:rPr>
                        <a:t>Manço</a:t>
                      </a:r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Montserrat" panose="00000500000000000000" pitchFamily="2" charset="0"/>
                        </a:rPr>
                        <a:t>Valbona</a:t>
                      </a:r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Montserrat" panose="00000500000000000000" pitchFamily="2" charset="0"/>
                        </a:rPr>
                        <a:t>Alibej</a:t>
                      </a:r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Tanguy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Montserrat" panose="00000500000000000000" pitchFamily="2" charset="0"/>
                        </a:rPr>
                        <a:t>Provoyeur</a:t>
                      </a:r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7069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EEC22C0-305E-5531-2507-8EE1F6E99D86}"/>
              </a:ext>
            </a:extLst>
          </p:cNvPr>
          <p:cNvSpPr txBox="1"/>
          <p:nvPr/>
        </p:nvSpPr>
        <p:spPr>
          <a:xfrm>
            <a:off x="1334777" y="883228"/>
            <a:ext cx="7207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PARTICIPANT.E.S </a:t>
            </a:r>
            <a:r>
              <a:rPr lang="fr-FR" sz="3200" b="1" dirty="0" err="1">
                <a:solidFill>
                  <a:srgbClr val="002060"/>
                </a:solidFill>
                <a:latin typeface="Montserrat" panose="00000500000000000000" pitchFamily="2" charset="0"/>
              </a:rPr>
              <a:t>CONCERN</a:t>
            </a:r>
            <a:r>
              <a:rPr lang="fr-FR" sz="3200" b="1" cap="all" dirty="0" err="1">
                <a:solidFill>
                  <a:srgbClr val="002060"/>
                </a:solidFill>
                <a:latin typeface="Montserrat" panose="00000500000000000000" pitchFamily="2" charset="0"/>
              </a:rPr>
              <a:t>é</a:t>
            </a:r>
            <a:r>
              <a:rPr lang="fr-FR" sz="3200" b="1" dirty="0" err="1">
                <a:solidFill>
                  <a:srgbClr val="002060"/>
                </a:solidFill>
                <a:latin typeface="Montserrat" panose="00000500000000000000" pitchFamily="2" charset="0"/>
              </a:rPr>
              <a:t>.E.S</a:t>
            </a:r>
            <a:endParaRPr lang="fr-FR" sz="3200" b="1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72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1336C-9677-7348-8702-19A5DBE4C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5BC0D289-8F2B-448A-D185-1DE146888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45801C87-3CE1-7634-3CCF-0AFE64F1D0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A41A59-B65A-62E9-C762-1B2D1C89B88C}"/>
              </a:ext>
            </a:extLst>
          </p:cNvPr>
          <p:cNvSpPr txBox="1"/>
          <p:nvPr/>
        </p:nvSpPr>
        <p:spPr>
          <a:xfrm>
            <a:off x="1334777" y="883228"/>
            <a:ext cx="4232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RNCP </a:t>
            </a:r>
            <a:r>
              <a:rPr lang="fr-FR" sz="3200" b="1" dirty="0">
                <a:solidFill>
                  <a:srgbClr val="E53889"/>
                </a:solidFill>
                <a:latin typeface="Montserrat" panose="00000500000000000000" pitchFamily="2" charset="0"/>
              </a:rPr>
              <a:t>- Rattrapage</a:t>
            </a:r>
            <a:endParaRPr lang="fr-FR" sz="3200" b="1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893B25-4711-3998-9DCE-753913F71396}"/>
              </a:ext>
            </a:extLst>
          </p:cNvPr>
          <p:cNvSpPr txBox="1"/>
          <p:nvPr/>
        </p:nvSpPr>
        <p:spPr>
          <a:xfrm>
            <a:off x="2077760" y="2624907"/>
            <a:ext cx="904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Le rattrapage est possible </a:t>
            </a:r>
            <a:r>
              <a:rPr lang="fr-FR" b="1" u="sng" dirty="0">
                <a:latin typeface="Montserrat" panose="00000500000000000000" pitchFamily="2" charset="0"/>
              </a:rPr>
              <a:t>uniquement pour les </a:t>
            </a:r>
            <a:r>
              <a:rPr lang="fr-FR" b="1" u="sng" dirty="0" err="1">
                <a:latin typeface="Montserrat" panose="00000500000000000000" pitchFamily="2" charset="0"/>
              </a:rPr>
              <a:t>participant.e.s</a:t>
            </a:r>
            <a:r>
              <a:rPr lang="fr-FR" b="1" u="sng" dirty="0">
                <a:latin typeface="Montserrat" panose="00000500000000000000" pitchFamily="2" charset="0"/>
              </a:rPr>
              <a:t> qui réalisent l’ensemble du parcours RNCP</a:t>
            </a:r>
            <a:r>
              <a:rPr lang="fr-FR" u="sng" dirty="0">
                <a:latin typeface="Montserrat" panose="00000500000000000000" pitchFamily="2" charset="0"/>
              </a:rPr>
              <a:t> </a:t>
            </a:r>
            <a:r>
              <a:rPr lang="fr-FR" dirty="0">
                <a:latin typeface="Montserrat" panose="00000500000000000000" pitchFamily="2" charset="0"/>
              </a:rPr>
              <a:t>(Blocs 1, 2 et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En cas d’échec à 1 ou 2 Blocs RNCP, possibilité de repasser le ou les Blocs échoués, mais </a:t>
            </a:r>
            <a:r>
              <a:rPr lang="fr-FR" b="1" dirty="0">
                <a:latin typeface="Montserrat" panose="00000500000000000000" pitchFamily="2" charset="0"/>
              </a:rPr>
              <a:t>le coût n’est plus inclus</a:t>
            </a: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100 € par Bloc repassé</a:t>
            </a:r>
          </a:p>
          <a:p>
            <a:endParaRPr lang="fr-FR" b="1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En cas d’échec à tous les Blocs RNCP, pas de rattrapage possible</a:t>
            </a:r>
          </a:p>
        </p:txBody>
      </p:sp>
    </p:spTree>
    <p:extLst>
      <p:ext uri="{BB962C8B-B14F-4D97-AF65-F5344CB8AC3E}">
        <p14:creationId xmlns:p14="http://schemas.microsoft.com/office/powerpoint/2010/main" val="2627230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F7E35-DC2E-BD25-6D09-A03891833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B1D97088-FFE4-2A22-6CAA-ED9543394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8"/>
          <a:stretch>
            <a:fillRect/>
          </a:stretch>
        </p:blipFill>
        <p:spPr>
          <a:xfrm>
            <a:off x="0" y="4497396"/>
            <a:ext cx="2174074" cy="1272826"/>
          </a:xfrm>
          <a:prstGeom prst="rect">
            <a:avLst/>
          </a:prstGeom>
        </p:spPr>
      </p:pic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54032CF6-BB36-4A7C-4F74-38F9C0FD62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2D872903-2469-9EF5-A641-5BE38392E6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EBADA4E-EB01-ED07-8AD0-E59EBBAC2F53}"/>
              </a:ext>
            </a:extLst>
          </p:cNvPr>
          <p:cNvSpPr txBox="1"/>
          <p:nvPr/>
        </p:nvSpPr>
        <p:spPr>
          <a:xfrm>
            <a:off x="1334777" y="883228"/>
            <a:ext cx="8076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RESULTATS LEVEL 1, LEVEL 2, RNCP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C599A0-3756-74C9-391F-1DB3DD3AB62B}"/>
              </a:ext>
            </a:extLst>
          </p:cNvPr>
          <p:cNvSpPr txBox="1"/>
          <p:nvPr/>
        </p:nvSpPr>
        <p:spPr>
          <a:xfrm>
            <a:off x="1909164" y="1859339"/>
            <a:ext cx="904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Le résultat du </a:t>
            </a:r>
            <a:r>
              <a:rPr lang="fr-FR" dirty="0" err="1">
                <a:latin typeface="Montserrat" panose="00000500000000000000" pitchFamily="2" charset="0"/>
              </a:rPr>
              <a:t>Level</a:t>
            </a:r>
            <a:r>
              <a:rPr lang="fr-FR" dirty="0">
                <a:latin typeface="Montserrat" panose="00000500000000000000" pitchFamily="2" charset="0"/>
              </a:rPr>
              <a:t> 1 est donné lors du Mentorat 2 certifiant. L’attestation est envoyée dans les semaines qui suivent.</a:t>
            </a:r>
          </a:p>
        </p:txBody>
      </p:sp>
      <p:pic>
        <p:nvPicPr>
          <p:cNvPr id="31" name="Picture 4" descr="Certification Level 2 par ICF - INTERNATIONAL MOZAIK : Cabinet de coaching,  Accompagnement, Ecole de coaching certifiée ICF, Leadership du Vivant.">
            <a:extLst>
              <a:ext uri="{FF2B5EF4-FFF2-40B4-BE49-F238E27FC236}">
                <a16:creationId xmlns:a16="http://schemas.microsoft.com/office/drawing/2014/main" id="{1E1710D0-15A1-1D46-8B2D-0C25521D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0" y="2894204"/>
            <a:ext cx="1395509" cy="139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5E07E67-93D1-9AA2-57FB-78B8D81C1286}"/>
              </a:ext>
            </a:extLst>
          </p:cNvPr>
          <p:cNvSpPr txBox="1"/>
          <p:nvPr/>
        </p:nvSpPr>
        <p:spPr>
          <a:xfrm>
            <a:off x="1909163" y="4387206"/>
            <a:ext cx="904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Le résultat de la certification RNCP est donné à l’issue de la réunion du jury de délivrance de la certification, qui a lieu une fois par trimestre, et au cours de laquelle sont passés en revue tous les dossiers des </a:t>
            </a:r>
            <a:r>
              <a:rPr lang="fr-FR" dirty="0" err="1">
                <a:latin typeface="Montserrat" panose="00000500000000000000" pitchFamily="2" charset="0"/>
              </a:rPr>
              <a:t>participant.e.s</a:t>
            </a:r>
            <a:r>
              <a:rPr lang="fr-FR" dirty="0">
                <a:latin typeface="Montserrat" panose="00000500000000000000" pitchFamily="2" charset="0"/>
              </a:rPr>
              <a:t> dont le PAI est entièrement terminé (B3 effectué). Le diplôme RNCP ou les certificats de blocs sont envoyés le jour même.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34B5A0-B0BE-CBC2-7607-F60FB74BC7B3}"/>
              </a:ext>
            </a:extLst>
          </p:cNvPr>
          <p:cNvSpPr txBox="1"/>
          <p:nvPr/>
        </p:nvSpPr>
        <p:spPr>
          <a:xfrm>
            <a:off x="1909163" y="3248873"/>
            <a:ext cx="9047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Le résultat du </a:t>
            </a:r>
            <a:r>
              <a:rPr lang="fr-FR" dirty="0" err="1">
                <a:latin typeface="Montserrat" panose="00000500000000000000" pitchFamily="2" charset="0"/>
              </a:rPr>
              <a:t>Level</a:t>
            </a:r>
            <a:r>
              <a:rPr lang="fr-FR" dirty="0">
                <a:latin typeface="Montserrat" panose="00000500000000000000" pitchFamily="2" charset="0"/>
              </a:rPr>
              <a:t> 2 est donné lors de l’</a:t>
            </a:r>
            <a:r>
              <a:rPr lang="fr-FR" dirty="0" err="1">
                <a:latin typeface="Montserrat" panose="00000500000000000000" pitchFamily="2" charset="0"/>
              </a:rPr>
              <a:t>assessment</a:t>
            </a:r>
            <a:r>
              <a:rPr lang="fr-FR" dirty="0">
                <a:latin typeface="Montserrat" panose="00000500000000000000" pitchFamily="2" charset="0"/>
              </a:rPr>
              <a:t> (J2 M7). L’attestation est envoyée dans les semaines qui suivent.</a:t>
            </a:r>
          </a:p>
        </p:txBody>
      </p:sp>
      <p:pic>
        <p:nvPicPr>
          <p:cNvPr id="10" name="Picture 2" descr="Level 1 Accreditation - International Coaching Federation">
            <a:extLst>
              <a:ext uri="{FF2B5EF4-FFF2-40B4-BE49-F238E27FC236}">
                <a16:creationId xmlns:a16="http://schemas.microsoft.com/office/drawing/2014/main" id="{52CA10AB-1F05-13F9-82D5-EB8563470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45" y="1476862"/>
            <a:ext cx="1395509" cy="139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8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'International Coaching Federation, son cadre de référence professionnel –  Gaëlle Coqueblin">
            <a:extLst>
              <a:ext uri="{FF2B5EF4-FFF2-40B4-BE49-F238E27FC236}">
                <a16:creationId xmlns:a16="http://schemas.microsoft.com/office/drawing/2014/main" id="{4C4F5C21-BF22-B3C0-4551-BF02D01F6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83" y="2954662"/>
            <a:ext cx="3980767" cy="11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7C1605-B0CF-AF91-7817-1BE371D8EF29}"/>
              </a:ext>
            </a:extLst>
          </p:cNvPr>
          <p:cNvSpPr txBox="1"/>
          <p:nvPr/>
        </p:nvSpPr>
        <p:spPr>
          <a:xfrm>
            <a:off x="1413164" y="3184813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Vers une certification </a:t>
            </a:r>
          </a:p>
        </p:txBody>
      </p:sp>
      <p:pic>
        <p:nvPicPr>
          <p:cNvPr id="6" name="Image 5" descr="logo_coachingways.png">
            <a:extLst>
              <a:ext uri="{FF2B5EF4-FFF2-40B4-BE49-F238E27FC236}">
                <a16:creationId xmlns:a16="http://schemas.microsoft.com/office/drawing/2014/main" id="{3FDCE0E9-A81A-9E3D-2606-825B53C1B8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7" name="Image 6" descr="logo_coachingways.png">
            <a:extLst>
              <a:ext uri="{FF2B5EF4-FFF2-40B4-BE49-F238E27FC236}">
                <a16:creationId xmlns:a16="http://schemas.microsoft.com/office/drawing/2014/main" id="{73AE4339-FC25-C8C5-6630-616FABC8A7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78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16B33EC-D072-8CD4-1657-C1823B3D9E4E}"/>
              </a:ext>
            </a:extLst>
          </p:cNvPr>
          <p:cNvSpPr/>
          <p:nvPr/>
        </p:nvSpPr>
        <p:spPr>
          <a:xfrm>
            <a:off x="197427" y="1002721"/>
            <a:ext cx="3018560" cy="570980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1AB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Coaching </a:t>
            </a:r>
            <a:r>
              <a:rPr lang="fr-FR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Ways</a:t>
            </a:r>
            <a:endParaRPr lang="fr-FR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Image 5" descr="logo_coachingways.png">
            <a:extLst>
              <a:ext uri="{FF2B5EF4-FFF2-40B4-BE49-F238E27FC236}">
                <a16:creationId xmlns:a16="http://schemas.microsoft.com/office/drawing/2014/main" id="{3FDCE0E9-A81A-9E3D-2606-825B53C1B8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7" name="Image 6" descr="logo_coachingways.png">
            <a:extLst>
              <a:ext uri="{FF2B5EF4-FFF2-40B4-BE49-F238E27FC236}">
                <a16:creationId xmlns:a16="http://schemas.microsoft.com/office/drawing/2014/main" id="{73AE4339-FC25-C8C5-6630-616FABC8A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8C24608-B2AE-CCDF-C9F8-9991A504CD85}"/>
              </a:ext>
            </a:extLst>
          </p:cNvPr>
          <p:cNvSpPr txBox="1"/>
          <p:nvPr/>
        </p:nvSpPr>
        <p:spPr>
          <a:xfrm>
            <a:off x="1390221" y="239285"/>
            <a:ext cx="9584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1" i="0" u="none" strike="noStrike" baseline="0" dirty="0">
                <a:solidFill>
                  <a:srgbClr val="01678A"/>
                </a:solidFill>
                <a:latin typeface="Montserrat-Regular"/>
              </a:rPr>
              <a:t>Aller chercher la certification ICF ACC et/ou PCC</a:t>
            </a:r>
            <a:endParaRPr lang="fr-FR" sz="2800" b="1" dirty="0">
              <a:solidFill>
                <a:srgbClr val="01678A"/>
              </a:solidFill>
              <a:latin typeface="Montserrat-Regular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B205CCC-5783-9952-7CEA-F6005D31B05A}"/>
              </a:ext>
            </a:extLst>
          </p:cNvPr>
          <p:cNvSpPr/>
          <p:nvPr/>
        </p:nvSpPr>
        <p:spPr>
          <a:xfrm>
            <a:off x="8033896" y="1002721"/>
            <a:ext cx="3018561" cy="570980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1AB3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18" name="Picture 4" descr="L'International Coaching Federation, son cadre de référence professionnel –  Gaëlle Coqueblin">
            <a:extLst>
              <a:ext uri="{FF2B5EF4-FFF2-40B4-BE49-F238E27FC236}">
                <a16:creationId xmlns:a16="http://schemas.microsoft.com/office/drawing/2014/main" id="{F83C9C06-6F4B-2139-DB03-83F33A68A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895" y="1123907"/>
            <a:ext cx="1339535" cy="3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aching – Story Shapers">
            <a:extLst>
              <a:ext uri="{FF2B5EF4-FFF2-40B4-BE49-F238E27FC236}">
                <a16:creationId xmlns:a16="http://schemas.microsoft.com/office/drawing/2014/main" id="{18D16911-D082-2BE6-C917-7040D9AD2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330" y="2175570"/>
            <a:ext cx="928255" cy="9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ertification en Coaching - PCC par ICF - Estrela Conseil">
            <a:extLst>
              <a:ext uri="{FF2B5EF4-FFF2-40B4-BE49-F238E27FC236}">
                <a16:creationId xmlns:a16="http://schemas.microsoft.com/office/drawing/2014/main" id="{2085DE5E-CE62-FCEC-AB52-0824B7110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330" y="4637735"/>
            <a:ext cx="964395" cy="9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5C23F752-2280-EA7A-48F5-22AFB2A0B4C2}"/>
              </a:ext>
            </a:extLst>
          </p:cNvPr>
          <p:cNvSpPr/>
          <p:nvPr/>
        </p:nvSpPr>
        <p:spPr>
          <a:xfrm>
            <a:off x="6245322" y="1893740"/>
            <a:ext cx="914400" cy="914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100 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E72AB2-1F4D-1C85-2998-59A47D8282FF}"/>
              </a:ext>
            </a:extLst>
          </p:cNvPr>
          <p:cNvSpPr/>
          <p:nvPr/>
        </p:nvSpPr>
        <p:spPr>
          <a:xfrm>
            <a:off x="8375073" y="2070798"/>
            <a:ext cx="1418359" cy="1033027"/>
          </a:xfrm>
          <a:prstGeom prst="rect">
            <a:avLst/>
          </a:prstGeom>
          <a:solidFill>
            <a:srgbClr val="F9D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ACC </a:t>
            </a:r>
            <a:r>
              <a:rPr lang="fr-FR" sz="1600" dirty="0" err="1">
                <a:solidFill>
                  <a:schemeClr val="tx1"/>
                </a:solidFill>
              </a:rPr>
              <a:t>Credential</a:t>
            </a:r>
            <a:r>
              <a:rPr lang="fr-FR" sz="1600" dirty="0">
                <a:solidFill>
                  <a:schemeClr val="tx1"/>
                </a:solidFill>
              </a:rPr>
              <a:t> Exam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05FE744-CD7C-1C07-DD78-8A3098E1F8FF}"/>
              </a:ext>
            </a:extLst>
          </p:cNvPr>
          <p:cNvSpPr/>
          <p:nvPr/>
        </p:nvSpPr>
        <p:spPr>
          <a:xfrm>
            <a:off x="6316067" y="4688831"/>
            <a:ext cx="914400" cy="914400"/>
          </a:xfrm>
          <a:prstGeom prst="ellipse">
            <a:avLst/>
          </a:prstGeom>
          <a:solidFill>
            <a:srgbClr val="71AB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500 H</a:t>
            </a:r>
          </a:p>
        </p:txBody>
      </p:sp>
      <p:pic>
        <p:nvPicPr>
          <p:cNvPr id="3" name="Picture 4" descr="Certification Level 2 par ICF - INTERNATIONAL MOZAIK : Cabinet de coaching,  Accompagnement, Ecole de coaching certifiée ICF, Leadership du Vivant.">
            <a:extLst>
              <a:ext uri="{FF2B5EF4-FFF2-40B4-BE49-F238E27FC236}">
                <a16:creationId xmlns:a16="http://schemas.microsoft.com/office/drawing/2014/main" id="{923AAAEF-BF61-2363-69E4-CB1536EF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6" y="4051777"/>
            <a:ext cx="1731644" cy="17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evel 1 Accreditation - International Coaching Federation">
            <a:extLst>
              <a:ext uri="{FF2B5EF4-FFF2-40B4-BE49-F238E27FC236}">
                <a16:creationId xmlns:a16="http://schemas.microsoft.com/office/drawing/2014/main" id="{74A7C2D5-64AA-BA28-5769-A0D0DFEA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79" y="1592215"/>
            <a:ext cx="1734199" cy="17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653245-4DA7-6193-5B21-75444C5B9E05}"/>
              </a:ext>
            </a:extLst>
          </p:cNvPr>
          <p:cNvSpPr/>
          <p:nvPr/>
        </p:nvSpPr>
        <p:spPr>
          <a:xfrm>
            <a:off x="8373469" y="4610267"/>
            <a:ext cx="1418359" cy="1033027"/>
          </a:xfrm>
          <a:prstGeom prst="rect">
            <a:avLst/>
          </a:prstGeom>
          <a:solidFill>
            <a:srgbClr val="F9D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ICF </a:t>
            </a:r>
            <a:r>
              <a:rPr lang="fr-FR" sz="1600" dirty="0" err="1">
                <a:solidFill>
                  <a:schemeClr val="tx1"/>
                </a:solidFill>
              </a:rPr>
              <a:t>Credentialing</a:t>
            </a:r>
            <a:r>
              <a:rPr lang="fr-FR" sz="1600" dirty="0">
                <a:solidFill>
                  <a:schemeClr val="tx1"/>
                </a:solidFill>
              </a:rPr>
              <a:t> Exam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3F6AD77-0BD4-6C0C-6DBB-7EAA2D009E09}"/>
              </a:ext>
            </a:extLst>
          </p:cNvPr>
          <p:cNvSpPr/>
          <p:nvPr/>
        </p:nvSpPr>
        <p:spPr>
          <a:xfrm>
            <a:off x="3395904" y="2108624"/>
            <a:ext cx="278647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EE0E29CC-C22C-13FE-9E15-E185985830B4}"/>
              </a:ext>
            </a:extLst>
          </p:cNvPr>
          <p:cNvSpPr/>
          <p:nvPr/>
        </p:nvSpPr>
        <p:spPr>
          <a:xfrm>
            <a:off x="7289672" y="2115828"/>
            <a:ext cx="83975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FF4E8289-90FF-7840-BCE0-2D926C6F3204}"/>
              </a:ext>
            </a:extLst>
          </p:cNvPr>
          <p:cNvSpPr/>
          <p:nvPr/>
        </p:nvSpPr>
        <p:spPr>
          <a:xfrm>
            <a:off x="9923382" y="2402980"/>
            <a:ext cx="57226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424BA709-2EAC-D194-B831-B5F0F04D86DC}"/>
              </a:ext>
            </a:extLst>
          </p:cNvPr>
          <p:cNvSpPr/>
          <p:nvPr/>
        </p:nvSpPr>
        <p:spPr>
          <a:xfrm>
            <a:off x="3394300" y="4917599"/>
            <a:ext cx="2786473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87C1B04E-A7F6-B58C-948C-99E20C1C774C}"/>
              </a:ext>
            </a:extLst>
          </p:cNvPr>
          <p:cNvSpPr/>
          <p:nvPr/>
        </p:nvSpPr>
        <p:spPr>
          <a:xfrm>
            <a:off x="7316942" y="4905552"/>
            <a:ext cx="839759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B21E1309-96E2-FC84-7F63-CEDB6E1BCF4B}"/>
              </a:ext>
            </a:extLst>
          </p:cNvPr>
          <p:cNvSpPr/>
          <p:nvPr/>
        </p:nvSpPr>
        <p:spPr>
          <a:xfrm>
            <a:off x="9950652" y="4884696"/>
            <a:ext cx="57226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1660C51-A124-41EF-A0C3-3A0E02EC25FC}"/>
              </a:ext>
            </a:extLst>
          </p:cNvPr>
          <p:cNvSpPr/>
          <p:nvPr/>
        </p:nvSpPr>
        <p:spPr>
          <a:xfrm>
            <a:off x="6253342" y="3307052"/>
            <a:ext cx="914400" cy="914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100 H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AD98A499-EE32-F99A-FCD3-141D128ED083}"/>
              </a:ext>
            </a:extLst>
          </p:cNvPr>
          <p:cNvSpPr/>
          <p:nvPr/>
        </p:nvSpPr>
        <p:spPr>
          <a:xfrm rot="20872323">
            <a:off x="3365425" y="3906947"/>
            <a:ext cx="278647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9179FD46-9FE3-8D36-C42D-64B7B9A951B9}"/>
              </a:ext>
            </a:extLst>
          </p:cNvPr>
          <p:cNvSpPr/>
          <p:nvPr/>
        </p:nvSpPr>
        <p:spPr>
          <a:xfrm rot="20011603">
            <a:off x="7297695" y="3028626"/>
            <a:ext cx="83975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15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83EB-A2DC-6BB2-0E7C-45CA18CE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04407403-4332-3504-4F20-739BA5A6A8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34F8D46A-28AE-6AE9-B613-D4A69838DD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A03A2E5-FFD6-BB65-C440-8F7DCDD40D52}"/>
              </a:ext>
            </a:extLst>
          </p:cNvPr>
          <p:cNvSpPr txBox="1"/>
          <p:nvPr/>
        </p:nvSpPr>
        <p:spPr>
          <a:xfrm>
            <a:off x="948562" y="2125312"/>
            <a:ext cx="102948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Réaliser un coaching entre pairs entre le M1 et le M4  en s’appuyant sur le Carnet de Bord.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Chaque binôme devra se coacher réciproquement entre les modules :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Une séance préliminaire (voir fiche outil </a:t>
            </a:r>
            <a:r>
              <a:rPr lang="fr-FR" dirty="0" err="1">
                <a:latin typeface="Montserrat" panose="00000500000000000000" pitchFamily="2" charset="0"/>
              </a:rPr>
              <a:t>Elearning</a:t>
            </a:r>
            <a:r>
              <a:rPr lang="fr-FR" dirty="0">
                <a:latin typeface="Montserrat" panose="00000500000000000000" pitchFamily="2" charset="0"/>
              </a:rPr>
              <a:t>) pour définir les objectifs globaux en lien avec leur projet professionnel post PAI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3 séances de coaching de 30 minutes </a:t>
            </a:r>
          </a:p>
          <a:p>
            <a:pPr lvl="1"/>
            <a:endParaRPr lang="fr-FR" dirty="0">
              <a:latin typeface="Montserrat" panose="000005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2"/>
                </a:solidFill>
                <a:latin typeface="Montserrat" panose="00000500000000000000" pitchFamily="2" charset="0"/>
              </a:rPr>
              <a:t>dont une </a:t>
            </a:r>
            <a:r>
              <a:rPr lang="fr-FR" b="1" u="sng" dirty="0">
                <a:solidFill>
                  <a:schemeClr val="accent2"/>
                </a:solidFill>
                <a:latin typeface="Montserrat" panose="00000500000000000000" pitchFamily="2" charset="0"/>
              </a:rPr>
              <a:t>peut</a:t>
            </a:r>
            <a:r>
              <a:rPr lang="fr-FR" dirty="0">
                <a:solidFill>
                  <a:schemeClr val="accent2"/>
                </a:solidFill>
                <a:latin typeface="Montserrat" panose="00000500000000000000" pitchFamily="2" charset="0"/>
              </a:rPr>
              <a:t> être utilisée comme enregistrement pour le mentorat 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2"/>
                </a:solidFill>
                <a:latin typeface="Montserrat" panose="00000500000000000000" pitchFamily="2" charset="0"/>
              </a:rPr>
              <a:t>Une autre </a:t>
            </a:r>
            <a:r>
              <a:rPr lang="fr-FR" b="1" u="sng" dirty="0">
                <a:solidFill>
                  <a:schemeClr val="accent2"/>
                </a:solidFill>
                <a:latin typeface="Montserrat" panose="00000500000000000000" pitchFamily="2" charset="0"/>
              </a:rPr>
              <a:t>peut</a:t>
            </a:r>
            <a:r>
              <a:rPr lang="fr-FR" dirty="0">
                <a:solidFill>
                  <a:schemeClr val="accent2"/>
                </a:solidFill>
                <a:latin typeface="Montserrat" panose="00000500000000000000" pitchFamily="2" charset="0"/>
              </a:rPr>
              <a:t> être utilisée comme enregistrement pour le mentorat 2 (certifiant </a:t>
            </a:r>
            <a:r>
              <a:rPr lang="fr-FR" dirty="0" err="1">
                <a:solidFill>
                  <a:schemeClr val="accent2"/>
                </a:solidFill>
                <a:latin typeface="Montserrat" panose="00000500000000000000" pitchFamily="2" charset="0"/>
              </a:rPr>
              <a:t>Level</a:t>
            </a:r>
            <a:r>
              <a:rPr lang="fr-FR" dirty="0">
                <a:solidFill>
                  <a:schemeClr val="accent2"/>
                </a:solidFill>
                <a:latin typeface="Montserrat" panose="00000500000000000000" pitchFamily="2" charset="0"/>
              </a:rPr>
              <a:t>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1 séance de bilan de coaching avec la STAR ICF (voir fiche outil </a:t>
            </a:r>
            <a:r>
              <a:rPr lang="fr-FR" dirty="0" err="1">
                <a:latin typeface="Montserrat" panose="00000500000000000000" pitchFamily="2" charset="0"/>
              </a:rPr>
              <a:t>Elearning</a:t>
            </a:r>
            <a:r>
              <a:rPr lang="fr-FR" dirty="0">
                <a:latin typeface="Montserrat" panose="00000500000000000000" pitchFamily="2" charset="0"/>
              </a:rPr>
              <a:t>) (Module 4)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974302A-1779-6A8D-EB00-A1715BF8AF83}"/>
              </a:ext>
            </a:extLst>
          </p:cNvPr>
          <p:cNvSpPr txBox="1"/>
          <p:nvPr/>
        </p:nvSpPr>
        <p:spPr>
          <a:xfrm>
            <a:off x="1334777" y="883228"/>
            <a:ext cx="9656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fr-FR" sz="3200" b="1" cap="all" dirty="0">
                <a:solidFill>
                  <a:srgbClr val="002060"/>
                </a:solidFill>
                <a:latin typeface="Montserrat" panose="00000500000000000000" pitchFamily="2" charset="0"/>
              </a:rPr>
              <a:t>S’ENTRAINER EN </a:t>
            </a:r>
            <a:r>
              <a:rPr lang="fr-FR" sz="3200" b="1" cap="all" dirty="0" err="1">
                <a:solidFill>
                  <a:srgbClr val="002060"/>
                </a:solidFill>
                <a:latin typeface="Montserrat" panose="00000500000000000000" pitchFamily="2" charset="0"/>
              </a:rPr>
              <a:t>BINôME</a:t>
            </a:r>
            <a:r>
              <a:rPr lang="fr-FR" sz="3200" b="1" cap="all" dirty="0">
                <a:solidFill>
                  <a:srgbClr val="002060"/>
                </a:solidFill>
                <a:latin typeface="Montserrat" panose="00000500000000000000" pitchFamily="2" charset="0"/>
              </a:rPr>
              <a:t> (ou en trinôme)</a:t>
            </a:r>
            <a:endParaRPr kumimoji="0" lang="fr-FR" sz="3200" b="1" i="0" u="none" strike="noStrike" kern="1200" cap="all" spc="0" normalizeH="0" baseline="0" noProof="0" dirty="0">
              <a:ln>
                <a:noFill/>
              </a:ln>
              <a:solidFill>
                <a:srgbClr val="E53889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27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85905-A2C2-BD05-3D94-A5574049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5EF72F8-BC59-2B25-7D10-963339F7CA9D}"/>
              </a:ext>
            </a:extLst>
          </p:cNvPr>
          <p:cNvSpPr txBox="1"/>
          <p:nvPr/>
        </p:nvSpPr>
        <p:spPr>
          <a:xfrm>
            <a:off x="1344937" y="228601"/>
            <a:ext cx="5365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cap="all" dirty="0">
                <a:solidFill>
                  <a:srgbClr val="002060"/>
                </a:solidFill>
                <a:latin typeface="Montserrat" panose="00000500000000000000" pitchFamily="2" charset="0"/>
              </a:rPr>
              <a:t>Les groupes de pairs</a:t>
            </a:r>
            <a:endParaRPr lang="fr-FR" sz="3200" b="1" cap="all" dirty="0">
              <a:solidFill>
                <a:srgbClr val="E53889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D10B2784-94B4-2BCA-9AD6-6D949A2BC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A6B6C565-88F3-34B1-2BE3-7132B3DE82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EDC7604-68AB-D205-06EC-2F73029090AE}"/>
              </a:ext>
            </a:extLst>
          </p:cNvPr>
          <p:cNvSpPr txBox="1"/>
          <p:nvPr/>
        </p:nvSpPr>
        <p:spPr>
          <a:xfrm>
            <a:off x="2241800" y="1547947"/>
            <a:ext cx="8299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A créer en </a:t>
            </a:r>
            <a:r>
              <a:rPr lang="fr-FR" b="1" dirty="0">
                <a:latin typeface="Montserrat" panose="00000500000000000000" pitchFamily="2" charset="0"/>
              </a:rPr>
              <a:t>responsabilité AQUARIUM, chacun peut participer à autant de groupes de pairs que souhaité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Objectif : s’entrainer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Sur une 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Sur une séance classique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Sur un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Sur un outil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….. Ou sur tout qui vous semble nécessaire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Format :  si possible un observateur pour la qualité des FB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Option  : </a:t>
            </a:r>
            <a:r>
              <a:rPr lang="fr-FR" b="1" dirty="0">
                <a:latin typeface="Montserrat" panose="00000500000000000000" pitchFamily="2" charset="0"/>
              </a:rPr>
              <a:t>séances classiques enregistrées </a:t>
            </a:r>
            <a:r>
              <a:rPr lang="fr-FR" dirty="0">
                <a:latin typeface="Montserrat" panose="00000500000000000000" pitchFamily="2" charset="0"/>
              </a:rPr>
              <a:t>(pour votre mentorat et pour vous réécouter et vous entendre progresser)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6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FF124-2AC1-2202-329C-135D97A66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6825E8C6-3D90-AF8F-F345-AEE47FE1C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2A5C8066-52C0-8C5F-6278-067C891BC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DD65D5F-BC3E-F514-FB28-9DC386F05321}"/>
              </a:ext>
            </a:extLst>
          </p:cNvPr>
          <p:cNvSpPr txBox="1"/>
          <p:nvPr/>
        </p:nvSpPr>
        <p:spPr>
          <a:xfrm>
            <a:off x="1834824" y="1725481"/>
            <a:ext cx="8883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Liste des mentors </a:t>
            </a:r>
            <a:r>
              <a:rPr lang="fr-FR" dirty="0">
                <a:latin typeface="Montserrat" panose="00000500000000000000" pitchFamily="2" charset="0"/>
              </a:rPr>
              <a:t>envoyée par le FFR sur le e-learning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A réaliser entre le </a:t>
            </a:r>
            <a:r>
              <a:rPr lang="fr-FR" b="1" dirty="0">
                <a:latin typeface="Montserrat" panose="00000500000000000000" pitchFamily="2" charset="0"/>
              </a:rPr>
              <a:t>M1 et le M4 </a:t>
            </a:r>
            <a:r>
              <a:rPr lang="fr-FR" b="1" dirty="0">
                <a:solidFill>
                  <a:srgbClr val="E53889"/>
                </a:solidFill>
                <a:latin typeface="Montserrat" panose="00000500000000000000" pitchFamily="2" charset="0"/>
              </a:rPr>
              <a:t>(Avant le 05/12/2025) 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Le format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Envoi d’un </a:t>
            </a:r>
            <a:r>
              <a:rPr lang="fr-FR" b="1" u="sng" dirty="0">
                <a:latin typeface="Montserrat" panose="00000500000000000000" pitchFamily="2" charset="0"/>
              </a:rPr>
              <a:t>AUDIO</a:t>
            </a:r>
            <a:r>
              <a:rPr lang="fr-FR" b="1" dirty="0">
                <a:latin typeface="Montserrat" panose="00000500000000000000" pitchFamily="2" charset="0"/>
              </a:rPr>
              <a:t> de 30 min </a:t>
            </a:r>
            <a:r>
              <a:rPr lang="fr-FR" b="1" u="sng" dirty="0">
                <a:latin typeface="Montserrat" panose="00000500000000000000" pitchFamily="2" charset="0"/>
              </a:rPr>
              <a:t>MAXIMUM</a:t>
            </a:r>
            <a:r>
              <a:rPr lang="fr-FR" b="1" dirty="0">
                <a:latin typeface="Montserrat" panose="00000500000000000000" pitchFamily="2" charset="0"/>
              </a:rPr>
              <a:t> </a:t>
            </a:r>
            <a:r>
              <a:rPr lang="fr-FR" dirty="0">
                <a:latin typeface="Montserrat" panose="00000500000000000000" pitchFamily="2" charset="0"/>
              </a:rPr>
              <a:t>d’une séance de </a:t>
            </a:r>
            <a:r>
              <a:rPr lang="fr-FR" b="1" dirty="0">
                <a:latin typeface="Montserrat" panose="00000500000000000000" pitchFamily="2" charset="0"/>
              </a:rPr>
              <a:t>coaching entre pairs</a:t>
            </a:r>
            <a:r>
              <a:rPr lang="fr-FR" dirty="0">
                <a:latin typeface="Montserrat" panose="00000500000000000000" pitchFamily="2" charset="0"/>
              </a:rPr>
              <a:t> (GROW) + sa retranscription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u="sng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1 heure </a:t>
            </a:r>
            <a:r>
              <a:rPr lang="fr-FR" dirty="0">
                <a:latin typeface="Montserrat" panose="00000500000000000000" pitchFamily="2" charset="0"/>
              </a:rPr>
              <a:t>de mentorat individuel avec le mentor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Transmettre la fiche mentoring au FFR avant le 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316AC8F-65B3-3970-2A32-AB071B3D1574}"/>
              </a:ext>
            </a:extLst>
          </p:cNvPr>
          <p:cNvSpPr txBox="1"/>
          <p:nvPr/>
        </p:nvSpPr>
        <p:spPr>
          <a:xfrm>
            <a:off x="2043551" y="5294960"/>
            <a:ext cx="8674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E53889"/>
                </a:solidFill>
                <a:latin typeface="Montserrat" panose="00000500000000000000" pitchFamily="2" charset="0"/>
              </a:rPr>
              <a:t>Prenez le temps de choisir le mentor qui vous « parle » le plus</a:t>
            </a:r>
          </a:p>
          <a:p>
            <a:r>
              <a:rPr lang="fr-FR" sz="2000" b="1" u="sng" dirty="0">
                <a:solidFill>
                  <a:srgbClr val="E53889"/>
                </a:solidFill>
                <a:latin typeface="Montserrat" panose="00000500000000000000" pitchFamily="2" charset="0"/>
              </a:rPr>
              <a:t>Ne tardez pas à le contacter pour planifier la séance.</a:t>
            </a:r>
          </a:p>
          <a:p>
            <a:endParaRPr lang="fr-FR" sz="2000" dirty="0">
              <a:latin typeface="Montserrat" panose="00000500000000000000" pitchFamily="2" charset="0"/>
            </a:endParaRPr>
          </a:p>
          <a:p>
            <a:r>
              <a:rPr lang="fr-FR" sz="2000" dirty="0">
                <a:latin typeface="Montserrat" panose="00000500000000000000" pitchFamily="2" charset="0"/>
              </a:rPr>
              <a:t>Idéalement entre le Module 2 et le Module 3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F2B3D9D-172A-2B30-0E34-A5C1947A99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54" y="4889809"/>
            <a:ext cx="1091890" cy="1091890"/>
          </a:xfrm>
          <a:prstGeom prst="rect">
            <a:avLst/>
          </a:prstGeom>
        </p:spPr>
      </p:pic>
      <p:pic>
        <p:nvPicPr>
          <p:cNvPr id="4" name="Graphique 3" descr="Calendrier journalier avec un remplissage uni">
            <a:extLst>
              <a:ext uri="{FF2B5EF4-FFF2-40B4-BE49-F238E27FC236}">
                <a16:creationId xmlns:a16="http://schemas.microsoft.com/office/drawing/2014/main" id="{B7B136F6-0A42-F72A-A052-C9E4F7AAA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154" y="1972118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243049E-A97C-CDC7-4B6F-0C9504FC7067}"/>
              </a:ext>
            </a:extLst>
          </p:cNvPr>
          <p:cNvSpPr txBox="1"/>
          <p:nvPr/>
        </p:nvSpPr>
        <p:spPr>
          <a:xfrm>
            <a:off x="1334777" y="883228"/>
            <a:ext cx="2927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MENTORAT 1</a:t>
            </a:r>
          </a:p>
        </p:txBody>
      </p:sp>
    </p:spTree>
    <p:extLst>
      <p:ext uri="{BB962C8B-B14F-4D97-AF65-F5344CB8AC3E}">
        <p14:creationId xmlns:p14="http://schemas.microsoft.com/office/powerpoint/2010/main" val="77611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64A7DD-A571-E7F1-DC80-73D64D8B261F}"/>
              </a:ext>
            </a:extLst>
          </p:cNvPr>
          <p:cNvCxnSpPr>
            <a:cxnSpLocks/>
          </p:cNvCxnSpPr>
          <p:nvPr/>
        </p:nvCxnSpPr>
        <p:spPr>
          <a:xfrm flipH="1">
            <a:off x="5403736" y="810491"/>
            <a:ext cx="12908" cy="5761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chevron 1">
            <a:extLst>
              <a:ext uri="{FF2B5EF4-FFF2-40B4-BE49-F238E27FC236}">
                <a16:creationId xmlns:a16="http://schemas.microsoft.com/office/drawing/2014/main" id="{76A62A59-0729-6FB9-E177-182099960E97}"/>
              </a:ext>
            </a:extLst>
          </p:cNvPr>
          <p:cNvSpPr/>
          <p:nvPr/>
        </p:nvSpPr>
        <p:spPr>
          <a:xfrm>
            <a:off x="1546478" y="4162584"/>
            <a:ext cx="9099044" cy="62462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E8F32762-3677-3458-3CF2-9D709F53DD69}"/>
              </a:ext>
            </a:extLst>
          </p:cNvPr>
          <p:cNvSpPr/>
          <p:nvPr/>
        </p:nvSpPr>
        <p:spPr>
          <a:xfrm>
            <a:off x="199300" y="4162584"/>
            <a:ext cx="1589075" cy="62462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3" name="Image 12" descr="logo_coachingways.png">
            <a:extLst>
              <a:ext uri="{FF2B5EF4-FFF2-40B4-BE49-F238E27FC236}">
                <a16:creationId xmlns:a16="http://schemas.microsoft.com/office/drawing/2014/main" id="{886BCFED-6C47-6CB5-DA15-C39D40B9B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14" name="Image 13" descr="logo_coachingways.png">
            <a:extLst>
              <a:ext uri="{FF2B5EF4-FFF2-40B4-BE49-F238E27FC236}">
                <a16:creationId xmlns:a16="http://schemas.microsoft.com/office/drawing/2014/main" id="{33360B62-86CB-D60C-C604-0E437CBB67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D59D9E04-7559-427C-7490-931BD6F00713}"/>
              </a:ext>
            </a:extLst>
          </p:cNvPr>
          <p:cNvSpPr/>
          <p:nvPr/>
        </p:nvSpPr>
        <p:spPr>
          <a:xfrm>
            <a:off x="10422589" y="4162584"/>
            <a:ext cx="1493453" cy="62462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8083A3-7074-556E-2EBA-26B1F99FB103}"/>
              </a:ext>
            </a:extLst>
          </p:cNvPr>
          <p:cNvSpPr txBox="1"/>
          <p:nvPr/>
        </p:nvSpPr>
        <p:spPr>
          <a:xfrm>
            <a:off x="426001" y="4090176"/>
            <a:ext cx="9504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EL 360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Ouverture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14j avant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A672B58-89EB-5635-70B2-CC182908DCC3}"/>
              </a:ext>
            </a:extLst>
          </p:cNvPr>
          <p:cNvSpPr txBox="1"/>
          <p:nvPr/>
        </p:nvSpPr>
        <p:spPr>
          <a:xfrm>
            <a:off x="2009220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</a:t>
            </a:r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fr-FR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1D42BF-4D98-0A9E-3BF6-7DAF789CA433}"/>
              </a:ext>
            </a:extLst>
          </p:cNvPr>
          <p:cNvSpPr txBox="1"/>
          <p:nvPr/>
        </p:nvSpPr>
        <p:spPr>
          <a:xfrm>
            <a:off x="3013338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</a:t>
            </a:r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  <a:r>
              <a:rPr lang="fr-FR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AF58B2E-A66A-7DCB-3E13-5911C0B0ABA9}"/>
              </a:ext>
            </a:extLst>
          </p:cNvPr>
          <p:cNvSpPr txBox="1"/>
          <p:nvPr/>
        </p:nvSpPr>
        <p:spPr>
          <a:xfrm>
            <a:off x="4017456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M3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29C543B-25F3-21BE-66F5-38BEBE8BC7B5}"/>
              </a:ext>
            </a:extLst>
          </p:cNvPr>
          <p:cNvSpPr txBox="1"/>
          <p:nvPr/>
        </p:nvSpPr>
        <p:spPr>
          <a:xfrm>
            <a:off x="5021573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92D050"/>
                </a:solidFill>
              </a:rPr>
              <a:t>M4</a:t>
            </a:r>
          </a:p>
          <a:p>
            <a:pPr algn="ctr"/>
            <a:r>
              <a:rPr lang="fr-FR" sz="1400" b="1" dirty="0">
                <a:solidFill>
                  <a:srgbClr val="92D050"/>
                </a:solidFill>
              </a:rPr>
              <a:t>3 jours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B1D7190-0AF8-08F2-6678-5CC95BA84006}"/>
              </a:ext>
            </a:extLst>
          </p:cNvPr>
          <p:cNvCxnSpPr>
            <a:cxnSpLocks/>
          </p:cNvCxnSpPr>
          <p:nvPr/>
        </p:nvCxnSpPr>
        <p:spPr>
          <a:xfrm>
            <a:off x="2208116" y="5719581"/>
            <a:ext cx="3147223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2817362-0947-30DA-49AF-4553503F8466}"/>
              </a:ext>
            </a:extLst>
          </p:cNvPr>
          <p:cNvSpPr txBox="1"/>
          <p:nvPr/>
        </p:nvSpPr>
        <p:spPr>
          <a:xfrm>
            <a:off x="2533259" y="531039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Coaching entre pairs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C525A8B-2D21-793F-866E-EA63EAFCFC5E}"/>
              </a:ext>
            </a:extLst>
          </p:cNvPr>
          <p:cNvCxnSpPr>
            <a:cxnSpLocks/>
          </p:cNvCxnSpPr>
          <p:nvPr/>
        </p:nvCxnSpPr>
        <p:spPr>
          <a:xfrm>
            <a:off x="2208116" y="3179963"/>
            <a:ext cx="3147223" cy="0"/>
          </a:xfrm>
          <a:prstGeom prst="straightConnector1">
            <a:avLst/>
          </a:prstGeom>
          <a:ln w="28575">
            <a:solidFill>
              <a:srgbClr val="01678A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avec coin arrondi 41">
            <a:extLst>
              <a:ext uri="{FF2B5EF4-FFF2-40B4-BE49-F238E27FC236}">
                <a16:creationId xmlns:a16="http://schemas.microsoft.com/office/drawing/2014/main" id="{D410D883-3667-BBAB-84BC-411AAA180C98}"/>
              </a:ext>
            </a:extLst>
          </p:cNvPr>
          <p:cNvSpPr/>
          <p:nvPr/>
        </p:nvSpPr>
        <p:spPr>
          <a:xfrm>
            <a:off x="2475533" y="3236430"/>
            <a:ext cx="1979045" cy="404994"/>
          </a:xfrm>
          <a:prstGeom prst="round1Rect">
            <a:avLst/>
          </a:prstGeom>
          <a:solidFill>
            <a:srgbClr val="0167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Mentorat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66A379F-3E32-395E-5DB1-B2FBD93D7678}"/>
              </a:ext>
            </a:extLst>
          </p:cNvPr>
          <p:cNvSpPr txBox="1"/>
          <p:nvPr/>
        </p:nvSpPr>
        <p:spPr>
          <a:xfrm>
            <a:off x="10578365" y="4070250"/>
            <a:ext cx="1107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EL 360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Fermeture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30j post M7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7ECB4DE-4F29-48D2-9129-C3DA932A11FA}"/>
              </a:ext>
            </a:extLst>
          </p:cNvPr>
          <p:cNvSpPr/>
          <p:nvPr/>
        </p:nvSpPr>
        <p:spPr>
          <a:xfrm>
            <a:off x="4484245" y="1639977"/>
            <a:ext cx="1864798" cy="12866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J1 : Bloc 1 RNCP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J2 : Mentorat collectif ICF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J3 : Formation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2879DC-314E-BDE8-F8BB-540CA7C1AD12}"/>
              </a:ext>
            </a:extLst>
          </p:cNvPr>
          <p:cNvSpPr txBox="1"/>
          <p:nvPr/>
        </p:nvSpPr>
        <p:spPr>
          <a:xfrm>
            <a:off x="2719545" y="5876059"/>
            <a:ext cx="2595821" cy="3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Carnet de bord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10E9D1-783D-284B-3F39-621D67674B59}"/>
              </a:ext>
            </a:extLst>
          </p:cNvPr>
          <p:cNvSpPr txBox="1"/>
          <p:nvPr/>
        </p:nvSpPr>
        <p:spPr>
          <a:xfrm>
            <a:off x="4589147" y="442037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5 au 7 décembre 2025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5557B8-8145-7472-DD37-26944B407048}"/>
              </a:ext>
            </a:extLst>
          </p:cNvPr>
          <p:cNvSpPr txBox="1"/>
          <p:nvPr/>
        </p:nvSpPr>
        <p:spPr>
          <a:xfrm>
            <a:off x="10440123" y="4894915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20/04/2026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E65A2-C6A1-18F2-2BA1-28CE52D8B2CC}"/>
              </a:ext>
            </a:extLst>
          </p:cNvPr>
          <p:cNvSpPr/>
          <p:nvPr/>
        </p:nvSpPr>
        <p:spPr>
          <a:xfrm>
            <a:off x="161060" y="981941"/>
            <a:ext cx="5242676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FORMATION « ESSENTIEL »</a:t>
            </a:r>
          </a:p>
        </p:txBody>
      </p:sp>
    </p:spTree>
    <p:extLst>
      <p:ext uri="{BB962C8B-B14F-4D97-AF65-F5344CB8AC3E}">
        <p14:creationId xmlns:p14="http://schemas.microsoft.com/office/powerpoint/2010/main" val="80473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141D3-1F10-9ED7-8173-F5DF1E73D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coachingways.png">
            <a:extLst>
              <a:ext uri="{FF2B5EF4-FFF2-40B4-BE49-F238E27FC236}">
                <a16:creationId xmlns:a16="http://schemas.microsoft.com/office/drawing/2014/main" id="{3E09286C-E97A-4FD1-8CA3-91C88A6046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9" name="Image 8" descr="logo_coachingways.png">
            <a:extLst>
              <a:ext uri="{FF2B5EF4-FFF2-40B4-BE49-F238E27FC236}">
                <a16:creationId xmlns:a16="http://schemas.microsoft.com/office/drawing/2014/main" id="{7F6410C2-4425-9E3E-27E7-C4F1B4BDEC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6D3743-D5FE-34EA-6B39-8640D75D6425}"/>
              </a:ext>
            </a:extLst>
          </p:cNvPr>
          <p:cNvSpPr txBox="1"/>
          <p:nvPr/>
        </p:nvSpPr>
        <p:spPr>
          <a:xfrm>
            <a:off x="2241800" y="1954347"/>
            <a:ext cx="9889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Liste des mentors </a:t>
            </a:r>
            <a:r>
              <a:rPr lang="fr-FR" b="1" u="sng" dirty="0">
                <a:latin typeface="Montserrat" panose="00000500000000000000" pitchFamily="2" charset="0"/>
              </a:rPr>
              <a:t>certifiants </a:t>
            </a:r>
            <a:r>
              <a:rPr lang="fr-FR" b="1" u="sng" dirty="0" err="1">
                <a:latin typeface="Montserrat" panose="00000500000000000000" pitchFamily="2" charset="0"/>
              </a:rPr>
              <a:t>Level</a:t>
            </a:r>
            <a:r>
              <a:rPr lang="fr-FR" b="1" u="sng" dirty="0">
                <a:latin typeface="Montserrat" panose="00000500000000000000" pitchFamily="2" charset="0"/>
              </a:rPr>
              <a:t> 1</a:t>
            </a:r>
            <a:r>
              <a:rPr lang="fr-FR" b="1" dirty="0">
                <a:latin typeface="Montserrat" panose="00000500000000000000" pitchFamily="2" charset="0"/>
              </a:rPr>
              <a:t> </a:t>
            </a:r>
            <a:r>
              <a:rPr lang="fr-FR" dirty="0">
                <a:latin typeface="Montserrat" panose="00000500000000000000" pitchFamily="2" charset="0"/>
              </a:rPr>
              <a:t>envoyée par le FFR sur le e-learning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A réaliser </a:t>
            </a:r>
            <a:r>
              <a:rPr lang="fr-FR" b="1" dirty="0">
                <a:solidFill>
                  <a:srgbClr val="E53889"/>
                </a:solidFill>
                <a:latin typeface="Montserrat" panose="00000500000000000000" pitchFamily="2" charset="0"/>
              </a:rPr>
              <a:t>avant le M6 (06/02/2026)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2F4FFE-2FC8-3C51-94C1-8D917A89C627}"/>
              </a:ext>
            </a:extLst>
          </p:cNvPr>
          <p:cNvSpPr txBox="1"/>
          <p:nvPr/>
        </p:nvSpPr>
        <p:spPr>
          <a:xfrm>
            <a:off x="2241800" y="4604010"/>
            <a:ext cx="9011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Le format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Envoi des éléments </a:t>
            </a:r>
            <a:r>
              <a:rPr lang="fr-FR" dirty="0">
                <a:latin typeface="Montserrat" panose="00000500000000000000" pitchFamily="2" charset="0"/>
              </a:rPr>
              <a:t>au mentor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1 heure </a:t>
            </a:r>
            <a:r>
              <a:rPr lang="fr-FR" dirty="0">
                <a:latin typeface="Montserrat" panose="00000500000000000000" pitchFamily="2" charset="0"/>
              </a:rPr>
              <a:t>de FB avec le mentor certifiant</a:t>
            </a:r>
          </a:p>
        </p:txBody>
      </p:sp>
      <p:pic>
        <p:nvPicPr>
          <p:cNvPr id="7" name="Graphique 6" descr="Avertissement avec un remplissage uni">
            <a:extLst>
              <a:ext uri="{FF2B5EF4-FFF2-40B4-BE49-F238E27FC236}">
                <a16:creationId xmlns:a16="http://schemas.microsoft.com/office/drawing/2014/main" id="{45C5939E-4DE9-2BA4-4ABA-5C87F1B44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716" y="5578525"/>
            <a:ext cx="914400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9A2E2DF-B697-84F4-0353-726BBB65F4B8}"/>
              </a:ext>
            </a:extLst>
          </p:cNvPr>
          <p:cNvSpPr txBox="1"/>
          <p:nvPr/>
        </p:nvSpPr>
        <p:spPr>
          <a:xfrm>
            <a:off x="1971291" y="5765860"/>
            <a:ext cx="7165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C00000"/>
                </a:solidFill>
                <a:latin typeface="Montserrat" panose="00000500000000000000" pitchFamily="2" charset="0"/>
              </a:rPr>
              <a:t>L’enregistrement doit comprendre l’avertissement/question du coach pour pouvoir enregistrer la séance + accord oral du coaché</a:t>
            </a:r>
            <a:endParaRPr lang="fr-FR" sz="1600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3C6887-FFB6-5A07-AC8E-AE19A153A670}"/>
              </a:ext>
            </a:extLst>
          </p:cNvPr>
          <p:cNvSpPr txBox="1"/>
          <p:nvPr/>
        </p:nvSpPr>
        <p:spPr>
          <a:xfrm>
            <a:off x="3512441" y="3190698"/>
            <a:ext cx="8505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1 enregistrement d'une séance de 30 min 00 </a:t>
            </a:r>
            <a:r>
              <a:rPr lang="fr-FR" b="1" u="sng" dirty="0">
                <a:latin typeface="Montserrat" panose="00000500000000000000" pitchFamily="2" charset="0"/>
              </a:rPr>
              <a:t>maximum avec un pair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792B04-9A4E-6867-3D03-9B16D3662587}"/>
              </a:ext>
            </a:extLst>
          </p:cNvPr>
          <p:cNvSpPr txBox="1"/>
          <p:nvPr/>
        </p:nvSpPr>
        <p:spPr>
          <a:xfrm>
            <a:off x="3512441" y="3882114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b="1">
                <a:latin typeface="Montserrat" panose="00000500000000000000" pitchFamily="2" charset="0"/>
              </a:defRPr>
            </a:lvl1pPr>
          </a:lstStyle>
          <a:p>
            <a:r>
              <a:rPr lang="fr-FR" dirty="0"/>
              <a:t>1 retranscription de la séance choisie (verbatim)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214670-1177-9585-748D-AF4E115965A0}"/>
              </a:ext>
            </a:extLst>
          </p:cNvPr>
          <p:cNvSpPr/>
          <p:nvPr/>
        </p:nvSpPr>
        <p:spPr>
          <a:xfrm>
            <a:off x="2819441" y="3195749"/>
            <a:ext cx="311727" cy="322118"/>
          </a:xfrm>
          <a:prstGeom prst="rect">
            <a:avLst/>
          </a:prstGeom>
          <a:noFill/>
          <a:ln w="28575">
            <a:solidFill>
              <a:srgbClr val="E53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50DDB-5BEF-C2C9-CC33-0BB9B55D74F8}"/>
              </a:ext>
            </a:extLst>
          </p:cNvPr>
          <p:cNvSpPr/>
          <p:nvPr/>
        </p:nvSpPr>
        <p:spPr>
          <a:xfrm>
            <a:off x="2819441" y="3867419"/>
            <a:ext cx="311727" cy="322118"/>
          </a:xfrm>
          <a:prstGeom prst="rect">
            <a:avLst/>
          </a:prstGeom>
          <a:noFill/>
          <a:ln w="28575">
            <a:solidFill>
              <a:srgbClr val="E538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1FF0D81-E5A0-10F8-D41E-7C4124A6DF0E}"/>
              </a:ext>
            </a:extLst>
          </p:cNvPr>
          <p:cNvSpPr txBox="1"/>
          <p:nvPr/>
        </p:nvSpPr>
        <p:spPr>
          <a:xfrm>
            <a:off x="1334777" y="883228"/>
            <a:ext cx="5687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002060"/>
                </a:solidFill>
                <a:latin typeface="Montserrat" panose="00000500000000000000" pitchFamily="2" charset="0"/>
              </a:rPr>
              <a:t>MENTORAT 2 </a:t>
            </a:r>
            <a:r>
              <a:rPr lang="fr-FR" sz="3200" b="1" dirty="0">
                <a:solidFill>
                  <a:srgbClr val="E53889"/>
                </a:solidFill>
                <a:latin typeface="Montserrat" panose="00000500000000000000" pitchFamily="2" charset="0"/>
              </a:rPr>
              <a:t>CERTIFIANT</a:t>
            </a:r>
            <a:endParaRPr lang="fr-FR" sz="3200" b="1" dirty="0">
              <a:solidFill>
                <a:srgbClr val="002060"/>
              </a:solidFill>
              <a:latin typeface="Montserrat" panose="00000500000000000000" pitchFamily="2" charset="0"/>
            </a:endParaRPr>
          </a:p>
        </p:txBody>
      </p:sp>
      <p:pic>
        <p:nvPicPr>
          <p:cNvPr id="15" name="Graphique 14" descr="Calendrier journalier avec un remplissage uni">
            <a:extLst>
              <a:ext uri="{FF2B5EF4-FFF2-40B4-BE49-F238E27FC236}">
                <a16:creationId xmlns:a16="http://schemas.microsoft.com/office/drawing/2014/main" id="{480AA480-EADB-8995-4821-698E70A68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577" y="22762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" grpId="0"/>
      <p:bldP spid="8" grpId="0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8CDFC-5F8E-59D9-B64F-B8761CBCD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7885594-9A62-2C17-BC67-E8C787324FE3}"/>
              </a:ext>
            </a:extLst>
          </p:cNvPr>
          <p:cNvCxnSpPr>
            <a:cxnSpLocks/>
          </p:cNvCxnSpPr>
          <p:nvPr/>
        </p:nvCxnSpPr>
        <p:spPr>
          <a:xfrm flipH="1">
            <a:off x="5403736" y="810491"/>
            <a:ext cx="12908" cy="5761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D28530F-5001-13DE-E504-97ADEDD1F210}"/>
              </a:ext>
            </a:extLst>
          </p:cNvPr>
          <p:cNvCxnSpPr>
            <a:cxnSpLocks/>
          </p:cNvCxnSpPr>
          <p:nvPr/>
        </p:nvCxnSpPr>
        <p:spPr>
          <a:xfrm flipH="1">
            <a:off x="7639603" y="810491"/>
            <a:ext cx="12908" cy="576175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chevron 1">
            <a:extLst>
              <a:ext uri="{FF2B5EF4-FFF2-40B4-BE49-F238E27FC236}">
                <a16:creationId xmlns:a16="http://schemas.microsoft.com/office/drawing/2014/main" id="{BB4E3123-F92A-021C-AB3E-CE39492F19A0}"/>
              </a:ext>
            </a:extLst>
          </p:cNvPr>
          <p:cNvSpPr/>
          <p:nvPr/>
        </p:nvSpPr>
        <p:spPr>
          <a:xfrm>
            <a:off x="1546478" y="4162584"/>
            <a:ext cx="9099044" cy="62462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 : pentagone 3">
            <a:extLst>
              <a:ext uri="{FF2B5EF4-FFF2-40B4-BE49-F238E27FC236}">
                <a16:creationId xmlns:a16="http://schemas.microsoft.com/office/drawing/2014/main" id="{0A274F7A-C3BC-36C1-4FA7-CA6615DC228F}"/>
              </a:ext>
            </a:extLst>
          </p:cNvPr>
          <p:cNvSpPr/>
          <p:nvPr/>
        </p:nvSpPr>
        <p:spPr>
          <a:xfrm>
            <a:off x="199300" y="4162584"/>
            <a:ext cx="1589075" cy="624626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3" name="Image 12" descr="logo_coachingways.png">
            <a:extLst>
              <a:ext uri="{FF2B5EF4-FFF2-40B4-BE49-F238E27FC236}">
                <a16:creationId xmlns:a16="http://schemas.microsoft.com/office/drawing/2014/main" id="{883A83A2-483A-4079-EB06-FD899A43D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" y="67541"/>
            <a:ext cx="964395" cy="815687"/>
          </a:xfrm>
          <a:prstGeom prst="rect">
            <a:avLst/>
          </a:prstGeom>
        </p:spPr>
      </p:pic>
      <p:pic>
        <p:nvPicPr>
          <p:cNvPr id="14" name="Image 13" descr="logo_coachingways.png">
            <a:extLst>
              <a:ext uri="{FF2B5EF4-FFF2-40B4-BE49-F238E27FC236}">
                <a16:creationId xmlns:a16="http://schemas.microsoft.com/office/drawing/2014/main" id="{83B918FD-483F-5F1C-E97F-0E3C040A6E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5981699"/>
            <a:ext cx="964395" cy="81568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941D1C6-EA63-3BC0-1277-DB014670400D}"/>
              </a:ext>
            </a:extLst>
          </p:cNvPr>
          <p:cNvSpPr txBox="1"/>
          <p:nvPr/>
        </p:nvSpPr>
        <p:spPr>
          <a:xfrm>
            <a:off x="4380525" y="336743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5 au 7 /12/2025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7294002-D875-E8DE-8A0E-A6840191F8E1}"/>
              </a:ext>
            </a:extLst>
          </p:cNvPr>
          <p:cNvSpPr txBox="1"/>
          <p:nvPr/>
        </p:nvSpPr>
        <p:spPr>
          <a:xfrm>
            <a:off x="7282593" y="403935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06/02/2026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73773E42-03B2-0D3B-ED33-ECD6E1A280E8}"/>
              </a:ext>
            </a:extLst>
          </p:cNvPr>
          <p:cNvSpPr/>
          <p:nvPr/>
        </p:nvSpPr>
        <p:spPr>
          <a:xfrm>
            <a:off x="10422589" y="4162584"/>
            <a:ext cx="1493453" cy="62462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AD61078-2455-B9AD-F1D3-FFD5D4DE9ACD}"/>
              </a:ext>
            </a:extLst>
          </p:cNvPr>
          <p:cNvSpPr txBox="1"/>
          <p:nvPr/>
        </p:nvSpPr>
        <p:spPr>
          <a:xfrm>
            <a:off x="2009220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M1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76D29A-1807-341C-B2B4-DD644CB26D64}"/>
              </a:ext>
            </a:extLst>
          </p:cNvPr>
          <p:cNvSpPr txBox="1"/>
          <p:nvPr/>
        </p:nvSpPr>
        <p:spPr>
          <a:xfrm>
            <a:off x="3013338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M2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C78BF6-6516-5184-F02E-9C8EE111304B}"/>
              </a:ext>
            </a:extLst>
          </p:cNvPr>
          <p:cNvSpPr txBox="1"/>
          <p:nvPr/>
        </p:nvSpPr>
        <p:spPr>
          <a:xfrm>
            <a:off x="4017456" y="4162584"/>
            <a:ext cx="6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M3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3 jours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A423C3B-91AB-C801-2FB6-8072ADD22612}"/>
              </a:ext>
            </a:extLst>
          </p:cNvPr>
          <p:cNvSpPr txBox="1"/>
          <p:nvPr/>
        </p:nvSpPr>
        <p:spPr>
          <a:xfrm>
            <a:off x="5114259" y="4162584"/>
            <a:ext cx="5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92D050"/>
                </a:solidFill>
              </a:rPr>
              <a:t>M4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F47DE5E0-18E0-E1BC-317E-07B7B8D1895B}"/>
              </a:ext>
            </a:extLst>
          </p:cNvPr>
          <p:cNvCxnSpPr>
            <a:cxnSpLocks/>
          </p:cNvCxnSpPr>
          <p:nvPr/>
        </p:nvCxnSpPr>
        <p:spPr>
          <a:xfrm>
            <a:off x="2208116" y="5719581"/>
            <a:ext cx="3147223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8DFF1095-88E6-B9E0-96A5-0207169E52CE}"/>
              </a:ext>
            </a:extLst>
          </p:cNvPr>
          <p:cNvSpPr txBox="1"/>
          <p:nvPr/>
        </p:nvSpPr>
        <p:spPr>
          <a:xfrm>
            <a:off x="2533259" y="531039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Coaching entre pairs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C14DF7E-6E8C-F5EF-023D-78CEA85EBBFE}"/>
              </a:ext>
            </a:extLst>
          </p:cNvPr>
          <p:cNvCxnSpPr>
            <a:cxnSpLocks/>
          </p:cNvCxnSpPr>
          <p:nvPr/>
        </p:nvCxnSpPr>
        <p:spPr>
          <a:xfrm>
            <a:off x="2208116" y="3179963"/>
            <a:ext cx="3147223" cy="0"/>
          </a:xfrm>
          <a:prstGeom prst="straightConnector1">
            <a:avLst/>
          </a:prstGeom>
          <a:ln w="28575">
            <a:solidFill>
              <a:srgbClr val="01678A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avec coin arrondi 41">
            <a:extLst>
              <a:ext uri="{FF2B5EF4-FFF2-40B4-BE49-F238E27FC236}">
                <a16:creationId xmlns:a16="http://schemas.microsoft.com/office/drawing/2014/main" id="{259B7CA3-676A-5BFD-7D8A-CDEADB896DB3}"/>
              </a:ext>
            </a:extLst>
          </p:cNvPr>
          <p:cNvSpPr/>
          <p:nvPr/>
        </p:nvSpPr>
        <p:spPr>
          <a:xfrm>
            <a:off x="2475533" y="3236430"/>
            <a:ext cx="1979045" cy="404994"/>
          </a:xfrm>
          <a:prstGeom prst="round1Rect">
            <a:avLst/>
          </a:prstGeom>
          <a:solidFill>
            <a:srgbClr val="0167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Mentorat 1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F0BC66D-B4E7-8DF5-6DA7-1A29B434F4B1}"/>
              </a:ext>
            </a:extLst>
          </p:cNvPr>
          <p:cNvCxnSpPr>
            <a:cxnSpLocks/>
          </p:cNvCxnSpPr>
          <p:nvPr/>
        </p:nvCxnSpPr>
        <p:spPr>
          <a:xfrm>
            <a:off x="5501986" y="3179963"/>
            <a:ext cx="2098964" cy="0"/>
          </a:xfrm>
          <a:prstGeom prst="straightConnector1">
            <a:avLst/>
          </a:prstGeom>
          <a:ln w="28575">
            <a:solidFill>
              <a:srgbClr val="E53889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avec coin arrondi 4">
            <a:extLst>
              <a:ext uri="{FF2B5EF4-FFF2-40B4-BE49-F238E27FC236}">
                <a16:creationId xmlns:a16="http://schemas.microsoft.com/office/drawing/2014/main" id="{71E607EA-A72E-C871-4734-1856F80B15AF}"/>
              </a:ext>
            </a:extLst>
          </p:cNvPr>
          <p:cNvSpPr/>
          <p:nvPr/>
        </p:nvSpPr>
        <p:spPr>
          <a:xfrm>
            <a:off x="5591524" y="3229383"/>
            <a:ext cx="1979045" cy="624617"/>
          </a:xfrm>
          <a:prstGeom prst="round1Rect">
            <a:avLst/>
          </a:prstGeom>
          <a:solidFill>
            <a:srgbClr val="E538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Mentorat 2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CERTIFIANT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Level</a:t>
            </a:r>
            <a:r>
              <a:rPr lang="fr-FR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 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C4FF77-F99D-65B4-2B3C-44DB57B7E98E}"/>
              </a:ext>
            </a:extLst>
          </p:cNvPr>
          <p:cNvSpPr txBox="1"/>
          <p:nvPr/>
        </p:nvSpPr>
        <p:spPr>
          <a:xfrm>
            <a:off x="426001" y="4090176"/>
            <a:ext cx="9504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EL 360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Ouverture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14j avant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1E7FF4-924E-D1D0-7F17-B8EF15308A52}"/>
              </a:ext>
            </a:extLst>
          </p:cNvPr>
          <p:cNvSpPr/>
          <p:nvPr/>
        </p:nvSpPr>
        <p:spPr>
          <a:xfrm>
            <a:off x="161059" y="981941"/>
            <a:ext cx="5255585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FORMATION « ESSENTIEL »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3CE698-583A-CDD8-5336-F3DCF97502CA}"/>
              </a:ext>
            </a:extLst>
          </p:cNvPr>
          <p:cNvSpPr txBox="1"/>
          <p:nvPr/>
        </p:nvSpPr>
        <p:spPr>
          <a:xfrm>
            <a:off x="10578365" y="4070250"/>
            <a:ext cx="1107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EL 360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Fermeture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30j post M7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E440B41-439F-EBA0-CF7E-E37CF7AA29B9}"/>
              </a:ext>
            </a:extLst>
          </p:cNvPr>
          <p:cNvSpPr/>
          <p:nvPr/>
        </p:nvSpPr>
        <p:spPr>
          <a:xfrm>
            <a:off x="3955134" y="1694332"/>
            <a:ext cx="2897204" cy="12866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J1 : Epreuve Bloc 1 RNCP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J2 : Mentorat collectif ICF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J3 : Formation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Fin du </a:t>
            </a:r>
            <a:r>
              <a:rPr lang="fr-FR" b="1" dirty="0" err="1">
                <a:solidFill>
                  <a:schemeClr val="tx1"/>
                </a:solidFill>
              </a:rPr>
              <a:t>Level</a:t>
            </a:r>
            <a:r>
              <a:rPr lang="fr-FR" b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2AC8B6-D5F2-E678-C188-020818D89A1F}"/>
              </a:ext>
            </a:extLst>
          </p:cNvPr>
          <p:cNvSpPr txBox="1"/>
          <p:nvPr/>
        </p:nvSpPr>
        <p:spPr>
          <a:xfrm>
            <a:off x="7374175" y="4161744"/>
            <a:ext cx="503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92D050"/>
                </a:solidFill>
              </a:rPr>
              <a:t>M6</a:t>
            </a:r>
          </a:p>
          <a:p>
            <a:pPr algn="ctr"/>
            <a:endParaRPr lang="fr-FR" sz="1400" b="1" dirty="0">
              <a:solidFill>
                <a:srgbClr val="92D05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080365-410C-8E22-CFFC-7514526E636D}"/>
              </a:ext>
            </a:extLst>
          </p:cNvPr>
          <p:cNvSpPr txBox="1"/>
          <p:nvPr/>
        </p:nvSpPr>
        <p:spPr>
          <a:xfrm>
            <a:off x="8651150" y="4161744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92D050"/>
                </a:solidFill>
              </a:rPr>
              <a:t>M7</a:t>
            </a:r>
          </a:p>
          <a:p>
            <a:pPr algn="ctr"/>
            <a:endParaRPr lang="fr-FR" sz="1400" b="1" dirty="0">
              <a:solidFill>
                <a:srgbClr val="92D05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4F7CEE-E54B-0F41-DFFF-D2147584D7FF}"/>
              </a:ext>
            </a:extLst>
          </p:cNvPr>
          <p:cNvSpPr txBox="1"/>
          <p:nvPr/>
        </p:nvSpPr>
        <p:spPr>
          <a:xfrm>
            <a:off x="6173204" y="4161744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M5</a:t>
            </a:r>
          </a:p>
          <a:p>
            <a:pPr algn="ctr"/>
            <a:endParaRPr lang="fr-FR" sz="1400" b="1" dirty="0">
              <a:solidFill>
                <a:srgbClr val="92D05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407263-D245-3427-8F4A-BA58BC190906}"/>
              </a:ext>
            </a:extLst>
          </p:cNvPr>
          <p:cNvSpPr txBox="1"/>
          <p:nvPr/>
        </p:nvSpPr>
        <p:spPr>
          <a:xfrm>
            <a:off x="10546388" y="4894915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  <a:latin typeface="Montserrat" panose="00000500000000000000" pitchFamily="2" charset="0"/>
              </a:rPr>
              <a:t>20/04/2026</a:t>
            </a:r>
          </a:p>
        </p:txBody>
      </p:sp>
    </p:spTree>
    <p:extLst>
      <p:ext uri="{BB962C8B-B14F-4D97-AF65-F5344CB8AC3E}">
        <p14:creationId xmlns:p14="http://schemas.microsoft.com/office/powerpoint/2010/main" val="4284320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34a459-06a9-4078-b591-678ce7fe9767">
      <Terms xmlns="http://schemas.microsoft.com/office/infopath/2007/PartnerControls"/>
    </lcf76f155ced4ddcb4097134ff3c332f>
    <TaxCatchAll xmlns="b2c3fef4-c65d-4cb8-a44a-7bd49de16716" xsi:nil="true"/>
    <w07y xmlns="5d34a459-06a9-4078-b591-678ce7fe976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71F643574F5D429CF2A0612F48B69A" ma:contentTypeVersion="21" ma:contentTypeDescription="Crée un document." ma:contentTypeScope="" ma:versionID="4265548217bb7cb54a377e7b74c687ef">
  <xsd:schema xmlns:xsd="http://www.w3.org/2001/XMLSchema" xmlns:xs="http://www.w3.org/2001/XMLSchema" xmlns:p="http://schemas.microsoft.com/office/2006/metadata/properties" xmlns:ns2="5d34a459-06a9-4078-b591-678ce7fe9767" xmlns:ns3="b39b948c-0d11-4a12-8a90-21cf579ca692" xmlns:ns4="b2c3fef4-c65d-4cb8-a44a-7bd49de16716" targetNamespace="http://schemas.microsoft.com/office/2006/metadata/properties" ma:root="true" ma:fieldsID="076071e0ead993e302a7e01b21173f73" ns2:_="" ns3:_="" ns4:_="">
    <xsd:import namespace="5d34a459-06a9-4078-b591-678ce7fe9767"/>
    <xsd:import namespace="b39b948c-0d11-4a12-8a90-21cf579ca692"/>
    <xsd:import namespace="b2c3fef4-c65d-4cb8-a44a-7bd49de167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w07y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4a459-06a9-4078-b591-678ce7fe9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w07y" ma:index="18" nillable="true" ma:displayName="Date et heure" ma:internalName="w07y">
      <xsd:simpleType>
        <xsd:restriction base="dms:DateTim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aeb3c902-65a7-4d36-88d5-6cfa834b21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9b948c-0d11-4a12-8a90-21cf579ca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3fef4-c65d-4cb8-a44a-7bd49de16716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a90df88a-cea6-494f-814e-959a3cb25c47}" ma:internalName="TaxCatchAll" ma:showField="CatchAllData" ma:web="b2c3fef4-c65d-4cb8-a44a-7bd49de167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AE8A88-F180-474F-A668-AF49EC8048E3}">
  <ds:schemaRefs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213e8c75-dd96-41ed-bfbc-008b73c62a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13d8b04-5076-49d5-8c5b-4edea94106f4"/>
    <ds:schemaRef ds:uri="http://schemas.microsoft.com/sharepoint/v3"/>
    <ds:schemaRef ds:uri="5d34a459-06a9-4078-b591-678ce7fe9767"/>
    <ds:schemaRef ds:uri="b2c3fef4-c65d-4cb8-a44a-7bd49de16716"/>
  </ds:schemaRefs>
</ds:datastoreItem>
</file>

<file path=customXml/itemProps2.xml><?xml version="1.0" encoding="utf-8"?>
<ds:datastoreItem xmlns:ds="http://schemas.openxmlformats.org/officeDocument/2006/customXml" ds:itemID="{2A035A16-EC8C-4E52-8F67-7931B640C9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C6D1DA-27FC-42A3-8462-7AED64A4F7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34a459-06a9-4078-b591-678ce7fe9767"/>
    <ds:schemaRef ds:uri="b39b948c-0d11-4a12-8a90-21cf579ca692"/>
    <ds:schemaRef ds:uri="b2c3fef4-c65d-4cb8-a44a-7bd49de167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13937</TotalTime>
  <Words>2129</Words>
  <Application>Microsoft Macintosh PowerPoint</Application>
  <PresentationFormat>Grand écran</PresentationFormat>
  <Paragraphs>485</Paragraphs>
  <Slides>33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Aptos</vt:lpstr>
      <vt:lpstr>Arial</vt:lpstr>
      <vt:lpstr>Calibri</vt:lpstr>
      <vt:lpstr>Calibri Light</vt:lpstr>
      <vt:lpstr>Montserrat</vt:lpstr>
      <vt:lpstr>Montserrat-Regular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 Novice</dc:creator>
  <cp:lastModifiedBy>Christine Sourioux</cp:lastModifiedBy>
  <cp:revision>9</cp:revision>
  <cp:lastPrinted>2022-11-20T18:26:23Z</cp:lastPrinted>
  <dcterms:created xsi:type="dcterms:W3CDTF">2022-11-19T13:32:04Z</dcterms:created>
  <dcterms:modified xsi:type="dcterms:W3CDTF">2025-09-13T07:13:10Z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0x0101001471F643574F5D429CF2A0612F48B69A</vt:lpwstr>
  </property>
  <property fmtid="{D5CDD505-2E9C-101B-9397-08002B2CF9AE}" pid="3" name="MediaServiceImageTags">
    <vt:lpwstr/>
  </property>
</Properties>
</file>