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2" r:id="rId5"/>
    <p:sldId id="259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B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0031-7709-4794-B645-D08A7D0033A4}" type="datetimeFigureOut">
              <a:rPr lang="en-BZ" smtClean="0"/>
              <a:pPr/>
              <a:t>15/03/2017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668F-10F7-4C8A-8224-5F017EA38B66}" type="slidenum">
              <a:rPr lang="en-BZ" smtClean="0"/>
              <a:pPr/>
              <a:t>‹#›</a:t>
            </a:fld>
            <a:endParaRPr lang="en-B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architecture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5105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Introduced by Phillips semiconductors </a:t>
            </a:r>
            <a:br>
              <a:rPr lang="en-US" sz="1600" dirty="0" smtClean="0"/>
            </a:br>
            <a:r>
              <a:rPr lang="en-US" sz="1600" dirty="0" smtClean="0"/>
              <a:t>(now NXP semiconductors)</a:t>
            </a:r>
          </a:p>
          <a:p>
            <a:r>
              <a:rPr lang="en-US" sz="1600" dirty="0" smtClean="0"/>
              <a:t>Serial communication bus with </a:t>
            </a:r>
            <a:br>
              <a:rPr lang="en-US" sz="1600" dirty="0" smtClean="0"/>
            </a:br>
            <a:r>
              <a:rPr lang="en-US" sz="1600" dirty="0" smtClean="0"/>
              <a:t>master-slave architecture.</a:t>
            </a:r>
          </a:p>
          <a:p>
            <a:r>
              <a:rPr lang="en-US" sz="1600" dirty="0" smtClean="0"/>
              <a:t>Slaves with individual addresses.</a:t>
            </a:r>
          </a:p>
          <a:p>
            <a:r>
              <a:rPr lang="en-US" sz="1600" dirty="0" smtClean="0"/>
              <a:t>Communication scheme (from master’s POV): </a:t>
            </a:r>
          </a:p>
          <a:p>
            <a:pPr lvl="1"/>
            <a:r>
              <a:rPr lang="en-US" sz="1200" dirty="0" smtClean="0"/>
              <a:t>Send start signal (start clock (SCL)), followed by slave address; do not send stop (indicates that next message is for addressed slave)</a:t>
            </a:r>
          </a:p>
          <a:p>
            <a:pPr lvl="1"/>
            <a:r>
              <a:rPr lang="en-US" sz="1200" dirty="0" smtClean="0"/>
              <a:t>Await slave’s acknowledgement (pulling the data line (SDA) low for next SCL cycle)</a:t>
            </a:r>
          </a:p>
          <a:p>
            <a:pPr lvl="1"/>
            <a:r>
              <a:rPr lang="en-US" sz="1200" dirty="0" smtClean="0"/>
              <a:t>Send start signal, followed by slave command (e.g. telling a DAC that channel #2 will be set)</a:t>
            </a:r>
          </a:p>
          <a:p>
            <a:pPr lvl="1"/>
            <a:r>
              <a:rPr lang="en-US" sz="1200" dirty="0" smtClean="0"/>
              <a:t>Await slave’s acknowledgement</a:t>
            </a:r>
          </a:p>
          <a:p>
            <a:pPr lvl="1"/>
            <a:r>
              <a:rPr lang="en-US" sz="1200" dirty="0" smtClean="0"/>
              <a:t>Send start signals, followed by additional message bytes (e.g. the most and least significant bytes (</a:t>
            </a:r>
            <a:r>
              <a:rPr lang="en-US" sz="1200" dirty="0" err="1" smtClean="0"/>
              <a:t>MSb</a:t>
            </a:r>
            <a:r>
              <a:rPr lang="en-US" sz="1200" dirty="0" smtClean="0"/>
              <a:t>, </a:t>
            </a:r>
            <a:r>
              <a:rPr lang="en-US" sz="1200" dirty="0" err="1" smtClean="0"/>
              <a:t>LSb</a:t>
            </a:r>
            <a:r>
              <a:rPr lang="en-US" sz="1200" dirty="0" smtClean="0"/>
              <a:t>) defining the DAC set value); await acknowledgement from slave after each byte.</a:t>
            </a:r>
          </a:p>
          <a:p>
            <a:pPr lvl="1"/>
            <a:r>
              <a:rPr lang="en-US" sz="1200" dirty="0" smtClean="0"/>
              <a:t>Send stop signal</a:t>
            </a:r>
            <a:endParaRPr lang="en-BZ" sz="1200" dirty="0" smtClean="0"/>
          </a:p>
          <a:p>
            <a:r>
              <a:rPr lang="en-US" sz="1600" dirty="0" smtClean="0"/>
              <a:t>Also possible:</a:t>
            </a:r>
          </a:p>
          <a:p>
            <a:pPr lvl="1"/>
            <a:r>
              <a:rPr lang="en-US" sz="1200" dirty="0" smtClean="0"/>
              <a:t>Slave may be prompted by the command byte to send data; sent data will be acknowledged byte-wise by master.</a:t>
            </a:r>
          </a:p>
          <a:p>
            <a:r>
              <a:rPr lang="en-US" sz="1600" dirty="0" smtClean="0"/>
              <a:t>Address convention:</a:t>
            </a:r>
          </a:p>
          <a:p>
            <a:pPr lvl="1"/>
            <a:r>
              <a:rPr lang="en-US" sz="1200" dirty="0" smtClean="0"/>
              <a:t>7 bits defining the address, followed by a R/</a:t>
            </a:r>
            <a:r>
              <a:rPr lang="en-US" sz="1200" dirty="0" err="1" smtClean="0"/>
              <a:t>iW</a:t>
            </a:r>
            <a:r>
              <a:rPr lang="en-US" sz="1200" dirty="0" smtClean="0"/>
              <a:t> bit – hence one byte in total</a:t>
            </a:r>
          </a:p>
          <a:p>
            <a:pPr lvl="1"/>
            <a:r>
              <a:rPr lang="en-US" sz="1200" dirty="0" smtClean="0"/>
              <a:t>“broadcasting” addresses may be used in some cases to communicate with multiple slaves at once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1026" name="Picture 2" descr="C:\Users\Coldatoms\Desktop\i2c documentation\425px-I2C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4048125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a Raspberry Pi 2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This worked on Raspberry Pi 2, Model B with preinstalled </a:t>
            </a:r>
            <a:r>
              <a:rPr lang="en-US" sz="1600" dirty="0" err="1" smtClean="0"/>
              <a:t>Raspbian</a:t>
            </a:r>
            <a:r>
              <a:rPr lang="en-US" sz="1600" dirty="0" smtClean="0"/>
              <a:t> operating system (included Python 2.7 and Python 3.4 with IDLE)</a:t>
            </a:r>
          </a:p>
          <a:p>
            <a:pPr>
              <a:buNone/>
            </a:pPr>
            <a:r>
              <a:rPr lang="en-US" sz="1600" dirty="0" smtClean="0"/>
              <a:t>I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C bus needs to be activated in </a:t>
            </a:r>
            <a:r>
              <a:rPr lang="en-US" sz="1600" dirty="0" err="1" smtClean="0"/>
              <a:t>RasPi</a:t>
            </a:r>
            <a:r>
              <a:rPr lang="en-US" sz="1600" dirty="0" smtClean="0"/>
              <a:t> configuration; enter via</a:t>
            </a:r>
            <a:br>
              <a:rPr lang="en-US" sz="1600" dirty="0" smtClean="0"/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raspi-config</a:t>
            </a:r>
            <a:r>
              <a:rPr lang="en-US" sz="1600" dirty="0" smtClean="0"/>
              <a:t> &gt; Advanced Options &gt; I2C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Update and upgrade packages using apt-get (just because … it will take some time, though):</a:t>
            </a:r>
            <a:br>
              <a:rPr lang="en-US" sz="1600" dirty="0" smtClean="0"/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apt-get update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apt-get upgrade</a:t>
            </a:r>
          </a:p>
          <a:p>
            <a:pPr>
              <a:buNone/>
            </a:pPr>
            <a:r>
              <a:rPr lang="en-US" sz="1600" dirty="0" smtClean="0"/>
              <a:t>Install python </a:t>
            </a:r>
            <a:r>
              <a:rPr lang="en-US" sz="1600" dirty="0" err="1" smtClean="0"/>
              <a:t>smbus</a:t>
            </a:r>
            <a:r>
              <a:rPr lang="en-US" sz="1600" dirty="0" smtClean="0"/>
              <a:t> package (can also be done via pip and virtual environments):</a:t>
            </a:r>
            <a:br>
              <a:rPr lang="en-US" sz="1600" dirty="0" smtClean="0"/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apt-get install python-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smbus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+mj-lt"/>
                <a:cs typeface="Courier New" pitchFamily="49" charset="0"/>
              </a:rPr>
              <a:t>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apt-get install python3-smbus</a:t>
            </a:r>
          </a:p>
          <a:p>
            <a:pPr>
              <a:buNone/>
            </a:pPr>
            <a:r>
              <a:rPr lang="en-US" sz="1600" dirty="0" smtClean="0"/>
              <a:t>Install i2c-tools package:</a:t>
            </a:r>
            <a:br>
              <a:rPr lang="en-US" sz="1600" dirty="0" smtClean="0"/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apt-get install i2c-tools</a:t>
            </a:r>
          </a:p>
          <a:p>
            <a:pPr>
              <a:buNone/>
            </a:pPr>
            <a:r>
              <a:rPr lang="en-US" sz="1600" dirty="0" smtClean="0"/>
              <a:t>Run i2cdetect from i2c-tools to check bus (adapt as necessary):</a:t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i2cdetect –y 0 </a:t>
            </a:r>
            <a:r>
              <a:rPr lang="en-US" sz="1600" dirty="0" smtClean="0"/>
              <a:t>(to list devices on bus No. 0) 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i2cdetect –y 1 </a:t>
            </a:r>
            <a:r>
              <a:rPr lang="en-US" sz="1600" dirty="0" smtClean="0"/>
              <a:t>(for No. 1)</a:t>
            </a:r>
            <a:br>
              <a:rPr lang="en-US" sz="1600" dirty="0" smtClean="0"/>
            </a:br>
            <a:r>
              <a:rPr lang="en-US" sz="1600" dirty="0" smtClean="0"/>
              <a:t>The latter works on the Pi 2/B, the former most likely on older 256MB versions</a:t>
            </a:r>
          </a:p>
          <a:p>
            <a:pPr>
              <a:buNone/>
            </a:pPr>
            <a:r>
              <a:rPr lang="en-US" sz="1600" dirty="0" smtClean="0"/>
              <a:t>Can now use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and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to write and read on the I2C bus; writing Python or C code is more useful, though.</a:t>
            </a:r>
          </a:p>
          <a:p>
            <a:pPr>
              <a:buNone/>
            </a:pPr>
            <a:r>
              <a:rPr lang="en-US" sz="1600" dirty="0"/>
              <a:t>	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of the Raspberry Pi 2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Some useful things to be done after taking the Raspberry Pi out of the package (assuming preinstalled </a:t>
            </a:r>
            <a:r>
              <a:rPr lang="en-US" sz="1600" dirty="0" err="1" smtClean="0"/>
              <a:t>Raspbian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Put the board into an enclosure for protection! Don’t wing it.</a:t>
            </a:r>
          </a:p>
          <a:p>
            <a:r>
              <a:rPr lang="en-US" sz="1600" dirty="0" smtClean="0"/>
              <a:t>Add  </a:t>
            </a:r>
            <a:r>
              <a:rPr lang="en-US" sz="1600" dirty="0" err="1" smtClean="0"/>
              <a:t>WiFi</a:t>
            </a:r>
            <a:r>
              <a:rPr lang="en-US" sz="1600" dirty="0" smtClean="0"/>
              <a:t> dongle, keyboard and mouse, HDMI cable to screen, and finally the power </a:t>
            </a:r>
            <a:br>
              <a:rPr lang="en-US" sz="1600" dirty="0" smtClean="0"/>
            </a:br>
            <a:r>
              <a:rPr lang="en-US" sz="1600" dirty="0" smtClean="0"/>
              <a:t>cable to start.</a:t>
            </a:r>
          </a:p>
          <a:p>
            <a:r>
              <a:rPr lang="en-US" sz="1600" dirty="0" smtClean="0"/>
              <a:t>Could enter setup during start-up to make changes to e.g. date and time, or call it later via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raspi-config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on a Raspberry Pi 2; hardware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cs typeface="Courier New" pitchFamily="49" charset="0"/>
              </a:rPr>
              <a:t>The four marked pins are used for the I</a:t>
            </a:r>
            <a:r>
              <a:rPr lang="en-US" sz="1600" baseline="30000" dirty="0" smtClean="0">
                <a:cs typeface="Courier New" pitchFamily="49" charset="0"/>
              </a:rPr>
              <a:t>2</a:t>
            </a:r>
            <a:r>
              <a:rPr lang="en-US" sz="1600" dirty="0" smtClean="0">
                <a:cs typeface="Courier New" pitchFamily="49" charset="0"/>
              </a:rPr>
              <a:t>C communication: </a:t>
            </a:r>
            <a:r>
              <a:rPr lang="en-US" sz="1600" dirty="0" smtClean="0">
                <a:solidFill>
                  <a:srgbClr val="FF0000"/>
                </a:solidFill>
                <a:cs typeface="Courier New" pitchFamily="49" charset="0"/>
              </a:rPr>
              <a:t>3.3V</a:t>
            </a:r>
            <a:r>
              <a:rPr lang="en-US" sz="1600" dirty="0" smtClean="0">
                <a:cs typeface="Courier New" pitchFamily="49" charset="0"/>
              </a:rPr>
              <a:t>, GND, </a:t>
            </a:r>
            <a:r>
              <a:rPr lang="en-US" sz="1600" dirty="0" smtClean="0">
                <a:solidFill>
                  <a:srgbClr val="0070C0"/>
                </a:solidFill>
                <a:cs typeface="Courier New" pitchFamily="49" charset="0"/>
              </a:rPr>
              <a:t>SDA</a:t>
            </a:r>
            <a:r>
              <a:rPr lang="en-US" sz="1600" dirty="0" smtClean="0">
                <a:cs typeface="Courier New" pitchFamily="49" charset="0"/>
              </a:rPr>
              <a:t>, and </a:t>
            </a:r>
            <a:r>
              <a:rPr lang="en-US" sz="1600" dirty="0" smtClean="0">
                <a:solidFill>
                  <a:srgbClr val="00B050"/>
                </a:solidFill>
                <a:cs typeface="Courier New" pitchFamily="49" charset="0"/>
              </a:rPr>
              <a:t>SCL</a:t>
            </a:r>
            <a:r>
              <a:rPr lang="en-US" sz="1600" dirty="0" smtClean="0">
                <a:cs typeface="Courier New" pitchFamily="49" charset="0"/>
              </a:rPr>
              <a:t>. (see filled circles in pin-out diagram)</a:t>
            </a:r>
          </a:p>
          <a:p>
            <a:pPr>
              <a:buNone/>
            </a:pPr>
            <a:endParaRPr lang="en-US" sz="16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cs typeface="Courier New" pitchFamily="49" charset="0"/>
              </a:rPr>
              <a:t>To protect the Raspberry Pi, use an I</a:t>
            </a:r>
            <a:r>
              <a:rPr lang="en-US" sz="1600" baseline="30000" dirty="0" smtClean="0">
                <a:cs typeface="Courier New" pitchFamily="49" charset="0"/>
              </a:rPr>
              <a:t>2</a:t>
            </a:r>
            <a:r>
              <a:rPr lang="en-US" sz="1600" dirty="0" smtClean="0">
                <a:cs typeface="Courier New" pitchFamily="49" charset="0"/>
              </a:rPr>
              <a:t>C isolator (e.g. ISO1541), or an isolating </a:t>
            </a:r>
            <a:r>
              <a:rPr lang="en-US" sz="1600" dirty="0" err="1" smtClean="0">
                <a:cs typeface="Courier New" pitchFamily="49" charset="0"/>
              </a:rPr>
              <a:t>SMBus</a:t>
            </a:r>
            <a:r>
              <a:rPr lang="en-US" sz="1600" dirty="0" smtClean="0">
                <a:cs typeface="Courier New" pitchFamily="49" charset="0"/>
              </a:rPr>
              <a:t> multiplexer (e.g. TCA9544A). Choose secondary supply voltage according to application (could e.g. be 5V). Filter supply voltages on either side with capacitors .</a:t>
            </a:r>
          </a:p>
          <a:p>
            <a:pPr>
              <a:buNone/>
            </a:pPr>
            <a:endParaRPr lang="en-US" sz="16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cs typeface="Courier New" pitchFamily="49" charset="0"/>
              </a:rPr>
              <a:t>Some devices may require certain pull-up resistors between SDA/SCL and the positive supply voltage (</a:t>
            </a:r>
            <a:r>
              <a:rPr lang="en-US" sz="1600" dirty="0" err="1" smtClean="0">
                <a:cs typeface="Courier New" pitchFamily="49" charset="0"/>
              </a:rPr>
              <a:t>Vdd</a:t>
            </a:r>
            <a:r>
              <a:rPr lang="en-US" sz="1600" dirty="0" smtClean="0">
                <a:cs typeface="Courier New" pitchFamily="49" charset="0"/>
              </a:rPr>
              <a:t>). 1.5k resistors seem to work in most cases; connect (SDA-1.5k-Vdd) and (SCL-1.5k-Vdd) on either side of the isolator / multiplexer. </a:t>
            </a:r>
          </a:p>
          <a:p>
            <a:pPr>
              <a:buNone/>
            </a:pPr>
            <a:endParaRPr lang="en-US" sz="16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cs typeface="Courier New" pitchFamily="49" charset="0"/>
              </a:rPr>
              <a:t>Connect I</a:t>
            </a:r>
            <a:r>
              <a:rPr lang="en-US" sz="1600" baseline="30000" dirty="0" smtClean="0">
                <a:cs typeface="Courier New" pitchFamily="49" charset="0"/>
              </a:rPr>
              <a:t>2</a:t>
            </a:r>
            <a:r>
              <a:rPr lang="en-US" sz="1600" dirty="0" smtClean="0">
                <a:cs typeface="Courier New" pitchFamily="49" charset="0"/>
              </a:rPr>
              <a:t>C device(s), avoiding ambiguous addresses. To check whether devices are properly connected run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i2cdetect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2051" name="Picture 3" descr="C:\Users\Coldatoms\Desktop\i2c documentation\j8header-pho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295400"/>
            <a:ext cx="2539365" cy="762000"/>
          </a:xfrm>
          <a:prstGeom prst="rect">
            <a:avLst/>
          </a:prstGeom>
          <a:noFill/>
        </p:spPr>
      </p:pic>
      <p:pic>
        <p:nvPicPr>
          <p:cNvPr id="2052" name="Picture 4" descr="C:\Users\Coldatoms\Desktop\i2c documentation\j8header-2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209800"/>
            <a:ext cx="2478542" cy="44958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7246144" y="2814638"/>
            <a:ext cx="76200" cy="76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8" name="Oval 7"/>
          <p:cNvSpPr/>
          <p:nvPr/>
        </p:nvSpPr>
        <p:spPr>
          <a:xfrm>
            <a:off x="7241382" y="264080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9" name="Oval 8"/>
          <p:cNvSpPr/>
          <p:nvPr/>
        </p:nvSpPr>
        <p:spPr>
          <a:xfrm>
            <a:off x="7243763" y="2997994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10" name="Oval 9"/>
          <p:cNvSpPr/>
          <p:nvPr/>
        </p:nvSpPr>
        <p:spPr>
          <a:xfrm>
            <a:off x="8031956" y="29979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in python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3200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With hardware present, the </a:t>
            </a:r>
            <a:r>
              <a:rPr lang="en-US" sz="1600" dirty="0" err="1" smtClean="0"/>
              <a:t>SMBus</a:t>
            </a:r>
            <a:r>
              <a:rPr lang="en-US" sz="1600" dirty="0" smtClean="0"/>
              <a:t> (python-</a:t>
            </a:r>
            <a:r>
              <a:rPr lang="en-US" sz="1600" dirty="0" err="1" smtClean="0"/>
              <a:t>smbus</a:t>
            </a:r>
            <a:r>
              <a:rPr lang="en-US" sz="1600" dirty="0" smtClean="0"/>
              <a:t>) package can be used to communicate via an I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C bus:</a:t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smbus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SMBus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# (s)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ystem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(m)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anagement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(b)us class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bus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SMBus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(0) # this will open the serial bus listed as No.0</a:t>
            </a:r>
          </a:p>
          <a:p>
            <a:pPr>
              <a:buNone/>
            </a:pPr>
            <a:r>
              <a:rPr lang="en-US" sz="1600" dirty="0" smtClean="0"/>
              <a:t>I2C data can be written to and read from this bus using</a:t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bus.write_i2c_block_data(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byte_array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byte_array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= bus.read_i2c_block_data(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smtClean="0"/>
              <a:t>where  </a:t>
            </a:r>
            <a:r>
              <a:rPr lang="en-US" sz="1600" dirty="0" err="1" smtClean="0"/>
              <a:t>addr</a:t>
            </a:r>
            <a:r>
              <a:rPr lang="en-US" sz="1600" dirty="0" smtClean="0"/>
              <a:t> is the address byte (7-bit address plus R/</a:t>
            </a:r>
            <a:r>
              <a:rPr lang="en-US" sz="1600" dirty="0" err="1" smtClean="0"/>
              <a:t>iW</a:t>
            </a:r>
            <a:r>
              <a:rPr lang="en-US" sz="1600" dirty="0" smtClean="0"/>
              <a:t> bit as LSB), </a:t>
            </a:r>
            <a:r>
              <a:rPr lang="en-US" sz="1600" dirty="0" err="1" smtClean="0"/>
              <a:t>cmd</a:t>
            </a:r>
            <a:r>
              <a:rPr lang="en-US" sz="1600" dirty="0" smtClean="0"/>
              <a:t> is the command byte (see respective datasheet), and </a:t>
            </a:r>
            <a:r>
              <a:rPr lang="en-US" sz="1600" dirty="0" err="1" smtClean="0"/>
              <a:t>byte_array</a:t>
            </a:r>
            <a:r>
              <a:rPr lang="en-US" sz="1600" dirty="0" smtClean="0"/>
              <a:t> is the array of bytes sent by either the master or the slave according to the command byte. </a:t>
            </a:r>
          </a:p>
          <a:p>
            <a:pPr>
              <a:buNone/>
            </a:pPr>
            <a:r>
              <a:rPr lang="en-US" sz="1600" dirty="0" smtClean="0"/>
              <a:t>The bytes in python are basically 8-bit integers; entering them in binary,  e.g. 0b01100101 may be helpful. Long bytes are read as two-element byte arrays with the first and second elements being the </a:t>
            </a:r>
            <a:r>
              <a:rPr lang="en-US" sz="1600" dirty="0" err="1" smtClean="0"/>
              <a:t>MSb</a:t>
            </a:r>
            <a:r>
              <a:rPr lang="en-US" sz="1600" dirty="0" smtClean="0"/>
              <a:t> and </a:t>
            </a:r>
            <a:r>
              <a:rPr lang="en-US" sz="1600" dirty="0" err="1" smtClean="0"/>
              <a:t>LSb</a:t>
            </a:r>
            <a:r>
              <a:rPr lang="en-US" sz="1600" dirty="0" smtClean="0"/>
              <a:t>, respectively.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41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 in C</a:t>
            </a:r>
            <a:endParaRPr kumimoji="0" lang="en-BZ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40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equivalent package exists </a:t>
            </a:r>
            <a:r>
              <a:rPr lang="en-US" sz="1600" dirty="0" smtClean="0"/>
              <a:t>for C (actually the origin of the python package) and the commands are basically the same.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py2C </a:t>
            </a:r>
            <a:r>
              <a:rPr lang="en-US" dirty="0" smtClean="0"/>
              <a:t>module</a:t>
            </a:r>
            <a:endParaRPr lang="en-BZ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Disclaimer: there are many py2C packages that show up on </a:t>
            </a:r>
            <a:r>
              <a:rPr lang="en-US" sz="1600" dirty="0" err="1" smtClean="0"/>
              <a:t>google</a:t>
            </a:r>
            <a:r>
              <a:rPr lang="en-US" sz="1600" dirty="0" smtClean="0"/>
              <a:t>. Some are python-2-C converters (of code, specific functions, data types, …), some are i2c related and some are something else. I’m referring to my </a:t>
            </a:r>
            <a:r>
              <a:rPr lang="en-US" sz="1600" dirty="0" smtClean="0"/>
              <a:t>own module here </a:t>
            </a:r>
            <a:r>
              <a:rPr lang="en-US" sz="1600" dirty="0" smtClean="0"/>
              <a:t>(which I probably should rename)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 </a:t>
            </a:r>
            <a:r>
              <a:rPr lang="en-US" sz="1600" dirty="0" smtClean="0"/>
              <a:t>py2C module is </a:t>
            </a:r>
            <a:r>
              <a:rPr lang="en-US" sz="1600" dirty="0" smtClean="0"/>
              <a:t>supposed to provide comprehensive classes for I2C </a:t>
            </a:r>
            <a:r>
              <a:rPr lang="en-US" sz="1600" dirty="0" err="1" smtClean="0"/>
              <a:t>interfacable</a:t>
            </a:r>
            <a:r>
              <a:rPr lang="en-US" sz="1600" dirty="0" smtClean="0"/>
              <a:t> devices.  At the center stands the clas</a:t>
            </a:r>
            <a:r>
              <a:rPr lang="en-US" sz="1600" dirty="0" smtClean="0"/>
              <a:t>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I2c_device()</a:t>
            </a:r>
            <a:r>
              <a:rPr lang="en-US" sz="1600" dirty="0" smtClean="0"/>
              <a:t>, which provides general read/write functions  and register handling. It sources from the </a:t>
            </a:r>
            <a:r>
              <a:rPr lang="en-US" sz="1600" dirty="0" err="1" smtClean="0"/>
              <a:t>smbus</a:t>
            </a:r>
            <a:r>
              <a:rPr lang="en-US" sz="1600" dirty="0" smtClean="0"/>
              <a:t> package, which works well with Raspberry Pi.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A general communication structure for an I2C is:</a:t>
            </a:r>
          </a:p>
          <a:p>
            <a:r>
              <a:rPr lang="en-US" sz="1600" dirty="0" smtClean="0"/>
              <a:t>Master transmits 7-bit address + R/</a:t>
            </a:r>
            <a:r>
              <a:rPr lang="en-US" sz="1600" dirty="0" err="1" smtClean="0"/>
              <a:t>iW</a:t>
            </a:r>
            <a:r>
              <a:rPr lang="en-US" sz="1600" dirty="0" smtClean="0"/>
              <a:t> bit; slave acknowledges</a:t>
            </a:r>
          </a:p>
          <a:p>
            <a:r>
              <a:rPr lang="en-US" sz="1600" dirty="0" smtClean="0"/>
              <a:t>Master transmits 8-bit register pointer targeting a register in the slave device</a:t>
            </a:r>
          </a:p>
          <a:p>
            <a:r>
              <a:rPr lang="en-US" sz="1600" dirty="0" smtClean="0"/>
              <a:t>If writing: Master transmits new content for that register (number of bytes may vary)</a:t>
            </a:r>
            <a:br>
              <a:rPr lang="en-US" sz="1600" dirty="0" smtClean="0"/>
            </a:br>
            <a:r>
              <a:rPr lang="en-US" sz="1600" dirty="0" smtClean="0"/>
              <a:t>If reading: Slave transmits content of that register</a:t>
            </a:r>
          </a:p>
          <a:p>
            <a:pPr>
              <a:buNone/>
            </a:pPr>
            <a:r>
              <a:rPr lang="en-US" sz="1600" dirty="0" smtClean="0"/>
              <a:t>The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I2c_device()</a:t>
            </a:r>
            <a:r>
              <a:rPr lang="en-US" sz="1600" dirty="0" smtClean="0"/>
              <a:t> interface is written for this general scheme.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u="sng" dirty="0" smtClean="0"/>
              <a:t>Note:</a:t>
            </a:r>
            <a:r>
              <a:rPr lang="en-US" sz="1600" dirty="0" smtClean="0"/>
              <a:t> Some I2C devices have simpler communication schemes (e.g. “writing” 0x00 to an HIH8000 sensor triggers a measurement; reading from it (without transmitting pointer) triggers the device to send 4bytes corresponding to the recent conversion.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6172200"/>
            <a:ext cx="21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IN PROGRESS!</a:t>
            </a:r>
            <a:endParaRPr lang="en-BZ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py2C module</a:t>
            </a:r>
            <a:endParaRPr lang="en-BZ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I2c_device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().CONF_REG </a:t>
            </a:r>
            <a:r>
              <a:rPr lang="en-US" sz="1600" dirty="0" smtClean="0"/>
              <a:t>: This (constant) attribute should hold information about any register that contains configuration details  for the device. It is a dictionary with keys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‘KEY’</a:t>
            </a:r>
            <a:r>
              <a:rPr lang="en-US" sz="1600" dirty="0" smtClean="0"/>
              <a:t> referring to a </a:t>
            </a:r>
            <a:r>
              <a:rPr lang="en-US" sz="1600" dirty="0" err="1" smtClean="0"/>
              <a:t>tuple</a:t>
            </a:r>
            <a:r>
              <a:rPr lang="en-US" sz="16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(pointer, start-bit, n-bits, description, value-interpretation)</a:t>
            </a:r>
            <a:r>
              <a:rPr lang="en-US" sz="1600" dirty="0" smtClean="0"/>
              <a:t>, meaning:</a:t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600" dirty="0" smtClean="0"/>
              <a:t>: a keyword chosen during implementation of the device’s class; may refer to datasheet</a:t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600" dirty="0" smtClean="0"/>
              <a:t>: the address pointer to the register that holds the configuration detail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start-bit</a:t>
            </a:r>
            <a:r>
              <a:rPr lang="en-US" sz="1600" dirty="0" smtClean="0"/>
              <a:t>: the lowest bit index at which the entry starts in the register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n-bits</a:t>
            </a:r>
            <a:r>
              <a:rPr lang="en-US" sz="1600" dirty="0" smtClean="0"/>
              <a:t>: the length-in-bits of the entry in the register</a:t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600" dirty="0" smtClean="0"/>
              <a:t>: a string that provides a two/three-word </a:t>
            </a:r>
            <a:r>
              <a:rPr lang="en-US" sz="1600" dirty="0" err="1" smtClean="0"/>
              <a:t>descritpion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value-interpretation</a:t>
            </a:r>
            <a:r>
              <a:rPr lang="en-US" sz="1600" dirty="0" smtClean="0"/>
              <a:t>: an array of interpretations of the possible entry values (may be as simple as [“LO”,”HI”])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last two are just used for inline help (called via method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2c_device().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config_info</a:t>
            </a:r>
            <a:r>
              <a:rPr lang="en-US" sz="1400" dirty="0" smtClean="0"/>
              <a:t> </a:t>
            </a:r>
            <a:r>
              <a:rPr lang="en-US" sz="1400" dirty="0" smtClean="0"/>
              <a:t>).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dirty="0" smtClean="0"/>
              <a:t>Additionally,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CONF_REG </a:t>
            </a:r>
            <a:r>
              <a:rPr lang="en-US" sz="1600" b="1" dirty="0" smtClean="0"/>
              <a:t>must</a:t>
            </a:r>
            <a:r>
              <a:rPr lang="en-US" sz="1600" dirty="0" smtClean="0"/>
              <a:t> contain a key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nbytes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600" dirty="0" smtClean="0"/>
              <a:t> that refers to the number of bytes per register (e.g. ADS1015 has a 16-bit architecture, i.e. 2 bytes per register – see next slide)</a:t>
            </a:r>
            <a:endParaRPr lang="en-US" sz="1400" dirty="0" smtClean="0"/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/>
              <a:t>In similar fashion,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I2c_device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has a place holder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STAT_REG</a:t>
            </a:r>
            <a:r>
              <a:rPr lang="en-US" sz="1600" dirty="0" smtClean="0"/>
              <a:t> for registers holding status information (this may be merged with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STAT_REG</a:t>
            </a:r>
            <a:r>
              <a:rPr lang="en-US" sz="1400" dirty="0" smtClean="0"/>
              <a:t> </a:t>
            </a:r>
            <a:r>
              <a:rPr lang="en-US" sz="1600" dirty="0" smtClean="0"/>
              <a:t>in the future.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6172200"/>
            <a:ext cx="21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IN PROGRESS!</a:t>
            </a:r>
            <a:endParaRPr lang="en-BZ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py2C module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BZ" sz="1400" dirty="0" smtClean="0">
                <a:latin typeface="Courier New" pitchFamily="49" charset="0"/>
                <a:cs typeface="Courier New" pitchFamily="49" charset="0"/>
              </a:rPr>
              <a:t>CONF_REG</a:t>
            </a:r>
            <a:r>
              <a:rPr lang="en-US" sz="1600" dirty="0" smtClean="0"/>
              <a:t> example: ADS1015 (4-channel ADC with programmable gain and comparator)</a:t>
            </a:r>
            <a:br>
              <a:rPr lang="en-US" sz="1600" dirty="0" smtClean="0"/>
            </a:br>
            <a:r>
              <a:rPr lang="en-US" sz="1600" dirty="0" smtClean="0"/>
              <a:t>The 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ADS1015()</a:t>
            </a:r>
            <a:r>
              <a:rPr lang="en-US" sz="1600" dirty="0" smtClean="0"/>
              <a:t> indirectly inherits from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I2c_device() </a:t>
            </a:r>
            <a:r>
              <a:rPr lang="en-US" sz="1600" dirty="0" smtClean="0"/>
              <a:t>(directly from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ADS1015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),</a:t>
            </a:r>
            <a:br>
              <a:rPr lang="en-US" sz="1600" dirty="0" smtClean="0"/>
            </a:br>
            <a:r>
              <a:rPr lang="en-US" sz="1600" dirty="0" smtClean="0"/>
              <a:t>the </a:t>
            </a:r>
            <a:r>
              <a:rPr lang="en-BZ" sz="1400" dirty="0" smtClean="0">
                <a:latin typeface="Courier New" pitchFamily="49" charset="0"/>
                <a:cs typeface="Courier New" pitchFamily="49" charset="0"/>
              </a:rPr>
              <a:t>CONF_REG</a:t>
            </a:r>
            <a:r>
              <a:rPr lang="en-US" sz="1600" dirty="0" smtClean="0"/>
              <a:t> dictionary is directly derived from the datasheet.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CONF_REG = 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{\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'nbytes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':2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'OS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':(0x01,15,1,'Operative status',['CONV','IDLE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'MUX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':(0x01,12,3,'MUX setting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AIN0-AIN1","AIN0-AIN3","AIN1-AIN3","AIN2-AIN3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",\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AIN0-GND","AIN1-GND","AIN2-GND","AIN3-GND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"]),\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'PGA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':(0x01,9,3,'PGA setting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6.144,4.096,2.048,1.024,0.512,0.256,0.256,0.256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'MODE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':(0x01,8,1,'Conversion mode',["CONT","SNGL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"]),\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'DR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':(0x01,5,3,'Data rate',[128,250,490,920,1600,2400,3300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'COMP_MODE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':(0x01,4,1,'Comparator mode',[0,1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'COMP_POL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':(0x01,3,1,'Alert-pin polarity',[0,1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'COMP_LAT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':(0x01,2,1,'Comparator latch',[0,1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'COMP_QUE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':(0x01,0,2,'Comp. queuing',[1,2,4,"OFF</a:t>
            </a: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"]),\</a:t>
            </a:r>
            <a:br>
              <a:rPr lang="en-BZ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BZ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BZ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90800"/>
            <a:ext cx="614383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00800" y="6172200"/>
            <a:ext cx="215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IN PROGRESS!</a:t>
            </a:r>
            <a:endParaRPr lang="en-BZ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30546</TotalTime>
  <Words>522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I2C architecture</vt:lpstr>
      <vt:lpstr>I2C on a Raspberry Pi 2</vt:lpstr>
      <vt:lpstr>Setup of the Raspberry Pi 2</vt:lpstr>
      <vt:lpstr>I2C on a Raspberry Pi 2; hardware</vt:lpstr>
      <vt:lpstr>I2C in python</vt:lpstr>
      <vt:lpstr>py2C module</vt:lpstr>
      <vt:lpstr>py2C module</vt:lpstr>
      <vt:lpstr>py2C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Coldatoms</dc:creator>
  <cp:lastModifiedBy>Coldatoms</cp:lastModifiedBy>
  <cp:revision>1864</cp:revision>
  <dcterms:created xsi:type="dcterms:W3CDTF">2016-07-05T13:56:30Z</dcterms:created>
  <dcterms:modified xsi:type="dcterms:W3CDTF">2017-03-16T22:52:46Z</dcterms:modified>
</cp:coreProperties>
</file>